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embeddedFontLst>
    <p:embeddedFont>
      <p:font typeface="Treasure Map Deadhand" pitchFamily="2" charset="0"/>
      <p:regular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402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122363"/>
            <a:ext cx="8441267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509963"/>
            <a:ext cx="844126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2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9069" y="365125"/>
            <a:ext cx="2047092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6510867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1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747840"/>
            <a:ext cx="896436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4627565"/>
            <a:ext cx="89643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3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816102"/>
            <a:ext cx="436033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600" y="1816102"/>
            <a:ext cx="436033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1627"/>
            <a:ext cx="896436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617663"/>
            <a:ext cx="43969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1" y="2441575"/>
            <a:ext cx="439692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7586" y="1617663"/>
            <a:ext cx="4418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7586" y="2441575"/>
            <a:ext cx="44185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7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13954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333" y="457201"/>
            <a:ext cx="5416827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13954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457200"/>
            <a:ext cx="33274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59199" y="457201"/>
            <a:ext cx="5647015" cy="54117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1" y="2057400"/>
            <a:ext cx="33274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3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334" y="339726"/>
            <a:ext cx="8983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334" y="1800225"/>
            <a:ext cx="89831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333" y="6330952"/>
            <a:ext cx="2343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02D1C"/>
                </a:solidFill>
              </a:defRPr>
            </a:lvl1pPr>
          </a:lstStyle>
          <a:p>
            <a:fld id="{F570871A-492A-4CAC-ADF5-F0866DB31B5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0944" y="6324603"/>
            <a:ext cx="3515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02D1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7267" y="6330952"/>
            <a:ext cx="2343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02D1C"/>
                </a:solidFill>
              </a:defRPr>
            </a:lvl1pPr>
          </a:lstStyle>
          <a:p>
            <a:fld id="{570B7371-373E-4D93-A138-879E063548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6200000">
            <a:off x="-1082867" y="5273484"/>
            <a:ext cx="1695700" cy="47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3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02D1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bkNMM8uiMw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21A5-5518-4589-B68F-CE2412739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00" y="2235165"/>
            <a:ext cx="8441267" cy="2387600"/>
          </a:xfrm>
        </p:spPr>
        <p:txBody>
          <a:bodyPr>
            <a:normAutofit/>
          </a:bodyPr>
          <a:lstStyle/>
          <a:p>
            <a:r>
              <a:rPr lang="en-US" sz="8900" dirty="0">
                <a:latin typeface="Treasure Map Deadhand" pitchFamily="2" charset="0"/>
              </a:rPr>
              <a:t>To  </a:t>
            </a:r>
            <a:r>
              <a:rPr lang="en-US" sz="107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</a:t>
            </a:r>
            <a:r>
              <a:rPr lang="en-US" dirty="0">
                <a:sym typeface="Symbol" panose="05050102010706020507" pitchFamily="18" charset="2"/>
              </a:rPr>
              <a:t>  </a:t>
            </a:r>
            <a:r>
              <a:rPr lang="en-US" sz="8900" dirty="0">
                <a:latin typeface="Treasure Map Deadhand" pitchFamily="2" charset="0"/>
                <a:sym typeface="Symbol" panose="05050102010706020507" pitchFamily="18" charset="2"/>
              </a:rPr>
              <a:t>and Beyond...</a:t>
            </a:r>
            <a:endParaRPr lang="en-US" dirty="0">
              <a:latin typeface="Treasure Map Deadh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52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103" y="1800225"/>
            <a:ext cx="6763108" cy="4684658"/>
          </a:xfr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transition in the 15th century used window &amp; mirror metaphors to rethink the use of space</a:t>
            </a:r>
          </a:p>
          <a:p>
            <a:pPr>
              <a:lnSpc>
                <a:spcPct val="110000"/>
              </a:lnSpc>
            </a:pPr>
            <a:r>
              <a:rPr lang="en-US" dirty="0"/>
              <a:t>This transformation was accomplished by Brunelleschi (1377-1446) and </a:t>
            </a:r>
            <a:r>
              <a:rPr lang="en-US" dirty="0" err="1"/>
              <a:t>Alberti</a:t>
            </a:r>
            <a:r>
              <a:rPr lang="en-US" dirty="0"/>
              <a:t> (1404-1472), who discovered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linear perspective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Video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Image result for pre renaissance art vs renaissance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49" y="36767"/>
            <a:ext cx="4558999" cy="413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c/ce/The_marriage_at_cana1_w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63" y="3444730"/>
            <a:ext cx="4550979" cy="340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Suppers</a:t>
            </a:r>
            <a:br>
              <a:rPr lang="en-US" dirty="0"/>
            </a:br>
            <a:r>
              <a:rPr lang="en-US" sz="2800" dirty="0"/>
              <a:t>before and after Brunelleschi</a:t>
            </a:r>
            <a:endParaRPr lang="en-US" dirty="0"/>
          </a:p>
        </p:txBody>
      </p:sp>
      <p:pic>
        <p:nvPicPr>
          <p:cNvPr id="5122" name="Picture 2" descr="Image result for duccio last su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51077"/>
            <a:ext cx="6127531" cy="530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last su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32" y="1576553"/>
            <a:ext cx="9189469" cy="52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vanishing point of Brunelleschi is the entry of infinity into art via geometry. </a:t>
            </a:r>
          </a:p>
          <a:p>
            <a:pPr>
              <a:lnSpc>
                <a:spcPct val="110000"/>
              </a:lnSpc>
            </a:pPr>
            <a:r>
              <a:rPr lang="en-US" dirty="0"/>
              <a:t>Or alternately, the entry of infinity into geometry via art.</a:t>
            </a:r>
          </a:p>
          <a:p>
            <a:pPr>
              <a:lnSpc>
                <a:spcPct val="110000"/>
              </a:lnSpc>
            </a:pPr>
            <a:r>
              <a:rPr lang="en-US" dirty="0"/>
              <a:t>Perspectival drawing/painting provides a visual mechanism for embracing infinity without the phobias of the Greeks.</a:t>
            </a:r>
          </a:p>
        </p:txBody>
      </p:sp>
    </p:spTree>
    <p:extLst>
      <p:ext uri="{BB962C8B-B14F-4D97-AF65-F5344CB8AC3E}">
        <p14:creationId xmlns:p14="http://schemas.microsoft.com/office/powerpoint/2010/main" val="20541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4" y="4226941"/>
            <a:ext cx="8395721" cy="2450695"/>
          </a:xfr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Integral </a:t>
            </a:r>
            <a:r>
              <a:rPr lang="en-US" dirty="0"/>
              <a:t>Calculus</a:t>
            </a:r>
          </a:p>
          <a:p>
            <a:pPr lvl="1"/>
            <a:r>
              <a:rPr lang="en-US" dirty="0"/>
              <a:t>Determining the areas of curved regions</a:t>
            </a:r>
          </a:p>
          <a:p>
            <a:pPr lvl="1"/>
            <a:r>
              <a:rPr lang="en-US" dirty="0"/>
              <a:t>Begins by approximating the results with a sum of rectangles.</a:t>
            </a:r>
          </a:p>
          <a:p>
            <a:pPr lvl="1"/>
            <a:r>
              <a:rPr lang="en-US" dirty="0"/>
              <a:t>Continues by increasing the number of rectangles, while decreasing their widths</a:t>
            </a:r>
          </a:p>
        </p:txBody>
      </p:sp>
      <p:pic>
        <p:nvPicPr>
          <p:cNvPr id="8194" name="Picture 2" descr="Image result for imagine gali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318" y="1240822"/>
            <a:ext cx="6129282" cy="288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4A6D65-51A8-46C4-AA95-137E280D2D2A}"/>
              </a:ext>
            </a:extLst>
          </p:cNvPr>
          <p:cNvSpPr/>
          <p:nvPr/>
        </p:nvSpPr>
        <p:spPr>
          <a:xfrm>
            <a:off x="5828581" y="3096883"/>
            <a:ext cx="785004" cy="250166"/>
          </a:xfrm>
          <a:prstGeom prst="round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58" y="1397877"/>
            <a:ext cx="8770509" cy="4753687"/>
          </a:xfrm>
        </p:spPr>
        <p:txBody>
          <a:bodyPr/>
          <a:lstStyle/>
          <a:p>
            <a:r>
              <a:rPr lang="en-US" dirty="0"/>
              <a:t>Fitting a variety of rectangles to a curve</a:t>
            </a:r>
          </a:p>
          <a:p>
            <a:r>
              <a:rPr lang="en-US" dirty="0"/>
              <a:t>The narrower the rectangles, the smaller the error</a:t>
            </a:r>
          </a:p>
        </p:txBody>
      </p:sp>
      <p:pic>
        <p:nvPicPr>
          <p:cNvPr id="6146" name="Picture 2" descr="Image result for integral rectangle meth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56" y="2796737"/>
            <a:ext cx="5715000" cy="3857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617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Imagine:</a:t>
            </a:r>
          </a:p>
          <a:p>
            <a:pPr lvl="1"/>
            <a:r>
              <a:rPr lang="en-US" dirty="0"/>
              <a:t>Make the individual rectangles infinitesimally narrow…</a:t>
            </a:r>
          </a:p>
          <a:p>
            <a:pPr lvl="1"/>
            <a:r>
              <a:rPr lang="en-US" dirty="0"/>
              <a:t> This will require there to be an infinitely large number of rectangles…</a:t>
            </a:r>
          </a:p>
          <a:p>
            <a:pPr lvl="1"/>
            <a:r>
              <a:rPr lang="en-US" dirty="0"/>
              <a:t>What happens to the error?</a:t>
            </a:r>
          </a:p>
          <a:p>
            <a:pPr lvl="2"/>
            <a:r>
              <a:rPr lang="en-US" dirty="0"/>
              <a:t>IT VANISHES!! (i.e., it becomes zero)</a:t>
            </a:r>
          </a:p>
        </p:txBody>
      </p:sp>
      <p:pic>
        <p:nvPicPr>
          <p:cNvPr id="7170" name="Picture 2" descr="Image result for ima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9" b="31701"/>
          <a:stretch/>
        </p:blipFill>
        <p:spPr bwMode="auto">
          <a:xfrm>
            <a:off x="3742341" y="1665290"/>
            <a:ext cx="1523343" cy="565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7172" name="Picture 4" descr="Image result for ima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5" r="14751"/>
          <a:stretch/>
        </p:blipFill>
        <p:spPr bwMode="auto">
          <a:xfrm>
            <a:off x="3394841" y="4513045"/>
            <a:ext cx="2060028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imagine galil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121" y="4494323"/>
            <a:ext cx="1652195" cy="21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9681-867A-4172-888F-61E831CA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Nicholas of </a:t>
            </a:r>
            <a:r>
              <a:rPr lang="en-US" dirty="0" err="1"/>
              <a:t>Cusa</a:t>
            </a:r>
            <a:br>
              <a:rPr lang="en-US" dirty="0"/>
            </a:br>
            <a:r>
              <a:rPr lang="en-US" sz="2400" dirty="0"/>
              <a:t>(1401-1464)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DF6A-4652-4049-B63D-F57B3D977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2" y="1800225"/>
            <a:ext cx="8104038" cy="4583322"/>
          </a:xfrm>
          <a:solidFill>
            <a:srgbClr val="FFE699">
              <a:alpha val="50196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Treasure Map Deadhand" pitchFamily="2" charset="0"/>
              </a:rPr>
              <a:t>A </a:t>
            </a:r>
            <a:r>
              <a:rPr lang="en-US" sz="3600" dirty="0">
                <a:solidFill>
                  <a:srgbClr val="C00000"/>
                </a:solidFill>
                <a:latin typeface="Treasure Map Deadhand" pitchFamily="2" charset="0"/>
              </a:rPr>
              <a:t>finite</a:t>
            </a:r>
            <a:r>
              <a:rPr lang="en-US" sz="3600" dirty="0">
                <a:latin typeface="Treasure Map Deadhand" pitchFamily="2" charset="0"/>
              </a:rPr>
              <a:t> intellect ... cannot by means of comparison reach the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reasure Map Deadhand" pitchFamily="2" charset="0"/>
              </a:rPr>
              <a:t>absolute truth</a:t>
            </a:r>
            <a:r>
              <a:rPr lang="en-US" sz="3600" dirty="0">
                <a:latin typeface="Treasure Map Deadhand" pitchFamily="2" charset="0"/>
              </a:rPr>
              <a:t> of things.</a:t>
            </a:r>
          </a:p>
          <a:p>
            <a:pPr marL="0" indent="0">
              <a:buNone/>
            </a:pPr>
            <a:r>
              <a:rPr lang="en-US" sz="3600" dirty="0">
                <a:latin typeface="Treasure Map Deadhand" pitchFamily="2" charset="0"/>
              </a:rPr>
              <a:t>Being by nature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reasure Map Deadhand" pitchFamily="2" charset="0"/>
              </a:rPr>
              <a:t>indivisible</a:t>
            </a:r>
            <a:r>
              <a:rPr lang="en-US" sz="3600" dirty="0">
                <a:latin typeface="Treasure Map Deadhand" pitchFamily="2" charset="0"/>
              </a:rPr>
              <a:t>,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reasure Map Deadhand" pitchFamily="2" charset="0"/>
              </a:rPr>
              <a:t>truth</a:t>
            </a:r>
            <a:r>
              <a:rPr lang="en-US" sz="3600" dirty="0">
                <a:latin typeface="Treasure Map Deadhand" pitchFamily="2" charset="0"/>
              </a:rPr>
              <a:t> excludes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reasure Map Deadhand" pitchFamily="2" charset="0"/>
              </a:rPr>
              <a:t>‘more’ </a:t>
            </a:r>
            <a:r>
              <a:rPr lang="en-US" sz="3600" dirty="0">
                <a:latin typeface="Treasure Map Deadhand" pitchFamily="2" charset="0"/>
              </a:rPr>
              <a:t>or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Treasure Map Deadhand" pitchFamily="2" charset="0"/>
              </a:rPr>
              <a:t>‘less’</a:t>
            </a:r>
            <a:r>
              <a:rPr lang="en-US" sz="3600" dirty="0">
                <a:latin typeface="Treasure Map Deadhand" pitchFamily="2" charset="0"/>
              </a:rPr>
              <a:t>, so that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reasure Map Deadhand" pitchFamily="2" charset="0"/>
              </a:rPr>
              <a:t>nothing</a:t>
            </a:r>
            <a:r>
              <a:rPr lang="en-US" sz="3600" dirty="0">
                <a:latin typeface="Treasure Map Deadhand" pitchFamily="2" charset="0"/>
              </a:rPr>
              <a:t> but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reasure Map Deadhand" pitchFamily="2" charset="0"/>
              </a:rPr>
              <a:t>truth</a:t>
            </a:r>
            <a:r>
              <a:rPr lang="en-US" sz="3600" dirty="0">
                <a:latin typeface="Treasure Map Deadhand" pitchFamily="2" charset="0"/>
              </a:rPr>
              <a:t> itself can be the exact measure of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reasure Map Deadhand" pitchFamily="2" charset="0"/>
              </a:rPr>
              <a:t>truth</a:t>
            </a:r>
            <a:r>
              <a:rPr lang="en-US" sz="3600" dirty="0">
                <a:latin typeface="Treasure Map Deadhand" pitchFamily="2" charset="0"/>
              </a:rPr>
              <a:t>....</a:t>
            </a:r>
          </a:p>
          <a:p>
            <a:pPr marL="0" indent="0">
              <a:buNone/>
            </a:pPr>
            <a:r>
              <a:rPr lang="en-US" sz="3600" dirty="0">
                <a:latin typeface="Treasure Map Deadhand" pitchFamily="2" charset="0"/>
              </a:rPr>
              <a:t>In consequence, our intellect, </a:t>
            </a:r>
            <a:r>
              <a:rPr lang="en-US" sz="3600" dirty="0">
                <a:solidFill>
                  <a:srgbClr val="C00000"/>
                </a:solidFill>
                <a:latin typeface="Treasure Map Deadhand" pitchFamily="2" charset="0"/>
              </a:rPr>
              <a:t>which is not the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reasure Map Deadhand" pitchFamily="2" charset="0"/>
              </a:rPr>
              <a:t>truth</a:t>
            </a:r>
            <a:r>
              <a:rPr lang="en-US" sz="3600" dirty="0">
                <a:latin typeface="Treasure Map Deadhand" pitchFamily="2" charset="0"/>
              </a:rPr>
              <a:t>, never grasps the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reasure Map Deadhand" pitchFamily="2" charset="0"/>
              </a:rPr>
              <a:t>truth</a:t>
            </a:r>
            <a:r>
              <a:rPr lang="en-US" sz="3600" dirty="0">
                <a:latin typeface="Treasure Map Deadhand" pitchFamily="2" charset="0"/>
              </a:rPr>
              <a:t> with such precision that it could not be comprehended with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reasure Map Deadhand" pitchFamily="2" charset="0"/>
              </a:rPr>
              <a:t>infinitely</a:t>
            </a:r>
            <a:r>
              <a:rPr lang="en-US" sz="3600" dirty="0">
                <a:latin typeface="Treasure Map Deadhand" pitchFamily="2" charset="0"/>
              </a:rPr>
              <a:t> greater precision.</a:t>
            </a:r>
          </a:p>
        </p:txBody>
      </p:sp>
    </p:spTree>
    <p:extLst>
      <p:ext uri="{BB962C8B-B14F-4D97-AF65-F5344CB8AC3E}">
        <p14:creationId xmlns:p14="http://schemas.microsoft.com/office/powerpoint/2010/main" val="18432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069" y="1122363"/>
            <a:ext cx="6330950" cy="2802656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Treasure Map Deadhand" pitchFamily="2" charset="0"/>
              </a:rPr>
              <a:t>Infinity in the Renaissance:</a:t>
            </a:r>
            <a:br>
              <a:rPr lang="en-US" sz="6600" dirty="0">
                <a:latin typeface="Treasure Map Deadhand" pitchFamily="2" charset="0"/>
              </a:rPr>
            </a:b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reasure Map Deadhand" pitchFamily="2" charset="0"/>
              </a:rPr>
              <a:t>God, Art, &amp; Math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Treasure Map Deadhand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069" y="4054415"/>
            <a:ext cx="6330950" cy="1111310"/>
          </a:xfrm>
        </p:spPr>
        <p:txBody>
          <a:bodyPr/>
          <a:lstStyle/>
          <a:p>
            <a:r>
              <a:rPr lang="en-US" dirty="0"/>
              <a:t>FYS 1023</a:t>
            </a:r>
          </a:p>
          <a:p>
            <a:r>
              <a:rPr lang="en-US" dirty="0"/>
              <a:t>David J. Stucki</a:t>
            </a:r>
          </a:p>
        </p:txBody>
      </p:sp>
    </p:spTree>
    <p:extLst>
      <p:ext uri="{BB962C8B-B14F-4D97-AF65-F5344CB8AC3E}">
        <p14:creationId xmlns:p14="http://schemas.microsoft.com/office/powerpoint/2010/main" val="389319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11" y="1535503"/>
            <a:ext cx="8045571" cy="5218981"/>
          </a:xfrm>
          <a:solidFill>
            <a:srgbClr val="FFE699">
              <a:alpha val="50196"/>
            </a:srgb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noProof="1">
                <a:solidFill>
                  <a:schemeClr val="accent2">
                    <a:lumMod val="50000"/>
                  </a:schemeClr>
                </a:solidFill>
              </a:rPr>
              <a:t>Recall</a:t>
            </a:r>
            <a:r>
              <a:rPr lang="en-US" noProof="1"/>
              <a:t>: Maimonides (1135-1204) developed an argument (proof) of God’s existence based on the impossibility of the infinite</a:t>
            </a:r>
          </a:p>
          <a:p>
            <a:pPr>
              <a:lnSpc>
                <a:spcPct val="110000"/>
              </a:lnSpc>
            </a:pPr>
            <a:r>
              <a:rPr lang="en-US" noProof="1"/>
              <a:t>Aquinas pushed this farther, concluding that “God and God alone is infinite”</a:t>
            </a:r>
          </a:p>
          <a:p>
            <a:pPr lvl="1">
              <a:lnSpc>
                <a:spcPct val="110000"/>
              </a:lnSpc>
            </a:pPr>
            <a:r>
              <a:rPr lang="en-US" noProof="1"/>
              <a:t>Lines are not infinite, but only as long as is required for mathematical analysis</a:t>
            </a:r>
          </a:p>
          <a:p>
            <a:pPr lvl="1">
              <a:lnSpc>
                <a:spcPct val="110000"/>
              </a:lnSpc>
            </a:pPr>
            <a:r>
              <a:rPr lang="en-US" noProof="1"/>
              <a:t>Mathematics is quantifiable, God is not</a:t>
            </a:r>
          </a:p>
          <a:p>
            <a:pPr>
              <a:lnSpc>
                <a:spcPct val="110000"/>
              </a:lnSpc>
            </a:pPr>
            <a:r>
              <a:rPr lang="en-US" noProof="1"/>
              <a:t>This created a conceptual chasm between theology and mathematics, placing infinity on the side of theology</a:t>
            </a:r>
            <a:br>
              <a:rPr lang="en-US" noProof="1"/>
            </a:br>
            <a:r>
              <a:rPr lang="en-US" sz="2400" noProof="1">
                <a:solidFill>
                  <a:schemeClr val="accent2">
                    <a:lumMod val="75000"/>
                  </a:schemeClr>
                </a:solidFill>
              </a:rPr>
              <a:t>(where it remained for centuries)</a:t>
            </a:r>
            <a:endParaRPr lang="en-US" noProof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849" y="1800225"/>
            <a:ext cx="7879751" cy="4824862"/>
          </a:xfr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During the Middle Ages monotheistic religion was the central driving influence, culturally &amp; intellectually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Judaism, Christianity, &amp; Islam became the dominant world religions in the West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Throughout Europe, church and state were deeply inter-connected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Many speculations on the infinite: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Is time eternal – no beginning or end?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Is God infinitely powerful?</a:t>
            </a:r>
          </a:p>
          <a:p>
            <a:pPr lvl="2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Can He create a stone so heavy that He can’t lift it?</a:t>
            </a:r>
          </a:p>
        </p:txBody>
      </p:sp>
    </p:spTree>
    <p:extLst>
      <p:ext uri="{BB962C8B-B14F-4D97-AF65-F5344CB8AC3E}">
        <p14:creationId xmlns:p14="http://schemas.microsoft.com/office/powerpoint/2010/main" val="18488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2" y="1800225"/>
            <a:ext cx="7743646" cy="4971511"/>
          </a:xfr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Nicholas of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Cusa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(1401-1464)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German Cardinal</a:t>
            </a:r>
          </a:p>
          <a:p>
            <a:pPr lvl="1">
              <a:lnSpc>
                <a:spcPct val="110000"/>
              </a:lnSpc>
            </a:pPr>
            <a:r>
              <a:rPr lang="en-US" i="1" dirty="0">
                <a:solidFill>
                  <a:schemeClr val="accent2"/>
                </a:solidFill>
              </a:rPr>
              <a:t>On Learned Ignorance</a:t>
            </a:r>
            <a:r>
              <a:rPr lang="en-US" dirty="0"/>
              <a:t> (1440)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“Wisdom is an awareness of the limits of our mind”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road to infinity is the path to God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Finite beings are partial appearances of the infinite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God is as immanent as He is transcendent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From our perspective, the natural world is infinite, but from God’s perspective it is finite; so it is ‘privatively infinite’, that is lacking boundary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God’s infinity on the other hand is negative, or from abundance</a:t>
            </a:r>
          </a:p>
        </p:txBody>
      </p:sp>
      <p:pic>
        <p:nvPicPr>
          <p:cNvPr id="1026" name="Picture 2" descr="http://static.newworldencyclopedia.org/thumb/4/4c/Nicholas_of_Cusa.jpg/180px-Nicholas_of_C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272" y="147310"/>
            <a:ext cx="2184728" cy="26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eandrico.files.wordpress.com/2014/11/docta-ignoranc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272" y="3318204"/>
            <a:ext cx="2184728" cy="33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4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18" y="1975836"/>
            <a:ext cx="8261230" cy="4852985"/>
          </a:xfr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Cusa’s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Coincidence of Opposites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Circles &amp; Polygons (à la Archimedes)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Rest vs. Motion: opposites? – Not at infinity</a:t>
            </a:r>
          </a:p>
          <a:p>
            <a:pPr lvl="2"/>
            <a:r>
              <a:rPr lang="en-US" dirty="0"/>
              <a:t>If a point is moving around the circle while A rests</a:t>
            </a:r>
          </a:p>
          <a:p>
            <a:pPr lvl="2"/>
            <a:r>
              <a:rPr lang="en-US" dirty="0"/>
              <a:t>What happens when its speed becomes infinite?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Straight vs. Curved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The center of the infinite circle is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“everywhere and nowhere”</a:t>
            </a:r>
            <a:r>
              <a:rPr lang="en-US" dirty="0"/>
              <a:t>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theological implications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 incarnation of Jesus: the orthodox view is a coincidence of opposites—fully human and fully God</a:t>
            </a:r>
          </a:p>
        </p:txBody>
      </p:sp>
      <p:pic>
        <p:nvPicPr>
          <p:cNvPr id="4" name="Picture 8" descr="http://www.integralscience.org/cusa/fig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98" y="3960818"/>
            <a:ext cx="3223225" cy="10873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14" descr="Image result for circle with center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72" y="2374373"/>
            <a:ext cx="1235786" cy="12357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308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70" y="1524001"/>
            <a:ext cx="8040513" cy="5044965"/>
          </a:xfr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Ancient &amp; Medieval view: finite cosmos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Cusa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“God is the center and circumference of all the stellar regions”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Although medieval in his views (</a:t>
            </a:r>
            <a:r>
              <a:rPr lang="en-US" dirty="0" err="1"/>
              <a:t>Cusa</a:t>
            </a:r>
            <a:r>
              <a:rPr lang="en-US" dirty="0"/>
              <a:t> was firmly </a:t>
            </a:r>
            <a:r>
              <a:rPr lang="en-US" dirty="0" err="1"/>
              <a:t>Aristotelianin</a:t>
            </a:r>
            <a:r>
              <a:rPr lang="en-US" dirty="0"/>
              <a:t> his cosmology), his mathematical philosophy was neo-Platonic and appears to foreshadow the 17th century infinite universe of Newton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Maimonides: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“The eternal God is a dwelling place…” (Deuteronomy 33:27)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Again with a medieval world view, Maimonides is inverting the relationship between God &amp; the world.</a:t>
            </a:r>
          </a:p>
        </p:txBody>
      </p:sp>
    </p:spTree>
    <p:extLst>
      <p:ext uri="{BB962C8B-B14F-4D97-AF65-F5344CB8AC3E}">
        <p14:creationId xmlns:p14="http://schemas.microsoft.com/office/powerpoint/2010/main" val="124954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23" y="1418897"/>
            <a:ext cx="8082951" cy="4732666"/>
          </a:xfrm>
        </p:spPr>
        <p:txBody>
          <a:bodyPr/>
          <a:lstStyle/>
          <a:p>
            <a:r>
              <a:rPr lang="en-US" dirty="0"/>
              <a:t>Before the 15</a:t>
            </a:r>
            <a:r>
              <a:rPr lang="en-US" baseline="30000" dirty="0"/>
              <a:t>th</a:t>
            </a:r>
            <a:r>
              <a:rPr lang="en-US" dirty="0"/>
              <a:t> century, </a:t>
            </a:r>
            <a:r>
              <a:rPr lang="en-US"/>
              <a:t>art lacked perspective</a:t>
            </a:r>
            <a:r>
              <a:rPr lang="en-US" dirty="0"/>
              <a:t>, lacking depth (2D vs 3D)</a:t>
            </a:r>
          </a:p>
          <a:p>
            <a:r>
              <a:rPr lang="en-US" dirty="0"/>
              <a:t>Art was </a:t>
            </a:r>
            <a:r>
              <a:rPr lang="en-US"/>
              <a:t>for looking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AT</a:t>
            </a:r>
            <a:r>
              <a:rPr lang="en-US" dirty="0"/>
              <a:t>, not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INTO</a:t>
            </a:r>
            <a:r>
              <a:rPr lang="en-US" dirty="0"/>
              <a:t>.</a:t>
            </a:r>
          </a:p>
          <a:p>
            <a:r>
              <a:rPr lang="en-US" dirty="0"/>
              <a:t>Spiritual vs. Physical</a:t>
            </a:r>
          </a:p>
        </p:txBody>
      </p:sp>
      <p:pic>
        <p:nvPicPr>
          <p:cNvPr id="4" name="Picture 16" descr="Hawkshead_sta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57" y="9285"/>
            <a:ext cx="3145753" cy="258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pre renaissance art vs renaissance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44" y="2589919"/>
            <a:ext cx="5673304" cy="42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re renaissance art vs renaissance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91" y="3259997"/>
            <a:ext cx="2254306" cy="35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1" id="{D4D880D6-7451-4D65-9B84-DE71E52ED0E8}" vid="{2B51C142-A047-47E3-8D0A-FBD1B02EE1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History-PowerPoint-Template</Template>
  <TotalTime>671</TotalTime>
  <Words>731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Trebuchet MS</vt:lpstr>
      <vt:lpstr>Arial</vt:lpstr>
      <vt:lpstr>Treasure Map Deadhand</vt:lpstr>
      <vt:lpstr>Office tema</vt:lpstr>
      <vt:lpstr>To    and Beyond...</vt:lpstr>
      <vt:lpstr>Nicholas of Cusa (1401-1464)</vt:lpstr>
      <vt:lpstr>Infinity in the Renaissance: God, Art, &amp; Math</vt:lpstr>
      <vt:lpstr>God</vt:lpstr>
      <vt:lpstr>God</vt:lpstr>
      <vt:lpstr>God</vt:lpstr>
      <vt:lpstr>God</vt:lpstr>
      <vt:lpstr>Space</vt:lpstr>
      <vt:lpstr>Art</vt:lpstr>
      <vt:lpstr>Art</vt:lpstr>
      <vt:lpstr>Last Suppers before and after Brunelleschi</vt:lpstr>
      <vt:lpstr>Art</vt:lpstr>
      <vt:lpstr>Math</vt:lpstr>
      <vt:lpstr>Math</vt:lpstr>
      <vt:lpstr>Math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Stucki, David</dc:creator>
  <cp:lastModifiedBy>Stucki, David</cp:lastModifiedBy>
  <cp:revision>45</cp:revision>
  <dcterms:created xsi:type="dcterms:W3CDTF">2016-10-05T12:45:48Z</dcterms:created>
  <dcterms:modified xsi:type="dcterms:W3CDTF">2022-10-16T02:01:17Z</dcterms:modified>
</cp:coreProperties>
</file>