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notesMasterIdLst>
    <p:notesMasterId r:id="rId16"/>
  </p:notesMasterIdLst>
  <p:handoutMasterIdLst>
    <p:handoutMasterId r:id="rId17"/>
  </p:handoutMasterIdLst>
  <p:sldIdLst>
    <p:sldId id="257" r:id="rId5"/>
    <p:sldId id="275" r:id="rId6"/>
    <p:sldId id="276" r:id="rId7"/>
    <p:sldId id="281" r:id="rId8"/>
    <p:sldId id="282" r:id="rId9"/>
    <p:sldId id="283" r:id="rId10"/>
    <p:sldId id="284" r:id="rId11"/>
    <p:sldId id="285" r:id="rId12"/>
    <p:sldId id="286" r:id="rId13"/>
    <p:sldId id="287" r:id="rId14"/>
    <p:sldId id="288" r:id="rId15"/>
  </p:sldIdLst>
  <p:sldSz cx="12188825" cy="6858000"/>
  <p:notesSz cx="6858000" cy="9144000"/>
  <p:embeddedFontLst>
    <p:embeddedFont>
      <p:font typeface="AR DELANEY" panose="02000000000000000000" pitchFamily="2" charset="0"/>
      <p:regular r:id="rId18"/>
    </p:embeddedFont>
    <p:embeddedFont>
      <p:font typeface="Century Gothic" panose="020B0502020202020204" pitchFamily="34" charset="0"/>
      <p:regular r:id="rId19"/>
      <p:bold r:id="rId20"/>
      <p:italic r:id="rId21"/>
      <p:boldItalic r:id="rId22"/>
    </p:embeddedFont>
    <p:embeddedFont>
      <p:font typeface="Euphemia" panose="020B0503040102020104" pitchFamily="34" charset="0"/>
      <p:regular r:id="rId23"/>
    </p:embeddedFont>
    <p:embeddedFont>
      <p:font typeface="Palatino Linotype" panose="02040502050505030304" pitchFamily="18"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2496">
          <p15:clr>
            <a:srgbClr val="A4A3A4"/>
          </p15:clr>
        </p15:guide>
        <p15:guide id="3" orient="horz" pos="2880">
          <p15:clr>
            <a:srgbClr val="A4A3A4"/>
          </p15:clr>
        </p15:guide>
        <p15:guide id="4" orient="horz" pos="1056">
          <p15:clr>
            <a:srgbClr val="A4A3A4"/>
          </p15:clr>
        </p15:guide>
        <p15:guide id="5" orient="horz" pos="3888">
          <p15:clr>
            <a:srgbClr val="A4A3A4"/>
          </p15:clr>
        </p15:guide>
        <p15:guide id="6" orient="horz" pos="240">
          <p15:clr>
            <a:srgbClr val="A4A3A4"/>
          </p15:clr>
        </p15:guide>
        <p15:guide id="7" pos="3839">
          <p15:clr>
            <a:srgbClr val="A4A3A4"/>
          </p15:clr>
        </p15:guide>
        <p15:guide id="8" pos="527">
          <p15:clr>
            <a:srgbClr val="A4A3A4"/>
          </p15:clr>
        </p15:guide>
        <p15:guide id="9" pos="815">
          <p15:clr>
            <a:srgbClr val="A4A3A4"/>
          </p15:clr>
        </p15:guide>
        <p15:guide id="10" pos="6863">
          <p15:clr>
            <a:srgbClr val="A4A3A4"/>
          </p15:clr>
        </p15:guide>
        <p15:guide id="11" pos="6143">
          <p15:clr>
            <a:srgbClr val="A4A3A4"/>
          </p15:clr>
        </p15:guide>
        <p15:guide id="12" pos="470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82" autoAdjust="0"/>
    <p:restoredTop sz="94660"/>
  </p:normalViewPr>
  <p:slideViewPr>
    <p:cSldViewPr>
      <p:cViewPr varScale="1">
        <p:scale>
          <a:sx n="109" d="100"/>
          <a:sy n="109" d="100"/>
        </p:scale>
        <p:origin x="744" y="108"/>
      </p:cViewPr>
      <p:guideLst>
        <p:guide orient="horz" pos="2160"/>
        <p:guide orient="horz" pos="2496"/>
        <p:guide orient="horz" pos="2880"/>
        <p:guide orient="horz" pos="1056"/>
        <p:guide orient="horz" pos="3888"/>
        <p:guide orient="horz" pos="240"/>
        <p:guide pos="3839"/>
        <p:guide pos="527"/>
        <p:guide pos="815"/>
        <p:guide pos="6863"/>
        <p:guide pos="6143"/>
        <p:guide pos="4703"/>
      </p:guideLst>
    </p:cSldViewPr>
  </p:slideViewPr>
  <p:notesTextViewPr>
    <p:cViewPr>
      <p:scale>
        <a:sx n="1" d="1"/>
        <a:sy n="1" d="1"/>
      </p:scale>
      <p:origin x="0" y="0"/>
    </p:cViewPr>
  </p:notesTextViewPr>
  <p:notesViewPr>
    <p:cSldViewPr>
      <p:cViewPr varScale="1">
        <p:scale>
          <a:sx n="76" d="100"/>
          <a:sy n="76" d="100"/>
        </p:scale>
        <p:origin x="168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customXml" Target="../customXml/item3.xml"/><Relationship Id="rId21" Type="http://schemas.openxmlformats.org/officeDocument/2006/relationships/font" Target="fonts/font4.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5" Type="http://schemas.openxmlformats.org/officeDocument/2006/relationships/font" Target="fonts/font8.fntdata"/><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7.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2.fntdata"/><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A5A207F-0F91-42F2-96D0-049C6003623B}" type="datetimeFigureOut">
              <a:rPr lang="en-US"/>
              <a:t>10/27/2024</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C567D4A-04CB-4EDF-8FB1-342A02FC8EC5}" type="slidenum">
              <a:rPr/>
              <a:t>‹#›</a:t>
            </a:fld>
            <a:endParaRPr/>
          </a:p>
        </p:txBody>
      </p:sp>
    </p:spTree>
    <p:extLst>
      <p:ext uri="{BB962C8B-B14F-4D97-AF65-F5344CB8AC3E}">
        <p14:creationId xmlns:p14="http://schemas.microsoft.com/office/powerpoint/2010/main" val="1580125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CC13F5-F2B1-464B-BE8F-27ABFBD2FBDE}" type="datetimeFigureOut">
              <a:rPr lang="en-US"/>
              <a:t>10/27/2024</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61351F-DBB1-4664-ADA9-83BC7CB8848D}" type="slidenum">
              <a:rPr/>
              <a:t>‹#›</a:t>
            </a:fld>
            <a:endParaRPr/>
          </a:p>
        </p:txBody>
      </p:sp>
    </p:spTree>
    <p:extLst>
      <p:ext uri="{BB962C8B-B14F-4D97-AF65-F5344CB8AC3E}">
        <p14:creationId xmlns:p14="http://schemas.microsoft.com/office/powerpoint/2010/main" val="364236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ltGray">
      <p:bgPr>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Marker/>
                    </a14:imgEffect>
                    <a14:imgEffect>
                      <a14:saturation sat="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08412" y="152400"/>
            <a:ext cx="4648200" cy="1066800"/>
          </a:xfrm>
        </p:spPr>
        <p:txBody>
          <a:bodyPr>
            <a:normAutofit/>
          </a:bodyPr>
          <a:lstStyle>
            <a:lvl1pPr>
              <a:defRPr sz="6000">
                <a:solidFill>
                  <a:schemeClr val="accent1"/>
                </a:solidFill>
              </a:defRPr>
            </a:lvl1pPr>
          </a:lstStyle>
          <a:p>
            <a:r>
              <a:rPr lang="en-US" dirty="0"/>
              <a:t>Click to edit </a:t>
            </a:r>
            <a:endParaRPr dirty="0"/>
          </a:p>
        </p:txBody>
      </p:sp>
      <p:sp>
        <p:nvSpPr>
          <p:cNvPr id="3" name="Subtitle 2"/>
          <p:cNvSpPr>
            <a:spLocks noGrp="1"/>
          </p:cNvSpPr>
          <p:nvPr>
            <p:ph type="subTitle" idx="1"/>
          </p:nvPr>
        </p:nvSpPr>
        <p:spPr>
          <a:xfrm>
            <a:off x="4570412" y="5943600"/>
            <a:ext cx="2895600" cy="762000"/>
          </a:xfrm>
          <a:noFill/>
        </p:spPr>
        <p:txBody>
          <a:bodyPr>
            <a:normAutofit/>
          </a:bodyPr>
          <a:lstStyle>
            <a:lvl1pPr marL="0" indent="0" algn="l">
              <a:spcBef>
                <a:spcPts val="0"/>
              </a:spcBef>
              <a:buNone/>
              <a:defRPr sz="24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a:t>
            </a:r>
            <a:endParaRPr dirty="0"/>
          </a:p>
        </p:txBody>
      </p:sp>
    </p:spTree>
    <p:extLst>
      <p:ext uri="{BB962C8B-B14F-4D97-AF65-F5344CB8AC3E}">
        <p14:creationId xmlns:p14="http://schemas.microsoft.com/office/powerpoint/2010/main" val="287859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alphaModFix amt="30000"/>
            <a:duotone>
              <a:schemeClr val="accent1">
                <a:shade val="45000"/>
                <a:satMod val="135000"/>
              </a:schemeClr>
              <a:prstClr val="white"/>
            </a:duotone>
            <a:lum/>
          </a:blip>
          <a:srcRect/>
          <a:tile tx="0" ty="0" sx="5000" sy="5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3813" y="381000"/>
            <a:ext cx="7391398" cy="1143000"/>
          </a:xfrm>
          <a:gradFill flip="none" rotWithShape="1">
            <a:gsLst>
              <a:gs pos="0">
                <a:schemeClr val="accent6">
                  <a:lumMod val="5000"/>
                  <a:lumOff val="95000"/>
                  <a:alpha val="30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p:spPr>
        <p:txBody>
          <a:bodyPr/>
          <a:lstStyle>
            <a:lvl1pPr>
              <a:defRPr>
                <a:solidFill>
                  <a:schemeClr val="accent3"/>
                </a:solidFill>
              </a:defRPr>
            </a:lvl1pPr>
          </a:lstStyle>
          <a:p>
            <a:r>
              <a:rPr lang="en-US" dirty="0"/>
              <a:t>Click to edit Master title style</a:t>
            </a:r>
            <a:endParaRPr dirty="0"/>
          </a:p>
        </p:txBody>
      </p:sp>
      <p:sp>
        <p:nvSpPr>
          <p:cNvPr id="3" name="Content Placeholder 2"/>
          <p:cNvSpPr>
            <a:spLocks noGrp="1"/>
          </p:cNvSpPr>
          <p:nvPr>
            <p:ph idx="1"/>
          </p:nvPr>
        </p:nvSpPr>
        <p:spPr>
          <a:gradFill>
            <a:gsLst>
              <a:gs pos="0">
                <a:schemeClr val="accent6">
                  <a:lumMod val="5000"/>
                  <a:lumOff val="95000"/>
                  <a:alpha val="30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6" name="Slide Number Placeholder 5"/>
          <p:cNvSpPr>
            <a:spLocks noGrp="1"/>
          </p:cNvSpPr>
          <p:nvPr>
            <p:ph type="sldNum" sz="quarter" idx="12"/>
          </p:nvPr>
        </p:nvSpPr>
        <p:spPr>
          <a:xfrm>
            <a:off x="11580540" y="6356351"/>
            <a:ext cx="457472" cy="365125"/>
          </a:xfrm>
        </p:spPr>
        <p:txBody>
          <a:bodyPr/>
          <a:lstStyle/>
          <a:p>
            <a:fld id="{81FEFA0A-2F20-4B60-98C6-5FFDA469AA1C}" type="slidenum">
              <a:rPr lang="en-US" smtClean="0"/>
              <a:t>‹#›</a:t>
            </a:fld>
            <a:endParaRPr lang="en-US"/>
          </a:p>
        </p:txBody>
      </p:sp>
      <p:pic>
        <p:nvPicPr>
          <p:cNvPr id="5" name="Picture 4">
            <a:extLst>
              <a:ext uri="{FF2B5EF4-FFF2-40B4-BE49-F238E27FC236}">
                <a16:creationId xmlns:a16="http://schemas.microsoft.com/office/drawing/2014/main" id="{ECEA19A6-FAC8-416A-A587-A7D4183ECE89}"/>
              </a:ext>
            </a:extLst>
          </p:cNvPr>
          <p:cNvPicPr>
            <a:picLocks noChangeAspect="1"/>
          </p:cNvPicPr>
          <p:nvPr userDrawn="1"/>
        </p:nvPicPr>
        <p:blipFill>
          <a:blip r:embed="rId3">
            <a:alphaModFix amt="50000"/>
            <a:duotone>
              <a:schemeClr val="accent1">
                <a:shade val="45000"/>
                <a:satMod val="135000"/>
              </a:schemeClr>
              <a:prstClr val="white"/>
            </a:duotone>
            <a:extLst>
              <a:ext uri="{BEBA8EAE-BF5A-486C-A8C5-ECC9F3942E4B}">
                <a14:imgProps xmlns:a14="http://schemas.microsoft.com/office/drawing/2010/main">
                  <a14:imgLayer r:embed="rId4">
                    <a14:imgEffect>
                      <a14:artisticMarker/>
                    </a14:imgEffect>
                  </a14:imgLayer>
                </a14:imgProps>
              </a:ext>
            </a:extLst>
          </a:blip>
          <a:stretch>
            <a:fillRect/>
          </a:stretch>
        </p:blipFill>
        <p:spPr>
          <a:xfrm>
            <a:off x="8672202" y="1"/>
            <a:ext cx="3519798" cy="1676400"/>
          </a:xfrm>
          <a:prstGeom prst="rect">
            <a:avLst/>
          </a:prstGeom>
        </p:spPr>
      </p:pic>
    </p:spTree>
    <p:extLst>
      <p:ext uri="{BB962C8B-B14F-4D97-AF65-F5344CB8AC3E}">
        <p14:creationId xmlns:p14="http://schemas.microsoft.com/office/powerpoint/2010/main" val="2194492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alphaModFix amt="45000"/>
            <a:lum/>
          </a:blip>
          <a:srcRect/>
          <a:tile tx="0" ty="0" sx="20000" sy="2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3813" y="381000"/>
            <a:ext cx="7391398" cy="1143000"/>
          </a:xfrm>
        </p:spPr>
        <p:txBody>
          <a:bodyPr/>
          <a:lstStyle/>
          <a:p>
            <a:r>
              <a:rPr lang="en-US"/>
              <a:t>Click to edit Master title style</a:t>
            </a:r>
            <a:endParaRPr/>
          </a:p>
        </p:txBody>
      </p:sp>
      <p:sp>
        <p:nvSpPr>
          <p:cNvPr id="3" name="Content Placeholder 2"/>
          <p:cNvSpPr>
            <a:spLocks noGrp="1"/>
          </p:cNvSpPr>
          <p:nvPr>
            <p:ph idx="1"/>
          </p:nvPr>
        </p:nvSpPr>
        <p:spPr>
          <a:solidFill>
            <a:schemeClr val="accent6">
              <a:lumMod val="20000"/>
              <a:lumOff val="80000"/>
              <a:alpha val="30000"/>
            </a:schemeClr>
          </a:solidFill>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6" name="Slide Number Placeholder 5"/>
          <p:cNvSpPr>
            <a:spLocks noGrp="1"/>
          </p:cNvSpPr>
          <p:nvPr>
            <p:ph type="sldNum" sz="quarter" idx="12"/>
          </p:nvPr>
        </p:nvSpPr>
        <p:spPr>
          <a:xfrm>
            <a:off x="11580540" y="6356351"/>
            <a:ext cx="457472" cy="365125"/>
          </a:xfrm>
        </p:spPr>
        <p:txBody>
          <a:bodyPr/>
          <a:lstStyle/>
          <a:p>
            <a:fld id="{81FEFA0A-2F20-4B60-98C6-5FFDA469AA1C}" type="slidenum">
              <a:rPr lang="en-US" smtClean="0"/>
              <a:t>‹#›</a:t>
            </a:fld>
            <a:endParaRPr lang="en-US"/>
          </a:p>
        </p:txBody>
      </p:sp>
      <p:pic>
        <p:nvPicPr>
          <p:cNvPr id="4" name="Picture 3">
            <a:extLst>
              <a:ext uri="{FF2B5EF4-FFF2-40B4-BE49-F238E27FC236}">
                <a16:creationId xmlns:a16="http://schemas.microsoft.com/office/drawing/2014/main" id="{CF8C6B20-7B8B-41B0-8F39-7612AE4B08D9}"/>
              </a:ext>
            </a:extLst>
          </p:cNvPr>
          <p:cNvPicPr>
            <a:picLocks noChangeAspect="1"/>
          </p:cNvPicPr>
          <p:nvPr userDrawn="1"/>
        </p:nvPicPr>
        <p:blipFill>
          <a:blip r:embed="rId3">
            <a:duotone>
              <a:schemeClr val="accent6">
                <a:shade val="45000"/>
                <a:satMod val="135000"/>
              </a:schemeClr>
              <a:prstClr val="white"/>
            </a:duotone>
          </a:blip>
          <a:stretch>
            <a:fillRect/>
          </a:stretch>
        </p:blipFill>
        <p:spPr>
          <a:xfrm>
            <a:off x="8685211" y="0"/>
            <a:ext cx="3506790" cy="1670205"/>
          </a:xfrm>
          <a:prstGeom prst="rect">
            <a:avLst/>
          </a:prstGeom>
        </p:spPr>
      </p:pic>
    </p:spTree>
    <p:extLst>
      <p:ext uri="{BB962C8B-B14F-4D97-AF65-F5344CB8AC3E}">
        <p14:creationId xmlns:p14="http://schemas.microsoft.com/office/powerpoint/2010/main" val="3281463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93812" y="1676400"/>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02035" y="1676401"/>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9CAAEA3F-BC83-4494-8BB2-CF9729692A8C}" type="datetime1">
              <a:rPr lang="en-US" smtClean="0"/>
              <a:t>10/27/2024</a:t>
            </a:fld>
            <a:endParaRPr lang="en-US"/>
          </a:p>
        </p:txBody>
      </p:sp>
      <p:sp>
        <p:nvSpPr>
          <p:cNvPr id="6" name="Footer Placeholder 5"/>
          <p:cNvSpPr>
            <a:spLocks noGrp="1"/>
          </p:cNvSpPr>
          <p:nvPr>
            <p:ph type="ftr" sz="quarter" idx="11"/>
          </p:nvPr>
        </p:nvSpPr>
        <p:spPr/>
        <p:txBody>
          <a:bodyPr/>
          <a:lstStyle/>
          <a:p>
            <a:r>
              <a:rPr lang="en-US"/>
              <a:t>Add a footer</a:t>
            </a:r>
          </a:p>
        </p:txBody>
      </p:sp>
      <p:sp>
        <p:nvSpPr>
          <p:cNvPr id="7" name="Slide Number Placeholder 6"/>
          <p:cNvSpPr>
            <a:spLocks noGrp="1"/>
          </p:cNvSpPr>
          <p:nvPr>
            <p:ph type="sldNum" sz="quarter" idx="12"/>
          </p:nvPr>
        </p:nvSpPr>
        <p:spPr/>
        <p:txBody>
          <a:bodyPr/>
          <a:lstStyle/>
          <a:p>
            <a:fld id="{81FEFA0A-2F20-4B60-98C6-5FFDA469AA1C}" type="slidenum">
              <a:rPr lang="en-US" smtClean="0"/>
              <a:t>‹#›</a:t>
            </a:fld>
            <a:endParaRPr lang="en-US"/>
          </a:p>
        </p:txBody>
      </p:sp>
      <p:pic>
        <p:nvPicPr>
          <p:cNvPr id="11" name="Picture 10">
            <a:extLst>
              <a:ext uri="{FF2B5EF4-FFF2-40B4-BE49-F238E27FC236}">
                <a16:creationId xmlns:a16="http://schemas.microsoft.com/office/drawing/2014/main" id="{9FFE6CEC-32AA-4712-841A-4425037DCA1E}"/>
              </a:ext>
            </a:extLst>
          </p:cNvPr>
          <p:cNvPicPr>
            <a:picLocks noChangeAspect="1"/>
          </p:cNvPicPr>
          <p:nvPr userDrawn="1"/>
        </p:nvPicPr>
        <p:blipFill>
          <a:blip r:embed="rId2">
            <a:duotone>
              <a:schemeClr val="accent6">
                <a:shade val="45000"/>
                <a:satMod val="135000"/>
              </a:schemeClr>
              <a:prstClr val="white"/>
            </a:duotone>
          </a:blip>
          <a:stretch>
            <a:fillRect/>
          </a:stretch>
        </p:blipFill>
        <p:spPr>
          <a:xfrm>
            <a:off x="8685211" y="0"/>
            <a:ext cx="3506790" cy="1670205"/>
          </a:xfrm>
          <a:prstGeom prst="rect">
            <a:avLst/>
          </a:prstGeom>
        </p:spPr>
      </p:pic>
    </p:spTree>
    <p:extLst>
      <p:ext uri="{BB962C8B-B14F-4D97-AF65-F5344CB8AC3E}">
        <p14:creationId xmlns:p14="http://schemas.microsoft.com/office/powerpoint/2010/main" val="2193451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3813" y="381000"/>
            <a:ext cx="9601200" cy="1143000"/>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293813" y="1676400"/>
            <a:ext cx="9601200" cy="4495800"/>
          </a:xfrm>
          <a:prstGeom prst="rect">
            <a:avLst/>
          </a:prstGeom>
          <a:solidFill>
            <a:schemeClr val="bg2">
              <a:alpha val="70000"/>
            </a:schemeClr>
          </a:solidFill>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271781" y="6356351"/>
            <a:ext cx="2844059" cy="365125"/>
          </a:xfrm>
          <a:prstGeom prst="rect">
            <a:avLst/>
          </a:prstGeom>
        </p:spPr>
        <p:txBody>
          <a:bodyPr vert="horz" lIns="91440" tIns="45720" rIns="91440" bIns="45720" rtlCol="0" anchor="ctr"/>
          <a:lstStyle>
            <a:lvl1pPr algn="l">
              <a:defRPr sz="1100">
                <a:solidFill>
                  <a:schemeClr val="tx1"/>
                </a:solidFill>
              </a:defRPr>
            </a:lvl1pPr>
          </a:lstStyle>
          <a:p>
            <a:fld id="{41B0D41C-F0D3-49F0-8041-67FC705A40C6}" type="datetime1">
              <a:rPr lang="en-US" smtClean="0"/>
              <a:pPr/>
              <a:t>10/27/2024</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100">
                <a:solidFill>
                  <a:schemeClr val="tx1"/>
                </a:solidFill>
              </a:defRPr>
            </a:lvl1pPr>
          </a:lstStyle>
          <a:p>
            <a:r>
              <a:rPr lang="en-US"/>
              <a:t>Add a footer</a:t>
            </a:r>
          </a:p>
        </p:txBody>
      </p:sp>
      <p:sp>
        <p:nvSpPr>
          <p:cNvPr id="6" name="Slide Number Placeholder 5"/>
          <p:cNvSpPr>
            <a:spLocks noGrp="1"/>
          </p:cNvSpPr>
          <p:nvPr>
            <p:ph type="sldNum" sz="quarter" idx="4"/>
          </p:nvPr>
        </p:nvSpPr>
        <p:spPr>
          <a:xfrm>
            <a:off x="8051225" y="6356351"/>
            <a:ext cx="2844059" cy="365125"/>
          </a:xfrm>
          <a:prstGeom prst="rect">
            <a:avLst/>
          </a:prstGeom>
        </p:spPr>
        <p:txBody>
          <a:bodyPr vert="horz" lIns="91440" tIns="45720" rIns="91440" bIns="45720" rtlCol="0" anchor="ctr"/>
          <a:lstStyle>
            <a:lvl1pPr algn="r">
              <a:defRPr sz="1100">
                <a:solidFill>
                  <a:schemeClr val="tx1"/>
                </a:solidFill>
              </a:defRPr>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6957396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8600" algn="l" defTabSz="914400" rtl="0" eaLnBrk="1" latinLnBrk="0" hangingPunct="1">
        <a:lnSpc>
          <a:spcPct val="90000"/>
        </a:lnSpc>
        <a:spcBef>
          <a:spcPts val="1600"/>
        </a:spcBef>
        <a:buClr>
          <a:schemeClr val="accent6"/>
        </a:buClr>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accent6"/>
        </a:buClr>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Clr>
          <a:schemeClr val="accent6"/>
        </a:buClr>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Clr>
          <a:schemeClr val="accent6"/>
        </a:buClr>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Clr>
          <a:schemeClr val="accent6"/>
        </a:buClr>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latin typeface="+mn-lt"/>
              </a:rPr>
              <a:t>To</a:t>
            </a:r>
          </a:p>
        </p:txBody>
      </p:sp>
      <p:sp>
        <p:nvSpPr>
          <p:cNvPr id="3" name="Subtitle 2"/>
          <p:cNvSpPr>
            <a:spLocks noGrp="1"/>
          </p:cNvSpPr>
          <p:nvPr>
            <p:ph type="subTitle" idx="1"/>
          </p:nvPr>
        </p:nvSpPr>
        <p:spPr/>
        <p:txBody>
          <a:bodyPr>
            <a:normAutofit fontScale="85000" lnSpcReduction="10000"/>
          </a:bodyPr>
          <a:lstStyle/>
          <a:p>
            <a:pPr algn="ctr"/>
            <a:r>
              <a:rPr lang="en-US" sz="4000" dirty="0"/>
              <a:t>and Beyond...</a:t>
            </a:r>
          </a:p>
        </p:txBody>
      </p:sp>
    </p:spTree>
    <p:extLst>
      <p:ext uri="{BB962C8B-B14F-4D97-AF65-F5344CB8AC3E}">
        <p14:creationId xmlns:p14="http://schemas.microsoft.com/office/powerpoint/2010/main" val="75228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E2113-5146-45CD-A6EF-98EDC6474E2B}"/>
              </a:ext>
            </a:extLst>
          </p:cNvPr>
          <p:cNvSpPr>
            <a:spLocks noGrp="1"/>
          </p:cNvSpPr>
          <p:nvPr>
            <p:ph type="title"/>
          </p:nvPr>
        </p:nvSpPr>
        <p:spPr/>
        <p:txBody>
          <a:bodyPr/>
          <a:lstStyle/>
          <a:p>
            <a:r>
              <a:rPr lang="en-US" dirty="0"/>
              <a:t>Assignment</a:t>
            </a:r>
          </a:p>
        </p:txBody>
      </p:sp>
      <p:sp>
        <p:nvSpPr>
          <p:cNvPr id="3" name="Content Placeholder 2">
            <a:extLst>
              <a:ext uri="{FF2B5EF4-FFF2-40B4-BE49-F238E27FC236}">
                <a16:creationId xmlns:a16="http://schemas.microsoft.com/office/drawing/2014/main" id="{1877AFFB-9A0F-4189-97BD-BD6DBDE9D0AE}"/>
              </a:ext>
            </a:extLst>
          </p:cNvPr>
          <p:cNvSpPr>
            <a:spLocks noGrp="1"/>
          </p:cNvSpPr>
          <p:nvPr>
            <p:ph idx="1"/>
          </p:nvPr>
        </p:nvSpPr>
        <p:spPr/>
        <p:txBody>
          <a:bodyPr/>
          <a:lstStyle/>
          <a:p>
            <a:r>
              <a:rPr lang="en-US" dirty="0"/>
              <a:t>Based on Galileo’s observation that there is this paradox in the number of perfect squares:</a:t>
            </a:r>
          </a:p>
          <a:p>
            <a:endParaRPr lang="en-US" dirty="0"/>
          </a:p>
          <a:p>
            <a:endParaRPr lang="en-US" dirty="0"/>
          </a:p>
          <a:p>
            <a:r>
              <a:rPr lang="en-US" dirty="0"/>
              <a:t>Come up with 3 additional examples similar to his</a:t>
            </a:r>
          </a:p>
          <a:p>
            <a:pPr lvl="1"/>
            <a:r>
              <a:rPr lang="en-US" dirty="0"/>
              <a:t>Each example  should identify two infinite sets of numbers</a:t>
            </a:r>
          </a:p>
          <a:p>
            <a:pPr lvl="1"/>
            <a:r>
              <a:rPr lang="en-US" dirty="0"/>
              <a:t>One of those sets should be contained within the other (it is a subset)</a:t>
            </a:r>
          </a:p>
          <a:p>
            <a:r>
              <a:rPr lang="en-US" dirty="0"/>
              <a:t>Bring your typed lists </a:t>
            </a:r>
            <a:r>
              <a:rPr lang="en-US"/>
              <a:t>on Monday</a:t>
            </a:r>
            <a:endParaRPr lang="en-US" dirty="0"/>
          </a:p>
        </p:txBody>
      </p:sp>
      <p:pic>
        <p:nvPicPr>
          <p:cNvPr id="4" name="Picture 3">
            <a:extLst>
              <a:ext uri="{FF2B5EF4-FFF2-40B4-BE49-F238E27FC236}">
                <a16:creationId xmlns:a16="http://schemas.microsoft.com/office/drawing/2014/main" id="{61557A86-5D9C-470D-9353-11A920A08B78}"/>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18140"/>
          <a:stretch/>
        </p:blipFill>
        <p:spPr bwMode="auto">
          <a:xfrm>
            <a:off x="4546599" y="2590800"/>
            <a:ext cx="3095626"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5705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11DAF-4BFE-4220-BEBC-732AA5130BCE}"/>
              </a:ext>
            </a:extLst>
          </p:cNvPr>
          <p:cNvSpPr>
            <a:spLocks noGrp="1"/>
          </p:cNvSpPr>
          <p:nvPr>
            <p:ph type="title"/>
          </p:nvPr>
        </p:nvSpPr>
        <p:spPr/>
        <p:txBody>
          <a:bodyPr/>
          <a:lstStyle/>
          <a:p>
            <a:r>
              <a:rPr lang="en-US" dirty="0"/>
              <a:t>Activity</a:t>
            </a:r>
          </a:p>
        </p:txBody>
      </p:sp>
      <p:sp>
        <p:nvSpPr>
          <p:cNvPr id="3" name="Content Placeholder 2">
            <a:extLst>
              <a:ext uri="{FF2B5EF4-FFF2-40B4-BE49-F238E27FC236}">
                <a16:creationId xmlns:a16="http://schemas.microsoft.com/office/drawing/2014/main" id="{ACA3FBFB-02A9-49C2-ADA1-73E11D2C1C86}"/>
              </a:ext>
            </a:extLst>
          </p:cNvPr>
          <p:cNvSpPr>
            <a:spLocks noGrp="1"/>
          </p:cNvSpPr>
          <p:nvPr>
            <p:ph idx="1"/>
          </p:nvPr>
        </p:nvSpPr>
        <p:spPr/>
        <p:txBody>
          <a:bodyPr/>
          <a:lstStyle/>
          <a:p>
            <a:endParaRPr lang="en-US" dirty="0"/>
          </a:p>
          <a:p>
            <a:r>
              <a:rPr lang="en-US" dirty="0"/>
              <a:t>Playing with infinite series</a:t>
            </a:r>
          </a:p>
        </p:txBody>
      </p:sp>
    </p:spTree>
    <p:extLst>
      <p:ext uri="{BB962C8B-B14F-4D97-AF65-F5344CB8AC3E}">
        <p14:creationId xmlns:p14="http://schemas.microsoft.com/office/powerpoint/2010/main" val="795736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7C984-3FFB-4666-85D4-34CCD25031BC}"/>
              </a:ext>
            </a:extLst>
          </p:cNvPr>
          <p:cNvSpPr>
            <a:spLocks noGrp="1"/>
          </p:cNvSpPr>
          <p:nvPr>
            <p:ph type="title"/>
          </p:nvPr>
        </p:nvSpPr>
        <p:spPr/>
        <p:txBody>
          <a:bodyPr/>
          <a:lstStyle/>
          <a:p>
            <a:r>
              <a:rPr lang="en-US" dirty="0"/>
              <a:t>George Gamow (1904-1968)</a:t>
            </a:r>
          </a:p>
        </p:txBody>
      </p:sp>
      <p:sp>
        <p:nvSpPr>
          <p:cNvPr id="3" name="Content Placeholder 2">
            <a:extLst>
              <a:ext uri="{FF2B5EF4-FFF2-40B4-BE49-F238E27FC236}">
                <a16:creationId xmlns:a16="http://schemas.microsoft.com/office/drawing/2014/main" id="{FDA050D8-8CA1-474C-A28B-9D46E9D6FE1E}"/>
              </a:ext>
            </a:extLst>
          </p:cNvPr>
          <p:cNvSpPr>
            <a:spLocks noGrp="1"/>
          </p:cNvSpPr>
          <p:nvPr>
            <p:ph idx="1"/>
          </p:nvPr>
        </p:nvSpPr>
        <p:spPr>
          <a:xfrm>
            <a:off x="1217612" y="1676400"/>
            <a:ext cx="9829800" cy="5105400"/>
          </a:xfrm>
        </p:spPr>
        <p:txBody>
          <a:bodyPr>
            <a:normAutofit/>
          </a:bodyPr>
          <a:lstStyle/>
          <a:p>
            <a:pPr marL="0" indent="0" algn="ctr">
              <a:lnSpc>
                <a:spcPct val="120000"/>
              </a:lnSpc>
              <a:spcBef>
                <a:spcPts val="3600"/>
              </a:spcBef>
              <a:buNone/>
            </a:pPr>
            <a:br>
              <a:rPr lang="en-US" sz="4000" b="0" dirty="0">
                <a:solidFill>
                  <a:schemeClr val="accent5"/>
                </a:solidFill>
                <a:effectLst/>
                <a:latin typeface="AR DELANEY" panose="02000000000000000000" pitchFamily="2" charset="0"/>
              </a:rPr>
            </a:br>
            <a:r>
              <a:rPr lang="en-US" sz="4000" b="0" dirty="0">
                <a:solidFill>
                  <a:schemeClr val="accent5"/>
                </a:solidFill>
                <a:effectLst/>
                <a:latin typeface="AR DELANEY" panose="02000000000000000000" pitchFamily="2" charset="0"/>
              </a:rPr>
              <a:t>There was a young fellow from Trinity,</a:t>
            </a:r>
            <a:br>
              <a:rPr lang="en-US" sz="4000" b="0" dirty="0">
                <a:solidFill>
                  <a:schemeClr val="accent5"/>
                </a:solidFill>
                <a:effectLst/>
                <a:latin typeface="AR DELANEY" panose="02000000000000000000" pitchFamily="2" charset="0"/>
              </a:rPr>
            </a:br>
            <a:r>
              <a:rPr lang="en-US" sz="4000" b="0" dirty="0">
                <a:solidFill>
                  <a:schemeClr val="accent5"/>
                </a:solidFill>
                <a:effectLst/>
                <a:latin typeface="AR DELANEY" panose="02000000000000000000" pitchFamily="2" charset="0"/>
              </a:rPr>
              <a:t>Who took the square root of </a:t>
            </a:r>
            <a:r>
              <a:rPr lang="en-US" sz="4000" b="0" dirty="0">
                <a:solidFill>
                  <a:schemeClr val="accent1"/>
                </a:solidFill>
                <a:effectLst/>
                <a:latin typeface="AR DELANEY" panose="02000000000000000000" pitchFamily="2" charset="0"/>
              </a:rPr>
              <a:t>Infinity</a:t>
            </a:r>
            <a:r>
              <a:rPr lang="en-US" sz="4000" b="0" dirty="0">
                <a:solidFill>
                  <a:schemeClr val="accent5"/>
                </a:solidFill>
                <a:effectLst/>
                <a:latin typeface="AR DELANEY" panose="02000000000000000000" pitchFamily="2" charset="0"/>
              </a:rPr>
              <a:t>.</a:t>
            </a:r>
            <a:br>
              <a:rPr lang="en-US" sz="4000" b="0" dirty="0">
                <a:solidFill>
                  <a:schemeClr val="accent5"/>
                </a:solidFill>
                <a:effectLst/>
                <a:latin typeface="AR DELANEY" panose="02000000000000000000" pitchFamily="2" charset="0"/>
              </a:rPr>
            </a:br>
            <a:r>
              <a:rPr lang="en-US" sz="4000" b="0" dirty="0">
                <a:solidFill>
                  <a:schemeClr val="accent5"/>
                </a:solidFill>
                <a:effectLst/>
                <a:latin typeface="AR DELANEY" panose="02000000000000000000" pitchFamily="2" charset="0"/>
              </a:rPr>
              <a:t>But the number of digits,</a:t>
            </a:r>
            <a:br>
              <a:rPr lang="en-US" sz="4000" b="0" dirty="0">
                <a:solidFill>
                  <a:schemeClr val="accent5"/>
                </a:solidFill>
                <a:effectLst/>
                <a:latin typeface="AR DELANEY" panose="02000000000000000000" pitchFamily="2" charset="0"/>
              </a:rPr>
            </a:br>
            <a:r>
              <a:rPr lang="en-US" sz="4000" b="0" dirty="0">
                <a:solidFill>
                  <a:schemeClr val="accent5"/>
                </a:solidFill>
                <a:effectLst/>
                <a:latin typeface="AR DELANEY" panose="02000000000000000000" pitchFamily="2" charset="0"/>
              </a:rPr>
              <a:t>Gave him the fidgets;</a:t>
            </a:r>
            <a:br>
              <a:rPr lang="en-US" sz="4000" b="0" dirty="0">
                <a:solidFill>
                  <a:schemeClr val="accent5"/>
                </a:solidFill>
                <a:effectLst/>
                <a:latin typeface="AR DELANEY" panose="02000000000000000000" pitchFamily="2" charset="0"/>
              </a:rPr>
            </a:br>
            <a:r>
              <a:rPr lang="en-US" sz="4000" b="0" dirty="0">
                <a:solidFill>
                  <a:schemeClr val="accent5"/>
                </a:solidFill>
                <a:effectLst/>
                <a:latin typeface="AR DELANEY" panose="02000000000000000000" pitchFamily="2" charset="0"/>
              </a:rPr>
              <a:t>He dropped Math and took up </a:t>
            </a:r>
            <a:r>
              <a:rPr lang="en-US" sz="4000" b="0" dirty="0">
                <a:solidFill>
                  <a:schemeClr val="accent4"/>
                </a:solidFill>
                <a:effectLst/>
                <a:latin typeface="AR DELANEY" panose="02000000000000000000" pitchFamily="2" charset="0"/>
              </a:rPr>
              <a:t>Divinity</a:t>
            </a:r>
            <a:r>
              <a:rPr lang="en-US" sz="4000" b="0" dirty="0">
                <a:solidFill>
                  <a:schemeClr val="accent5"/>
                </a:solidFill>
                <a:effectLst/>
                <a:latin typeface="AR DELANEY" panose="02000000000000000000" pitchFamily="2" charset="0"/>
              </a:rPr>
              <a:t>.</a:t>
            </a:r>
          </a:p>
        </p:txBody>
      </p:sp>
      <p:pic>
        <p:nvPicPr>
          <p:cNvPr id="4" name="Picture 2">
            <a:extLst>
              <a:ext uri="{FF2B5EF4-FFF2-40B4-BE49-F238E27FC236}">
                <a16:creationId xmlns:a16="http://schemas.microsoft.com/office/drawing/2014/main" id="{2E04F8D5-2C92-4CAA-A9F5-EE0847724FE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968" r="10083"/>
          <a:stretch/>
        </p:blipFill>
        <p:spPr bwMode="auto">
          <a:xfrm>
            <a:off x="7847012" y="381000"/>
            <a:ext cx="8382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175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9FBAA-6F2A-4E71-BAA3-E2B2BADB3AEA}"/>
              </a:ext>
            </a:extLst>
          </p:cNvPr>
          <p:cNvSpPr>
            <a:spLocks noGrp="1"/>
          </p:cNvSpPr>
          <p:nvPr>
            <p:ph type="title"/>
          </p:nvPr>
        </p:nvSpPr>
        <p:spPr/>
        <p:txBody>
          <a:bodyPr/>
          <a:lstStyle/>
          <a:p>
            <a:r>
              <a:rPr lang="en-US" dirty="0"/>
              <a:t>Alert</a:t>
            </a:r>
          </a:p>
        </p:txBody>
      </p:sp>
      <p:sp>
        <p:nvSpPr>
          <p:cNvPr id="3" name="Content Placeholder 2">
            <a:extLst>
              <a:ext uri="{FF2B5EF4-FFF2-40B4-BE49-F238E27FC236}">
                <a16:creationId xmlns:a16="http://schemas.microsoft.com/office/drawing/2014/main" id="{2BCF1C9E-704E-4BB0-B63E-AD6BD2FBCF7B}"/>
              </a:ext>
            </a:extLst>
          </p:cNvPr>
          <p:cNvSpPr>
            <a:spLocks noGrp="1"/>
          </p:cNvSpPr>
          <p:nvPr>
            <p:ph idx="1"/>
          </p:nvPr>
        </p:nvSpPr>
        <p:spPr/>
        <p:txBody>
          <a:bodyPr/>
          <a:lstStyle/>
          <a:p>
            <a:r>
              <a:rPr lang="en-US" dirty="0"/>
              <a:t>Midterm </a:t>
            </a:r>
            <a:r>
              <a:rPr lang="en-US"/>
              <a:t>exam Friday, November 1</a:t>
            </a:r>
          </a:p>
          <a:p>
            <a:pPr marL="0" indent="0">
              <a:buNone/>
            </a:pPr>
            <a:endParaRPr lang="en-US" dirty="0"/>
          </a:p>
          <a:p>
            <a:endParaRPr lang="en-US" dirty="0"/>
          </a:p>
        </p:txBody>
      </p:sp>
    </p:spTree>
    <p:extLst>
      <p:ext uri="{BB962C8B-B14F-4D97-AF65-F5344CB8AC3E}">
        <p14:creationId xmlns:p14="http://schemas.microsoft.com/office/powerpoint/2010/main" val="468810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3BBC3-6CD4-4637-821A-613A1FA085B6}"/>
              </a:ext>
            </a:extLst>
          </p:cNvPr>
          <p:cNvSpPr>
            <a:spLocks noGrp="1"/>
          </p:cNvSpPr>
          <p:nvPr>
            <p:ph type="title"/>
          </p:nvPr>
        </p:nvSpPr>
        <p:spPr/>
        <p:txBody>
          <a:bodyPr/>
          <a:lstStyle/>
          <a:p>
            <a:r>
              <a:rPr lang="en-US" dirty="0"/>
              <a:t>Galileo’s Paradox</a:t>
            </a:r>
          </a:p>
        </p:txBody>
      </p:sp>
      <p:sp>
        <p:nvSpPr>
          <p:cNvPr id="3" name="Content Placeholder 2">
            <a:extLst>
              <a:ext uri="{FF2B5EF4-FFF2-40B4-BE49-F238E27FC236}">
                <a16:creationId xmlns:a16="http://schemas.microsoft.com/office/drawing/2014/main" id="{8BD9C7AE-9D86-4D59-A4E4-8BD45A006EC8}"/>
              </a:ext>
            </a:extLst>
          </p:cNvPr>
          <p:cNvSpPr>
            <a:spLocks noGrp="1"/>
          </p:cNvSpPr>
          <p:nvPr>
            <p:ph idx="1"/>
          </p:nvPr>
        </p:nvSpPr>
        <p:spPr>
          <a:xfrm>
            <a:off x="455613" y="1676400"/>
            <a:ext cx="6172200" cy="4495800"/>
          </a:xfrm>
        </p:spPr>
        <p:txBody>
          <a:bodyPr/>
          <a:lstStyle/>
          <a:p>
            <a:r>
              <a:rPr lang="en-US" i="1" dirty="0"/>
              <a:t>“Two New Sciences”</a:t>
            </a:r>
          </a:p>
          <a:p>
            <a:pPr lvl="1"/>
            <a:r>
              <a:rPr lang="en-US" i="1" dirty="0"/>
              <a:t>Discourses and Mathematical Demonstrations Relating to Two New Sciences</a:t>
            </a:r>
          </a:p>
          <a:p>
            <a:pPr lvl="1"/>
            <a:r>
              <a:rPr lang="en-US" dirty="0"/>
              <a:t>Published in 1638</a:t>
            </a:r>
          </a:p>
          <a:p>
            <a:pPr lvl="1"/>
            <a:r>
              <a:rPr lang="en-US" dirty="0"/>
              <a:t>His final book, it was written partly in Italian and partly in Latin	</a:t>
            </a:r>
          </a:p>
          <a:p>
            <a:pPr lvl="1"/>
            <a:r>
              <a:rPr lang="en-US" dirty="0"/>
              <a:t>His previous  book, </a:t>
            </a:r>
            <a:r>
              <a:rPr lang="en-US" i="1" dirty="0"/>
              <a:t>Dialogue Concerning the Two Chief World Systems</a:t>
            </a:r>
            <a:r>
              <a:rPr lang="en-US" dirty="0"/>
              <a:t>, got him in trouble with the Roman Inquisition which placed him on house arrest under suspicion of heresy</a:t>
            </a:r>
          </a:p>
          <a:p>
            <a:pPr lvl="1"/>
            <a:r>
              <a:rPr lang="en-US" dirty="0"/>
              <a:t>Both books took the classical </a:t>
            </a:r>
            <a:r>
              <a:rPr lang="en-US"/>
              <a:t>form of </a:t>
            </a:r>
            <a:r>
              <a:rPr lang="en-US" dirty="0"/>
              <a:t>dialogues between two philosophers and a layman</a:t>
            </a:r>
          </a:p>
        </p:txBody>
      </p:sp>
      <p:pic>
        <p:nvPicPr>
          <p:cNvPr id="2050" name="Picture 2" descr="Two New Sciences - Wikipedia">
            <a:extLst>
              <a:ext uri="{FF2B5EF4-FFF2-40B4-BE49-F238E27FC236}">
                <a16:creationId xmlns:a16="http://schemas.microsoft.com/office/drawing/2014/main" id="{40912270-FFFC-4437-8A88-6D669C1D76B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5765" y="1676400"/>
            <a:ext cx="5191664" cy="519166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42E9D451-45AA-410B-8513-4B82383278F0}"/>
              </a:ext>
            </a:extLst>
          </p:cNvPr>
          <p:cNvSpPr/>
          <p:nvPr/>
        </p:nvSpPr>
        <p:spPr>
          <a:xfrm>
            <a:off x="9321117" y="2819400"/>
            <a:ext cx="1219200" cy="228600"/>
          </a:xfrm>
          <a:prstGeom prst="rect">
            <a:avLst/>
          </a:prstGeom>
          <a:solidFill>
            <a:schemeClr val="accent1">
              <a:lumMod val="60000"/>
              <a:lumOff val="40000"/>
              <a:alpha val="50000"/>
            </a:schemeClr>
          </a:solidFill>
          <a:ln>
            <a:solidFill>
              <a:schemeClr val="accent1">
                <a:lumMod val="60000"/>
                <a:lumOff val="40000"/>
              </a:schemeClr>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12EFDD46-888E-4DE9-B12B-8637470A57F0}"/>
              </a:ext>
            </a:extLst>
          </p:cNvPr>
          <p:cNvSpPr/>
          <p:nvPr/>
        </p:nvSpPr>
        <p:spPr>
          <a:xfrm>
            <a:off x="9724853" y="6154848"/>
            <a:ext cx="1066800" cy="228600"/>
          </a:xfrm>
          <a:prstGeom prst="rect">
            <a:avLst/>
          </a:prstGeom>
          <a:solidFill>
            <a:schemeClr val="accent1">
              <a:lumMod val="60000"/>
              <a:lumOff val="40000"/>
              <a:alpha val="50000"/>
            </a:schemeClr>
          </a:solidFill>
          <a:ln>
            <a:solidFill>
              <a:schemeClr val="accent1">
                <a:lumMod val="60000"/>
                <a:lumOff val="40000"/>
              </a:schemeClr>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p>
        </p:txBody>
      </p:sp>
      <p:pic>
        <p:nvPicPr>
          <p:cNvPr id="2052" name="Picture 4">
            <a:extLst>
              <a:ext uri="{FF2B5EF4-FFF2-40B4-BE49-F238E27FC236}">
                <a16:creationId xmlns:a16="http://schemas.microsoft.com/office/drawing/2014/main" id="{3F24298F-DEFF-4378-BD22-1B90AD9FC1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23522">
            <a:off x="6407743" y="2253287"/>
            <a:ext cx="5983354" cy="4361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4769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52"/>
                                        </p:tgtEl>
                                        <p:attrNameLst>
                                          <p:attrName>style.visibility</p:attrName>
                                        </p:attrNameLst>
                                      </p:cBhvr>
                                      <p:to>
                                        <p:strVal val="visible"/>
                                      </p:to>
                                    </p:set>
                                  </p:childTnLst>
                                  <p:subTnLst>
                                    <p:set>
                                      <p:cBhvr override="childStyle">
                                        <p:cTn dur="1" fill="hold" display="0" masterRel="nextClick" afterEffect="1"/>
                                        <p:tgtEl>
                                          <p:spTgt spid="2052"/>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autoUpdateAnimBg="0"/>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3BBC3-6CD4-4637-821A-613A1FA085B6}"/>
              </a:ext>
            </a:extLst>
          </p:cNvPr>
          <p:cNvSpPr>
            <a:spLocks noGrp="1"/>
          </p:cNvSpPr>
          <p:nvPr>
            <p:ph type="title"/>
          </p:nvPr>
        </p:nvSpPr>
        <p:spPr/>
        <p:txBody>
          <a:bodyPr/>
          <a:lstStyle/>
          <a:p>
            <a:r>
              <a:rPr lang="en-US" dirty="0"/>
              <a:t>Galileo’s Paradox</a:t>
            </a:r>
          </a:p>
        </p:txBody>
      </p:sp>
      <p:sp>
        <p:nvSpPr>
          <p:cNvPr id="3" name="Content Placeholder 2">
            <a:extLst>
              <a:ext uri="{FF2B5EF4-FFF2-40B4-BE49-F238E27FC236}">
                <a16:creationId xmlns:a16="http://schemas.microsoft.com/office/drawing/2014/main" id="{8BD9C7AE-9D86-4D59-A4E4-8BD45A006EC8}"/>
              </a:ext>
            </a:extLst>
          </p:cNvPr>
          <p:cNvSpPr>
            <a:spLocks noGrp="1"/>
          </p:cNvSpPr>
          <p:nvPr>
            <p:ph idx="1"/>
          </p:nvPr>
        </p:nvSpPr>
        <p:spPr>
          <a:xfrm>
            <a:off x="531812" y="1981200"/>
            <a:ext cx="7848599" cy="4495800"/>
          </a:xfrm>
        </p:spPr>
        <p:txBody>
          <a:bodyPr/>
          <a:lstStyle/>
          <a:p>
            <a:r>
              <a:rPr lang="en-US" dirty="0" err="1"/>
              <a:t>Salviati</a:t>
            </a:r>
            <a:r>
              <a:rPr lang="en-US" dirty="0"/>
              <a:t>: represents Galileo’s views</a:t>
            </a:r>
          </a:p>
          <a:p>
            <a:r>
              <a:rPr lang="en-US" dirty="0" err="1"/>
              <a:t>Sagredo</a:t>
            </a:r>
            <a:r>
              <a:rPr lang="en-US" dirty="0"/>
              <a:t>: an intelligent layman</a:t>
            </a:r>
          </a:p>
          <a:p>
            <a:pPr lvl="1"/>
            <a:r>
              <a:rPr lang="en-US" dirty="0"/>
              <a:t>In </a:t>
            </a:r>
            <a:r>
              <a:rPr lang="en-US" i="1" dirty="0"/>
              <a:t>Two Chief World Systems</a:t>
            </a:r>
            <a:r>
              <a:rPr lang="en-US" dirty="0"/>
              <a:t> he starts as a neutral party</a:t>
            </a:r>
          </a:p>
          <a:p>
            <a:pPr lvl="1"/>
            <a:r>
              <a:rPr lang="en-US" dirty="0"/>
              <a:t>In </a:t>
            </a:r>
            <a:r>
              <a:rPr lang="en-US" i="1" dirty="0"/>
              <a:t>Two New Sciences</a:t>
            </a:r>
            <a:r>
              <a:rPr lang="en-US" dirty="0"/>
              <a:t> he represents Galileo’s views in the middle of his life</a:t>
            </a:r>
          </a:p>
          <a:p>
            <a:r>
              <a:rPr lang="en-US" dirty="0" err="1"/>
              <a:t>Simplicio</a:t>
            </a:r>
            <a:r>
              <a:rPr lang="en-US" dirty="0"/>
              <a:t>: </a:t>
            </a:r>
          </a:p>
          <a:p>
            <a:pPr lvl="1"/>
            <a:r>
              <a:rPr lang="en-US" dirty="0"/>
              <a:t>In </a:t>
            </a:r>
            <a:r>
              <a:rPr lang="en-US" i="1" dirty="0"/>
              <a:t>Two Chief World Systems</a:t>
            </a:r>
            <a:r>
              <a:rPr lang="en-US" dirty="0"/>
              <a:t> he is follower of Aristotle, who presents the traditional view held by the Church leaders in Rome</a:t>
            </a:r>
          </a:p>
          <a:p>
            <a:pPr lvl="1"/>
            <a:r>
              <a:rPr lang="en-US" dirty="0"/>
              <a:t>In </a:t>
            </a:r>
            <a:r>
              <a:rPr lang="en-US" i="1" dirty="0"/>
              <a:t>Two New Sciences</a:t>
            </a:r>
            <a:r>
              <a:rPr lang="en-US" dirty="0"/>
              <a:t> he represents Galileo’s views in the early part of his life</a:t>
            </a:r>
          </a:p>
        </p:txBody>
      </p:sp>
      <p:pic>
        <p:nvPicPr>
          <p:cNvPr id="2052" name="Picture 4">
            <a:extLst>
              <a:ext uri="{FF2B5EF4-FFF2-40B4-BE49-F238E27FC236}">
                <a16:creationId xmlns:a16="http://schemas.microsoft.com/office/drawing/2014/main" id="{3F24298F-DEFF-4378-BD22-1B90AD9FC10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0915"/>
          <a:stretch/>
        </p:blipFill>
        <p:spPr bwMode="auto">
          <a:xfrm>
            <a:off x="8643871" y="1743762"/>
            <a:ext cx="3546541" cy="5266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2661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9FBAA-6F2A-4E71-BAA3-E2B2BADB3AEA}"/>
              </a:ext>
            </a:extLst>
          </p:cNvPr>
          <p:cNvSpPr>
            <a:spLocks noGrp="1"/>
          </p:cNvSpPr>
          <p:nvPr>
            <p:ph type="title"/>
          </p:nvPr>
        </p:nvSpPr>
        <p:spPr/>
        <p:txBody>
          <a:bodyPr/>
          <a:lstStyle/>
          <a:p>
            <a:r>
              <a:rPr lang="en-US" dirty="0"/>
              <a:t>Galileo’s Paradox</a:t>
            </a:r>
          </a:p>
        </p:txBody>
      </p:sp>
      <p:sp>
        <p:nvSpPr>
          <p:cNvPr id="3" name="Content Placeholder 2">
            <a:extLst>
              <a:ext uri="{FF2B5EF4-FFF2-40B4-BE49-F238E27FC236}">
                <a16:creationId xmlns:a16="http://schemas.microsoft.com/office/drawing/2014/main" id="{2BCF1C9E-704E-4BB0-B63E-AD6BD2FBCF7B}"/>
              </a:ext>
            </a:extLst>
          </p:cNvPr>
          <p:cNvSpPr>
            <a:spLocks noGrp="1"/>
          </p:cNvSpPr>
          <p:nvPr>
            <p:ph idx="1"/>
          </p:nvPr>
        </p:nvSpPr>
        <p:spPr>
          <a:xfrm>
            <a:off x="836612" y="1676400"/>
            <a:ext cx="10591800" cy="4876800"/>
          </a:xfrm>
        </p:spPr>
        <p:txBody>
          <a:bodyPr>
            <a:normAutofit fontScale="92500" lnSpcReduction="20000"/>
          </a:bodyPr>
          <a:lstStyle/>
          <a:p>
            <a:pPr marL="0" indent="0">
              <a:lnSpc>
                <a:spcPct val="110000"/>
              </a:lnSpc>
              <a:buNone/>
            </a:pPr>
            <a:r>
              <a:rPr lang="en-US" dirty="0" err="1">
                <a:solidFill>
                  <a:schemeClr val="accent1"/>
                </a:solidFill>
              </a:rPr>
              <a:t>Simplicio</a:t>
            </a:r>
            <a:r>
              <a:rPr lang="en-US" dirty="0">
                <a:solidFill>
                  <a:schemeClr val="accent1"/>
                </a:solidFill>
              </a:rPr>
              <a:t>:</a:t>
            </a:r>
            <a:r>
              <a:rPr lang="en-US" dirty="0"/>
              <a:t> Here a difficulty presents itself which appears to me insoluble. Since it is clear that we may have one line greater than another, each containing an infinite number of points, we are forced to admit that, within one and the same class, we may have something greater than infinity, because the infinity of points in the long line is greater than the infinity of points in the short line. This assigning to an infinite quantity a value greater than infinity is quite beyond my comprehension.</a:t>
            </a:r>
          </a:p>
          <a:p>
            <a:pPr marL="0" indent="0">
              <a:lnSpc>
                <a:spcPct val="110000"/>
              </a:lnSpc>
              <a:buNone/>
            </a:pPr>
            <a:r>
              <a:rPr lang="en-US" dirty="0" err="1">
                <a:solidFill>
                  <a:srgbClr val="0070C0"/>
                </a:solidFill>
              </a:rPr>
              <a:t>Salviati</a:t>
            </a:r>
            <a:r>
              <a:rPr lang="en-US" dirty="0">
                <a:solidFill>
                  <a:srgbClr val="0070C0"/>
                </a:solidFill>
              </a:rPr>
              <a:t>:</a:t>
            </a:r>
            <a:r>
              <a:rPr lang="en-US" dirty="0"/>
              <a:t> This is one of the difficulties which arise when we attempt, with our finite minds, to discuss the infinite, assigning to it those properties which we give to the finite and limited; but this I think is wrong, for we cannot speak of infinite quantities as being the one greater or less than or equal to another. To prove this I have in mind an argument which, for the sake of clearness, I shall put in the form of questions to </a:t>
            </a:r>
            <a:r>
              <a:rPr lang="en-US" dirty="0" err="1"/>
              <a:t>Simplicio</a:t>
            </a:r>
            <a:r>
              <a:rPr lang="en-US" dirty="0"/>
              <a:t> who raised this difficulty.</a:t>
            </a:r>
          </a:p>
          <a:p>
            <a:pPr marL="0" indent="0">
              <a:lnSpc>
                <a:spcPct val="110000"/>
              </a:lnSpc>
              <a:buNone/>
            </a:pPr>
            <a:r>
              <a:rPr lang="en-US" dirty="0"/>
              <a:t>I take it for granted that you know which of the numbers are squares and which are not.</a:t>
            </a:r>
          </a:p>
        </p:txBody>
      </p:sp>
      <p:cxnSp>
        <p:nvCxnSpPr>
          <p:cNvPr id="5" name="Straight Connector 4">
            <a:extLst>
              <a:ext uri="{FF2B5EF4-FFF2-40B4-BE49-F238E27FC236}">
                <a16:creationId xmlns:a16="http://schemas.microsoft.com/office/drawing/2014/main" id="{19D05F6E-D513-4D1F-8C87-BCDB802793E0}"/>
              </a:ext>
            </a:extLst>
          </p:cNvPr>
          <p:cNvCxnSpPr/>
          <p:nvPr/>
        </p:nvCxnSpPr>
        <p:spPr>
          <a:xfrm>
            <a:off x="5180013" y="4038600"/>
            <a:ext cx="18288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EDD38AE-6553-4027-9375-2CA3ECB2207B}"/>
              </a:ext>
            </a:extLst>
          </p:cNvPr>
          <p:cNvCxnSpPr>
            <a:cxnSpLocks/>
          </p:cNvCxnSpPr>
          <p:nvPr/>
        </p:nvCxnSpPr>
        <p:spPr>
          <a:xfrm>
            <a:off x="3808413" y="4572000"/>
            <a:ext cx="45720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1964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9FBAA-6F2A-4E71-BAA3-E2B2BADB3AEA}"/>
              </a:ext>
            </a:extLst>
          </p:cNvPr>
          <p:cNvSpPr>
            <a:spLocks noGrp="1"/>
          </p:cNvSpPr>
          <p:nvPr>
            <p:ph type="title"/>
          </p:nvPr>
        </p:nvSpPr>
        <p:spPr/>
        <p:txBody>
          <a:bodyPr/>
          <a:lstStyle/>
          <a:p>
            <a:r>
              <a:rPr lang="en-US" dirty="0"/>
              <a:t>Galileo’s Paradox</a:t>
            </a:r>
          </a:p>
        </p:txBody>
      </p:sp>
      <p:sp>
        <p:nvSpPr>
          <p:cNvPr id="3" name="Content Placeholder 2">
            <a:extLst>
              <a:ext uri="{FF2B5EF4-FFF2-40B4-BE49-F238E27FC236}">
                <a16:creationId xmlns:a16="http://schemas.microsoft.com/office/drawing/2014/main" id="{2BCF1C9E-704E-4BB0-B63E-AD6BD2FBCF7B}"/>
              </a:ext>
            </a:extLst>
          </p:cNvPr>
          <p:cNvSpPr>
            <a:spLocks noGrp="1"/>
          </p:cNvSpPr>
          <p:nvPr>
            <p:ph idx="1"/>
          </p:nvPr>
        </p:nvSpPr>
        <p:spPr>
          <a:xfrm>
            <a:off x="836612" y="1676400"/>
            <a:ext cx="10591800" cy="4876800"/>
          </a:xfrm>
        </p:spPr>
        <p:txBody>
          <a:bodyPr>
            <a:normAutofit fontScale="92500" lnSpcReduction="20000"/>
          </a:bodyPr>
          <a:lstStyle/>
          <a:p>
            <a:pPr marL="0" indent="0">
              <a:lnSpc>
                <a:spcPct val="120000"/>
              </a:lnSpc>
              <a:spcBef>
                <a:spcPts val="800"/>
              </a:spcBef>
              <a:buNone/>
            </a:pPr>
            <a:r>
              <a:rPr lang="en-US" dirty="0" err="1">
                <a:solidFill>
                  <a:schemeClr val="accent1"/>
                </a:solidFill>
              </a:rPr>
              <a:t>Simplicio</a:t>
            </a:r>
            <a:r>
              <a:rPr lang="en-US" dirty="0">
                <a:solidFill>
                  <a:schemeClr val="accent1"/>
                </a:solidFill>
              </a:rPr>
              <a:t>:</a:t>
            </a:r>
            <a:r>
              <a:rPr lang="en-US" dirty="0"/>
              <a:t> I am quite aware that a squared number is one which results from the multiplication of another number by itself; thus 4, 9, etc., are squared numbers which come from multiplying 2, 3, etc., by themselves.</a:t>
            </a:r>
          </a:p>
          <a:p>
            <a:pPr marL="0" indent="0">
              <a:lnSpc>
                <a:spcPct val="120000"/>
              </a:lnSpc>
              <a:spcBef>
                <a:spcPts val="800"/>
              </a:spcBef>
              <a:buNone/>
            </a:pPr>
            <a:r>
              <a:rPr lang="en-US" dirty="0" err="1">
                <a:solidFill>
                  <a:srgbClr val="0070C0"/>
                </a:solidFill>
              </a:rPr>
              <a:t>Salviati</a:t>
            </a:r>
            <a:r>
              <a:rPr lang="en-US" dirty="0">
                <a:solidFill>
                  <a:srgbClr val="0070C0"/>
                </a:solidFill>
              </a:rPr>
              <a:t>:</a:t>
            </a:r>
            <a:r>
              <a:rPr lang="en-US" dirty="0"/>
              <a:t> Very well; and you also know that just as the products are called squares so the factors are called sides or roots; while on the other hand those numbers which do not consist of two equal factors are not squares. Therefore if I assert that </a:t>
            </a:r>
            <a:r>
              <a:rPr lang="en-US" dirty="0">
                <a:solidFill>
                  <a:srgbClr val="00B050"/>
                </a:solidFill>
              </a:rPr>
              <a:t>all numbers, including both squares and non-squares, are more than the squares alone, I shall speak the truth, shall I not?</a:t>
            </a:r>
          </a:p>
          <a:p>
            <a:pPr marL="0" indent="0">
              <a:lnSpc>
                <a:spcPct val="120000"/>
              </a:lnSpc>
              <a:spcBef>
                <a:spcPts val="800"/>
              </a:spcBef>
              <a:buNone/>
            </a:pPr>
            <a:r>
              <a:rPr lang="en-US" dirty="0" err="1">
                <a:solidFill>
                  <a:schemeClr val="accent1"/>
                </a:solidFill>
              </a:rPr>
              <a:t>Simplicio</a:t>
            </a:r>
            <a:r>
              <a:rPr lang="en-US" dirty="0">
                <a:solidFill>
                  <a:schemeClr val="accent1"/>
                </a:solidFill>
              </a:rPr>
              <a:t>:</a:t>
            </a:r>
            <a:r>
              <a:rPr lang="en-US" dirty="0"/>
              <a:t> Most certainly.</a:t>
            </a:r>
          </a:p>
          <a:p>
            <a:pPr marL="0" indent="0">
              <a:lnSpc>
                <a:spcPct val="120000"/>
              </a:lnSpc>
              <a:spcBef>
                <a:spcPts val="800"/>
              </a:spcBef>
              <a:buNone/>
            </a:pPr>
            <a:r>
              <a:rPr lang="en-US" dirty="0" err="1">
                <a:solidFill>
                  <a:srgbClr val="0070C0"/>
                </a:solidFill>
              </a:rPr>
              <a:t>Salviati</a:t>
            </a:r>
            <a:r>
              <a:rPr lang="en-US" dirty="0">
                <a:solidFill>
                  <a:srgbClr val="0070C0"/>
                </a:solidFill>
              </a:rPr>
              <a:t>:</a:t>
            </a:r>
            <a:r>
              <a:rPr lang="en-US" dirty="0"/>
              <a:t> If I should ask further how many squares there are one might reply truly that there are as many as the corresponding number of roots, since every square has its own root and every root its own square, while no square has more than one root and no root more than one square.</a:t>
            </a:r>
          </a:p>
        </p:txBody>
      </p:sp>
    </p:spTree>
    <p:extLst>
      <p:ext uri="{BB962C8B-B14F-4D97-AF65-F5344CB8AC3E}">
        <p14:creationId xmlns:p14="http://schemas.microsoft.com/office/powerpoint/2010/main" val="1366662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9FBAA-6F2A-4E71-BAA3-E2B2BADB3AEA}"/>
              </a:ext>
            </a:extLst>
          </p:cNvPr>
          <p:cNvSpPr>
            <a:spLocks noGrp="1"/>
          </p:cNvSpPr>
          <p:nvPr>
            <p:ph type="title"/>
          </p:nvPr>
        </p:nvSpPr>
        <p:spPr/>
        <p:txBody>
          <a:bodyPr/>
          <a:lstStyle/>
          <a:p>
            <a:r>
              <a:rPr lang="en-US" dirty="0"/>
              <a:t>Galileo’s Paradox</a:t>
            </a:r>
          </a:p>
        </p:txBody>
      </p:sp>
      <p:sp>
        <p:nvSpPr>
          <p:cNvPr id="3" name="Content Placeholder 2">
            <a:extLst>
              <a:ext uri="{FF2B5EF4-FFF2-40B4-BE49-F238E27FC236}">
                <a16:creationId xmlns:a16="http://schemas.microsoft.com/office/drawing/2014/main" id="{2BCF1C9E-704E-4BB0-B63E-AD6BD2FBCF7B}"/>
              </a:ext>
            </a:extLst>
          </p:cNvPr>
          <p:cNvSpPr>
            <a:spLocks noGrp="1"/>
          </p:cNvSpPr>
          <p:nvPr>
            <p:ph idx="1"/>
          </p:nvPr>
        </p:nvSpPr>
        <p:spPr>
          <a:xfrm>
            <a:off x="836612" y="1676400"/>
            <a:ext cx="10591800" cy="4876800"/>
          </a:xfrm>
        </p:spPr>
        <p:txBody>
          <a:bodyPr>
            <a:noAutofit/>
          </a:bodyPr>
          <a:lstStyle/>
          <a:p>
            <a:pPr marL="0" indent="0">
              <a:lnSpc>
                <a:spcPct val="100000"/>
              </a:lnSpc>
              <a:spcBef>
                <a:spcPts val="800"/>
              </a:spcBef>
              <a:buNone/>
            </a:pPr>
            <a:r>
              <a:rPr lang="en-US" sz="2200" dirty="0" err="1">
                <a:solidFill>
                  <a:schemeClr val="accent1"/>
                </a:solidFill>
              </a:rPr>
              <a:t>Simplicio</a:t>
            </a:r>
            <a:r>
              <a:rPr lang="en-US" sz="2200" dirty="0">
                <a:solidFill>
                  <a:schemeClr val="accent1"/>
                </a:solidFill>
              </a:rPr>
              <a:t>: </a:t>
            </a:r>
            <a:r>
              <a:rPr lang="en-US" sz="2200" dirty="0"/>
              <a:t>Precisely so.</a:t>
            </a:r>
          </a:p>
          <a:p>
            <a:pPr marL="0" indent="0">
              <a:lnSpc>
                <a:spcPct val="100000"/>
              </a:lnSpc>
              <a:spcBef>
                <a:spcPts val="800"/>
              </a:spcBef>
              <a:buNone/>
            </a:pPr>
            <a:r>
              <a:rPr lang="en-US" sz="2200" dirty="0" err="1">
                <a:solidFill>
                  <a:srgbClr val="0070C0"/>
                </a:solidFill>
              </a:rPr>
              <a:t>Salviati</a:t>
            </a:r>
            <a:r>
              <a:rPr lang="en-US" sz="2200" dirty="0">
                <a:solidFill>
                  <a:srgbClr val="0070C0"/>
                </a:solidFill>
              </a:rPr>
              <a:t>: </a:t>
            </a:r>
            <a:r>
              <a:rPr lang="en-US" sz="2200" dirty="0"/>
              <a:t>But if I inquire how many roots there are, it cannot be denied that there are as many as the numbers because every number is the root of some square. This being granted, we must say that there are as many squares as there are numbers because they are just as numerous as their roots, and all the numbers are roots. Yet at the outset we said that there are many more numbers than squares, since the larger portion of them are not squares. Not only so, but the proportionate number of squares diminishes as we pass to larger numbers, Thus up to 100 we have 10 squares, that is, the squares constitute 1/10 part of all the numbers; up to 10000, we find only 1/100 part to be squares; and up to a million only 1/1000 part; on the other hand in an infinite number, if one could conceive of such a thing, </a:t>
            </a:r>
            <a:r>
              <a:rPr lang="en-US" sz="2200" dirty="0">
                <a:solidFill>
                  <a:schemeClr val="accent5">
                    <a:lumMod val="60000"/>
                    <a:lumOff val="40000"/>
                  </a:schemeClr>
                </a:solidFill>
              </a:rPr>
              <a:t>he would be forced to admit that there are as many squares as there are numbers taken all together.</a:t>
            </a:r>
          </a:p>
        </p:txBody>
      </p:sp>
    </p:spTree>
    <p:extLst>
      <p:ext uri="{BB962C8B-B14F-4D97-AF65-F5344CB8AC3E}">
        <p14:creationId xmlns:p14="http://schemas.microsoft.com/office/powerpoint/2010/main" val="3844701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9FBAA-6F2A-4E71-BAA3-E2B2BADB3AEA}"/>
              </a:ext>
            </a:extLst>
          </p:cNvPr>
          <p:cNvSpPr>
            <a:spLocks noGrp="1"/>
          </p:cNvSpPr>
          <p:nvPr>
            <p:ph type="title"/>
          </p:nvPr>
        </p:nvSpPr>
        <p:spPr/>
        <p:txBody>
          <a:bodyPr/>
          <a:lstStyle/>
          <a:p>
            <a:r>
              <a:rPr lang="en-US" dirty="0"/>
              <a:t>Galileo’s Paradox</a:t>
            </a:r>
          </a:p>
        </p:txBody>
      </p:sp>
      <p:sp>
        <p:nvSpPr>
          <p:cNvPr id="3" name="Content Placeholder 2">
            <a:extLst>
              <a:ext uri="{FF2B5EF4-FFF2-40B4-BE49-F238E27FC236}">
                <a16:creationId xmlns:a16="http://schemas.microsoft.com/office/drawing/2014/main" id="{2BCF1C9E-704E-4BB0-B63E-AD6BD2FBCF7B}"/>
              </a:ext>
            </a:extLst>
          </p:cNvPr>
          <p:cNvSpPr>
            <a:spLocks noGrp="1"/>
          </p:cNvSpPr>
          <p:nvPr>
            <p:ph idx="1"/>
          </p:nvPr>
        </p:nvSpPr>
        <p:spPr>
          <a:xfrm>
            <a:off x="836612" y="1676400"/>
            <a:ext cx="10591800" cy="4876800"/>
          </a:xfrm>
        </p:spPr>
        <p:txBody>
          <a:bodyPr>
            <a:noAutofit/>
          </a:bodyPr>
          <a:lstStyle/>
          <a:p>
            <a:pPr marL="0" indent="0">
              <a:lnSpc>
                <a:spcPct val="100000"/>
              </a:lnSpc>
              <a:spcBef>
                <a:spcPts val="800"/>
              </a:spcBef>
              <a:buNone/>
            </a:pPr>
            <a:r>
              <a:rPr lang="en-US" sz="2200" dirty="0" err="1">
                <a:solidFill>
                  <a:srgbClr val="00B050"/>
                </a:solidFill>
              </a:rPr>
              <a:t>Sagredo</a:t>
            </a:r>
            <a:r>
              <a:rPr lang="en-US" sz="2200" dirty="0">
                <a:solidFill>
                  <a:srgbClr val="00B050"/>
                </a:solidFill>
              </a:rPr>
              <a:t>:</a:t>
            </a:r>
            <a:r>
              <a:rPr lang="en-US" sz="2200" dirty="0"/>
              <a:t> What then must one conclude under these circumstances?</a:t>
            </a:r>
          </a:p>
          <a:p>
            <a:pPr marL="0" indent="0">
              <a:lnSpc>
                <a:spcPct val="100000"/>
              </a:lnSpc>
              <a:spcBef>
                <a:spcPts val="800"/>
              </a:spcBef>
              <a:buNone/>
            </a:pPr>
            <a:r>
              <a:rPr lang="en-US" sz="2200" dirty="0" err="1">
                <a:solidFill>
                  <a:srgbClr val="0070C0"/>
                </a:solidFill>
              </a:rPr>
              <a:t>Salviati</a:t>
            </a:r>
            <a:r>
              <a:rPr lang="en-US" sz="2200" dirty="0">
                <a:solidFill>
                  <a:srgbClr val="0070C0"/>
                </a:solidFill>
              </a:rPr>
              <a:t>: </a:t>
            </a:r>
            <a:r>
              <a:rPr lang="en-US" sz="2200" dirty="0"/>
              <a:t>So far as I see we can only infer that the totality of all numbers is infinite, that the number of squares is infinite, and that the number of their roots is infinite; neither is the number of squares less than the totality of all the numbers, nor the latter greater than the former; </a:t>
            </a:r>
            <a:r>
              <a:rPr lang="en-US" sz="2200" dirty="0">
                <a:solidFill>
                  <a:srgbClr val="00B0F0"/>
                </a:solidFill>
              </a:rPr>
              <a:t>and finally the attributes "equal," "greater," and "less," are not applicable to infinite, but only to finite, quantities</a:t>
            </a:r>
            <a:r>
              <a:rPr lang="en-US" sz="2200" dirty="0"/>
              <a:t>. When therefore </a:t>
            </a:r>
            <a:r>
              <a:rPr lang="en-US" sz="2200" dirty="0" err="1"/>
              <a:t>Simplicio</a:t>
            </a:r>
            <a:r>
              <a:rPr lang="en-US" sz="2200" dirty="0"/>
              <a:t> introduces several lines of different lengths and asks me how it is possible that the longer ones do not contain more points than the shorter, I answer him that one line does not contain more or less or just as many points as another, but that each line contains an infinite number.</a:t>
            </a:r>
          </a:p>
        </p:txBody>
      </p:sp>
    </p:spTree>
    <p:extLst>
      <p:ext uri="{BB962C8B-B14F-4D97-AF65-F5344CB8AC3E}">
        <p14:creationId xmlns:p14="http://schemas.microsoft.com/office/powerpoint/2010/main" val="391642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utoUpdateAnimBg="0"/>
    </p:bldLst>
  </p:timing>
</p:sld>
</file>

<file path=ppt/theme/theme1.xml><?xml version="1.0" encoding="utf-8"?>
<a:theme xmlns:a="http://schemas.openxmlformats.org/drawingml/2006/main" name="Hexagonal design templat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dirty="0"/>
        </a:defPPr>
      </a:lstStyle>
      <a:style>
        <a:lnRef idx="1">
          <a:schemeClr val="accent4"/>
        </a:lnRef>
        <a:fillRef idx="3">
          <a:schemeClr val="accent4"/>
        </a:fillRef>
        <a:effectRef idx="2">
          <a:schemeClr val="accent4"/>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accent4"/>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Hexagonal design slides.potx" id="{12658BD0-7259-4A0F-91D4-55B50BBE9BFD}" vid="{57622FE6-AF39-47E3-8976-1D25291C345B}"/>
    </a:ext>
  </a:extLst>
</a:theme>
</file>

<file path=ppt/theme/theme2.xml><?xml version="1.0" encoding="utf-8"?>
<a:theme xmlns:a="http://schemas.openxmlformats.org/drawingml/2006/main" name="Office Theme">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2427FAC-CD3A-494C-985C-09E26C5EA507}">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40262f94-9f35-4ac3-9a90-690165a166b7"/>
    <ds:schemaRef ds:uri="a4f35948-e619-41b3-aa29-22878b09cfd2"/>
    <ds:schemaRef ds:uri="http://www.w3.org/XML/1998/namespace"/>
    <ds:schemaRef ds:uri="http://purl.org/dc/dcmitype/"/>
  </ds:schemaRefs>
</ds:datastoreItem>
</file>

<file path=customXml/itemProps2.xml><?xml version="1.0" encoding="utf-8"?>
<ds:datastoreItem xmlns:ds="http://schemas.openxmlformats.org/officeDocument/2006/customXml" ds:itemID="{E5ED73A5-C2D2-4D49-BB89-167E8E32C9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11D6E40-F509-498A-BF02-00C895783B4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Berlin</Template>
  <TotalTime>2896</TotalTime>
  <Words>1032</Words>
  <Application>Microsoft Office PowerPoint</Application>
  <PresentationFormat>Custom</PresentationFormat>
  <Paragraphs>47</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 DELANEY</vt:lpstr>
      <vt:lpstr>Palatino Linotype</vt:lpstr>
      <vt:lpstr>Arial</vt:lpstr>
      <vt:lpstr>Century Gothic</vt:lpstr>
      <vt:lpstr>Euphemia</vt:lpstr>
      <vt:lpstr>Hexagonal design template</vt:lpstr>
      <vt:lpstr>To</vt:lpstr>
      <vt:lpstr>George Gamow (1904-1968)</vt:lpstr>
      <vt:lpstr>Alert</vt:lpstr>
      <vt:lpstr>Galileo’s Paradox</vt:lpstr>
      <vt:lpstr>Galileo’s Paradox</vt:lpstr>
      <vt:lpstr>Galileo’s Paradox</vt:lpstr>
      <vt:lpstr>Galileo’s Paradox</vt:lpstr>
      <vt:lpstr>Galileo’s Paradox</vt:lpstr>
      <vt:lpstr>Galileo’s Paradox</vt:lpstr>
      <vt:lpstr>Assignment</vt:lpstr>
      <vt:lpstr>Activity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Stucki, David</dc:creator>
  <cp:lastModifiedBy>Stucki, David</cp:lastModifiedBy>
  <cp:revision>150</cp:revision>
  <dcterms:created xsi:type="dcterms:W3CDTF">2020-08-23T13:23:40Z</dcterms:created>
  <dcterms:modified xsi:type="dcterms:W3CDTF">2024-10-28T01:57:25Z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74063900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