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61" r:id="rId2"/>
  </p:sldMasterIdLst>
  <p:notesMasterIdLst>
    <p:notesMasterId r:id="rId12"/>
  </p:notesMasterIdLst>
  <p:sldIdLst>
    <p:sldId id="257" r:id="rId3"/>
    <p:sldId id="273" r:id="rId4"/>
    <p:sldId id="258" r:id="rId5"/>
    <p:sldId id="269" r:id="rId6"/>
    <p:sldId id="270" r:id="rId7"/>
    <p:sldId id="260" r:id="rId8"/>
    <p:sldId id="271" r:id="rId9"/>
    <p:sldId id="265" r:id="rId10"/>
    <p:sldId id="272" r:id="rId11"/>
  </p:sldIdLst>
  <p:sldSz cx="12192000" cy="6858000"/>
  <p:notesSz cx="6858000" cy="9144000"/>
  <p:embeddedFontLst>
    <p:embeddedFont>
      <p:font typeface="Arial Black" panose="020B0A04020102090204" pitchFamily="34" charset="0"/>
      <p:bold r:id="rId13"/>
      <p:italic r:id="rId14"/>
    </p:embeddedFont>
    <p:embeddedFont>
      <p:font typeface="Parchment" panose="03040602040708040804" pitchFamily="66" charset="0"/>
      <p:regular r:id="rId15"/>
    </p:embeddedFont>
    <p:embeddedFont>
      <p:font typeface="Parchment MF" panose="00000400000000000000" pitchFamily="2" charset="0"/>
      <p:regular r:id="rId16"/>
    </p:embeddedFont>
  </p:embeddedFontLst>
  <p:defaultTextStyle>
    <a:defPPr>
      <a:defRPr lang="en-US"/>
    </a:defPPr>
    <a:lvl1pPr algn="ctr" rtl="0" fontAlgn="base">
      <a:spcBef>
        <a:spcPct val="20000"/>
      </a:spcBef>
      <a:spcAft>
        <a:spcPct val="0"/>
      </a:spcAft>
      <a:defRPr sz="2400" kern="1200">
        <a:solidFill>
          <a:schemeClr val="tx1"/>
        </a:solidFill>
        <a:latin typeface="Times New Roman" pitchFamily="18" charset="0"/>
        <a:ea typeface="+mn-ea"/>
        <a:cs typeface="+mn-cs"/>
      </a:defRPr>
    </a:lvl1pPr>
    <a:lvl2pPr marL="457200" algn="ctr" rtl="0" fontAlgn="base">
      <a:spcBef>
        <a:spcPct val="20000"/>
      </a:spcBef>
      <a:spcAft>
        <a:spcPct val="0"/>
      </a:spcAft>
      <a:defRPr sz="2400" kern="1200">
        <a:solidFill>
          <a:schemeClr val="tx1"/>
        </a:solidFill>
        <a:latin typeface="Times New Roman" pitchFamily="18" charset="0"/>
        <a:ea typeface="+mn-ea"/>
        <a:cs typeface="+mn-cs"/>
      </a:defRPr>
    </a:lvl2pPr>
    <a:lvl3pPr marL="914400" algn="ctr" rtl="0" fontAlgn="base">
      <a:spcBef>
        <a:spcPct val="20000"/>
      </a:spcBef>
      <a:spcAft>
        <a:spcPct val="0"/>
      </a:spcAft>
      <a:defRPr sz="2400" kern="1200">
        <a:solidFill>
          <a:schemeClr val="tx1"/>
        </a:solidFill>
        <a:latin typeface="Times New Roman"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99" d="100"/>
          <a:sy n="99" d="100"/>
        </p:scale>
        <p:origin x="15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DF8EC-6550-40BD-92DB-98E8C225E941}" type="datetimeFigureOut">
              <a:rPr lang="en-US" smtClean="0"/>
              <a:t>10/22/2024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7EB41-F869-4CDB-A36C-7847AC7E6240}" type="slidenum">
              <a:rPr lang="en-US" smtClean="0"/>
              <a:t>‹#›</a:t>
            </a:fld>
            <a:endParaRPr lang="en-US"/>
          </a:p>
        </p:txBody>
      </p:sp>
    </p:spTree>
    <p:extLst>
      <p:ext uri="{BB962C8B-B14F-4D97-AF65-F5344CB8AC3E}">
        <p14:creationId xmlns:p14="http://schemas.microsoft.com/office/powerpoint/2010/main" val="293117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336800" y="990600"/>
            <a:ext cx="8534400" cy="2514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folHlink"/>
                </a:solidFill>
                <a:miter lim="800000"/>
                <a:headEnd/>
                <a:tailEnd/>
              </a14:hiddenLine>
            </a:ext>
          </a:extLst>
        </p:spPr>
        <p:txBody>
          <a:bodyPr/>
          <a:lstStyle>
            <a:lvl1pPr algn="ctr">
              <a:defRPr/>
            </a:lvl1pPr>
          </a:lstStyle>
          <a:p>
            <a:pPr lvl="0"/>
            <a:r>
              <a:rPr lang="en-US" noProof="0"/>
              <a:t>Click to edit Master title style</a:t>
            </a:r>
          </a:p>
        </p:txBody>
      </p:sp>
      <p:sp>
        <p:nvSpPr>
          <p:cNvPr id="4099" name="Rectangle 3"/>
          <p:cNvSpPr>
            <a:spLocks noGrp="1" noChangeArrowheads="1"/>
          </p:cNvSpPr>
          <p:nvPr>
            <p:ph type="subTitle" idx="1"/>
          </p:nvPr>
        </p:nvSpPr>
        <p:spPr>
          <a:xfrm>
            <a:off x="2336800" y="3886200"/>
            <a:ext cx="85344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noProof="0"/>
              <a:t>Click to edit Master subtitle style</a:t>
            </a:r>
          </a:p>
        </p:txBody>
      </p:sp>
      <p:sp>
        <p:nvSpPr>
          <p:cNvPr id="4100" name="Rectangle 4"/>
          <p:cNvSpPr>
            <a:spLocks noGrp="1" noChangeArrowheads="1"/>
          </p:cNvSpPr>
          <p:nvPr>
            <p:ph type="dt" sz="half" idx="2"/>
          </p:nvPr>
        </p:nvSpPr>
        <p:spPr>
          <a:xfrm>
            <a:off x="1219200" y="6400800"/>
            <a:ext cx="2540000" cy="457200"/>
          </a:xfrm>
        </p:spPr>
        <p:txBody>
          <a:bodyPr anchorCtr="0"/>
          <a:lstStyle>
            <a:lvl1pPr>
              <a:defRPr/>
            </a:lvl1pPr>
          </a:lstStyle>
          <a:p>
            <a:endParaRPr lang="en-US"/>
          </a:p>
        </p:txBody>
      </p:sp>
      <p:sp>
        <p:nvSpPr>
          <p:cNvPr id="4101" name="Rectangle 5"/>
          <p:cNvSpPr>
            <a:spLocks noGrp="1" noChangeArrowheads="1"/>
          </p:cNvSpPr>
          <p:nvPr>
            <p:ph type="ftr" sz="quarter" idx="3"/>
          </p:nvPr>
        </p:nvSpPr>
        <p:spPr>
          <a:xfrm>
            <a:off x="4673600" y="6400800"/>
            <a:ext cx="3860800" cy="457200"/>
          </a:xfrm>
        </p:spPr>
        <p:txBody>
          <a:bodyPr anchorCtr="0"/>
          <a:lstStyle>
            <a:lvl1pPr>
              <a:defRPr/>
            </a:lvl1pPr>
          </a:lstStyle>
          <a:p>
            <a:endParaRPr lang="en-US"/>
          </a:p>
        </p:txBody>
      </p:sp>
      <p:sp>
        <p:nvSpPr>
          <p:cNvPr id="4102" name="Rectangle 6"/>
          <p:cNvSpPr>
            <a:spLocks noGrp="1" noChangeArrowheads="1"/>
          </p:cNvSpPr>
          <p:nvPr>
            <p:ph type="sldNum" sz="quarter" idx="4"/>
          </p:nvPr>
        </p:nvSpPr>
        <p:spPr/>
        <p:txBody>
          <a:bodyPr anchorCtr="0"/>
          <a:lstStyle>
            <a:lvl1pPr>
              <a:defRPr/>
            </a:lvl1pPr>
          </a:lstStyle>
          <a:p>
            <a:fld id="{651961F0-EF79-4EFE-8852-9856D277AC7F}" type="slidenum">
              <a:rPr lang="en-US"/>
              <a:pPr/>
              <a:t>‹#›</a:t>
            </a:fld>
            <a:endParaRPr lang="en-US"/>
          </a:p>
        </p:txBody>
      </p:sp>
      <p:grpSp>
        <p:nvGrpSpPr>
          <p:cNvPr id="4103" name="Group 7"/>
          <p:cNvGrpSpPr>
            <a:grpSpLocks/>
          </p:cNvGrpSpPr>
          <p:nvPr/>
        </p:nvGrpSpPr>
        <p:grpSpPr bwMode="auto">
          <a:xfrm>
            <a:off x="0" y="0"/>
            <a:ext cx="8483600" cy="6858000"/>
            <a:chOff x="0" y="0"/>
            <a:chExt cx="4008" cy="4320"/>
          </a:xfrm>
        </p:grpSpPr>
        <p:pic>
          <p:nvPicPr>
            <p:cNvPr id="4104" name="Picture 8" descr="C:\My Documents\bits\Expban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D:\FRONTPAGE THEMES\EXPEDITN\EXPHOR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extLst>
              <a:ext uri="{909E8E84-426E-40DD-AFC4-6F175D3DCCD1}">
                <a14:hiddenFill xmlns:a14="http://schemas.microsoft.com/office/drawing/2010/main">
                  <a:solidFill>
                    <a:srgbClr val="FFFFFF"/>
                  </a:solidFill>
                </a14:hiddenFill>
              </a:ext>
            </a:extLst>
          </p:spPr>
        </p:pic>
      </p:grpSp>
      <p:pic>
        <p:nvPicPr>
          <p:cNvPr id="4106" name="Picture 10" descr="P:\!Themes\Expedition\EXPHORS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3657600"/>
            <a:ext cx="7620000" cy="9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5E19E0-116A-49F7-B7B0-8855C3827F7E}" type="slidenum">
              <a:rPr lang="en-US"/>
              <a:pPr/>
              <a:t>‹#›</a:t>
            </a:fld>
            <a:endParaRPr lang="en-US"/>
          </a:p>
        </p:txBody>
      </p:sp>
    </p:spTree>
    <p:extLst>
      <p:ext uri="{BB962C8B-B14F-4D97-AF65-F5344CB8AC3E}">
        <p14:creationId xmlns:p14="http://schemas.microsoft.com/office/powerpoint/2010/main" val="112646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81000"/>
            <a:ext cx="25908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16051" y="381000"/>
            <a:ext cx="7575549"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92AC3B-1622-4EBA-BA01-5A7F71A4F091}" type="slidenum">
              <a:rPr lang="en-US"/>
              <a:pPr/>
              <a:t>‹#›</a:t>
            </a:fld>
            <a:endParaRPr lang="en-US"/>
          </a:p>
        </p:txBody>
      </p:sp>
    </p:spTree>
    <p:extLst>
      <p:ext uri="{BB962C8B-B14F-4D97-AF65-F5344CB8AC3E}">
        <p14:creationId xmlns:p14="http://schemas.microsoft.com/office/powerpoint/2010/main" val="4148339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07200" y="990600"/>
            <a:ext cx="4470400" cy="28194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effectLst>
                  <a:outerShdw blurRad="38100" dist="38100" dir="2700000" algn="tl">
                    <a:srgbClr val="000000"/>
                  </a:outerShdw>
                </a:effectLst>
              </a:defRPr>
            </a:lvl1pPr>
          </a:lstStyle>
          <a:p>
            <a:pPr lvl="0"/>
            <a:r>
              <a:rPr lang="en-US" noProof="0" dirty="0"/>
              <a:t>Click to edit Master title style</a:t>
            </a:r>
          </a:p>
        </p:txBody>
      </p:sp>
      <p:sp>
        <p:nvSpPr>
          <p:cNvPr id="2055" name="Rectangle 7"/>
          <p:cNvSpPr>
            <a:spLocks noGrp="1" noChangeArrowheads="1"/>
          </p:cNvSpPr>
          <p:nvPr>
            <p:ph type="dt" sz="half" idx="2"/>
          </p:nvPr>
        </p:nvSpPr>
        <p:spPr>
          <a:xfrm>
            <a:off x="609600" y="6397625"/>
            <a:ext cx="2844800" cy="476250"/>
          </a:xfrm>
        </p:spPr>
        <p:txBody>
          <a:bodyPr/>
          <a:lstStyle>
            <a:lvl1pPr>
              <a:defRPr/>
            </a:lvl1pPr>
          </a:lstStyle>
          <a:p>
            <a:endParaRPr lang="en-US">
              <a:solidFill>
                <a:srgbClr val="000000"/>
              </a:solidFill>
            </a:endParaRPr>
          </a:p>
        </p:txBody>
      </p:sp>
      <p:sp>
        <p:nvSpPr>
          <p:cNvPr id="2056" name="Rectangle 8"/>
          <p:cNvSpPr>
            <a:spLocks noGrp="1" noChangeArrowheads="1"/>
          </p:cNvSpPr>
          <p:nvPr>
            <p:ph type="ftr" sz="quarter" idx="3"/>
          </p:nvPr>
        </p:nvSpPr>
        <p:spPr>
          <a:xfrm>
            <a:off x="4165600" y="6410325"/>
            <a:ext cx="3860800" cy="476250"/>
          </a:xfrm>
        </p:spPr>
        <p:txBody>
          <a:bodyPr/>
          <a:lstStyle>
            <a:lvl1pPr>
              <a:defRPr/>
            </a:lvl1pPr>
          </a:lstStyle>
          <a:p>
            <a:endParaRPr lang="en-US">
              <a:solidFill>
                <a:srgbClr val="000000"/>
              </a:solidFill>
            </a:endParaRPr>
          </a:p>
        </p:txBody>
      </p:sp>
      <p:sp>
        <p:nvSpPr>
          <p:cNvPr id="2057" name="Rectangle 9"/>
          <p:cNvSpPr>
            <a:spLocks noGrp="1" noChangeArrowheads="1"/>
          </p:cNvSpPr>
          <p:nvPr>
            <p:ph type="sldNum" sz="quarter" idx="4"/>
          </p:nvPr>
        </p:nvSpPr>
        <p:spPr>
          <a:xfrm>
            <a:off x="8737600" y="6410325"/>
            <a:ext cx="2844800" cy="476250"/>
          </a:xfrm>
        </p:spPr>
        <p:txBody>
          <a:bodyPr/>
          <a:lstStyle>
            <a:lvl1pPr>
              <a:defRPr/>
            </a:lvl1pPr>
          </a:lstStyle>
          <a:p>
            <a:fld id="{601C5461-0327-4896-A4A6-E66E0702DAD0}" type="slidenum">
              <a:rPr lang="en-US">
                <a:solidFill>
                  <a:srgbClr val="000000"/>
                </a:solidFill>
              </a:rPr>
              <a:pPr/>
              <a:t>‹#›</a:t>
            </a:fld>
            <a:endParaRPr lang="en-US">
              <a:solidFill>
                <a:srgbClr val="000000"/>
              </a:solidFill>
            </a:endParaRPr>
          </a:p>
        </p:txBody>
      </p:sp>
      <p:sp>
        <p:nvSpPr>
          <p:cNvPr id="2058" name="Rectangle 10"/>
          <p:cNvSpPr>
            <a:spLocks noGrp="1" noChangeArrowheads="1"/>
          </p:cNvSpPr>
          <p:nvPr>
            <p:ph type="subTitle" idx="1"/>
          </p:nvPr>
        </p:nvSpPr>
        <p:spPr>
          <a:xfrm>
            <a:off x="4572000" y="4572000"/>
            <a:ext cx="7416800" cy="12954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a:buFontTx/>
              <a:buNone/>
              <a:defRPr/>
            </a:lvl1pPr>
          </a:lstStyle>
          <a:p>
            <a:pPr lvl="0"/>
            <a:r>
              <a:rPr lang="en-US" noProof="0" dirty="0"/>
              <a:t>Click to edit Master subtitle style</a:t>
            </a:r>
          </a:p>
        </p:txBody>
      </p:sp>
      <p:pic>
        <p:nvPicPr>
          <p:cNvPr id="1026" name="Picture 2" descr="middle ages">
            <a:extLst>
              <a:ext uri="{FF2B5EF4-FFF2-40B4-BE49-F238E27FC236}">
                <a16:creationId xmlns:a16="http://schemas.microsoft.com/office/drawing/2014/main" id="{FF5E2E42-99D4-4D8B-B3C9-23FA7915D9F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3"/>
            <a:ext cx="6299200" cy="526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17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09600" y="-304800"/>
            <a:ext cx="13411200" cy="2971800"/>
          </a:xfrm>
          <a:prstGeom prst="rect">
            <a:avLst/>
          </a:prstGeom>
        </p:spPr>
      </p:pic>
      <p:sp>
        <p:nvSpPr>
          <p:cNvPr id="2" name="Title 1"/>
          <p:cNvSpPr>
            <a:spLocks noGrp="1"/>
          </p:cNvSpPr>
          <p:nvPr>
            <p:ph type="title"/>
          </p:nvPr>
        </p:nvSpPr>
        <p:spPr>
          <a:xfrm>
            <a:off x="914400" y="457200"/>
            <a:ext cx="10363200" cy="1143000"/>
          </a:xfrm>
        </p:spPr>
        <p:txBody>
          <a:bodyPr/>
          <a:lstStyle>
            <a:lvl1pPr>
              <a:defRPr sz="4400">
                <a:latin typeface="CasablancaAntique" pitchFamily="82" charset="0"/>
              </a:defRPr>
            </a:lvl1pPr>
          </a:lstStyle>
          <a:p>
            <a:r>
              <a:rPr lang="en-US" dirty="0"/>
              <a:t>Click to edit Master title style</a:t>
            </a:r>
          </a:p>
        </p:txBody>
      </p:sp>
      <p:sp>
        <p:nvSpPr>
          <p:cNvPr id="3" name="Content Placeholder 2"/>
          <p:cNvSpPr>
            <a:spLocks noGrp="1"/>
          </p:cNvSpPr>
          <p:nvPr>
            <p:ph idx="1"/>
          </p:nvPr>
        </p:nvSpPr>
        <p:spPr>
          <a:xfrm>
            <a:off x="914400" y="2514600"/>
            <a:ext cx="10363200" cy="3886200"/>
          </a:xfrm>
          <a:effectLst/>
        </p:spPr>
        <p:txBody>
          <a:bodyPr/>
          <a:lstStyle>
            <a:lvl1pPr marL="609600" indent="-609600">
              <a:buFont typeface="Wingdings" pitchFamily="2" charset="2"/>
              <a:buChar char="v"/>
              <a:defRPr>
                <a:effectLst/>
                <a:latin typeface="CasablancaAntique" pitchFamily="82" charset="0"/>
              </a:defRPr>
            </a:lvl1pPr>
            <a:lvl2pPr marL="990600" indent="-533400">
              <a:buFont typeface="Wingdings" pitchFamily="2" charset="2"/>
              <a:buChar char="Ø"/>
              <a:defRPr>
                <a:effectLst/>
                <a:latin typeface="CasablancaAntique" pitchFamily="82" charset="0"/>
              </a:defRPr>
            </a:lvl2pPr>
            <a:lvl3pPr marL="1371600" indent="-457200">
              <a:buFont typeface="Wingdings" pitchFamily="2" charset="2"/>
              <a:buChar char="ü"/>
              <a:defRPr>
                <a:effectLst/>
                <a:latin typeface="CasablancaAntique" pitchFamily="82" charset="0"/>
              </a:defRPr>
            </a:lvl3pPr>
            <a:lvl4pPr marL="1752600" indent="-381000">
              <a:buFont typeface="Courier New" pitchFamily="49" charset="0"/>
              <a:buChar char="o"/>
              <a:defRPr>
                <a:effectLst/>
                <a:latin typeface="CasablancaAntique" pitchFamily="82" charset="0"/>
              </a:defRPr>
            </a:lvl4pPr>
            <a:lvl5pPr>
              <a:defRPr>
                <a:effectLst/>
                <a:latin typeface="CasablancaAntique" pitchFamily="8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DECDC1-DA39-48E2-B8E1-D06C7C3408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3046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F49AB4-4858-482A-B00A-DEAA7BF3A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44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3352800"/>
            <a:ext cx="508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3352800"/>
            <a:ext cx="508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9F0FF7-CE6F-4EE2-B024-FE4A63007F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4562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4AA7D5-5C7C-42EF-A162-93F908AA02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2308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D5289CE-6555-41E5-ABDA-79FF5C4C82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7699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81D1FD7-2DDE-438B-8C66-D255B28C5D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1662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4CE37A-9004-45C8-AF30-BF7C7918C2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785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29DC60-048C-4672-AC6C-307D5F1AC696}" type="slidenum">
              <a:rPr lang="en-US"/>
              <a:pPr/>
              <a:t>‹#›</a:t>
            </a:fld>
            <a:endParaRPr lang="en-US"/>
          </a:p>
        </p:txBody>
      </p:sp>
    </p:spTree>
    <p:extLst>
      <p:ext uri="{BB962C8B-B14F-4D97-AF65-F5344CB8AC3E}">
        <p14:creationId xmlns:p14="http://schemas.microsoft.com/office/powerpoint/2010/main" val="848647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5FC8F6-B176-4D99-A2C8-0BAC9A84C5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050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FFF571-1908-4575-8C1D-863B150E03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798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8200" y="1981200"/>
            <a:ext cx="2819400" cy="441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981200"/>
            <a:ext cx="8255000" cy="441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6952AB-10C6-4E75-9806-D64CED45CC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706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25ADE9-759E-4121-8BD9-28BD6B65C2C9}" type="slidenum">
              <a:rPr lang="en-US"/>
              <a:pPr/>
              <a:t>‹#›</a:t>
            </a:fld>
            <a:endParaRPr lang="en-US"/>
          </a:p>
        </p:txBody>
      </p:sp>
    </p:spTree>
    <p:extLst>
      <p:ext uri="{BB962C8B-B14F-4D97-AF65-F5344CB8AC3E}">
        <p14:creationId xmlns:p14="http://schemas.microsoft.com/office/powerpoint/2010/main" val="164462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16051" y="1766888"/>
            <a:ext cx="507788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97134" y="1766888"/>
            <a:ext cx="5077884"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4644D4-B4E5-428D-B795-BC5A0B787BC8}" type="slidenum">
              <a:rPr lang="en-US"/>
              <a:pPr/>
              <a:t>‹#›</a:t>
            </a:fld>
            <a:endParaRPr lang="en-US"/>
          </a:p>
        </p:txBody>
      </p:sp>
    </p:spTree>
    <p:extLst>
      <p:ext uri="{BB962C8B-B14F-4D97-AF65-F5344CB8AC3E}">
        <p14:creationId xmlns:p14="http://schemas.microsoft.com/office/powerpoint/2010/main" val="52631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B528AF8-95AE-4276-849F-98773A5EBC9E}" type="slidenum">
              <a:rPr lang="en-US"/>
              <a:pPr/>
              <a:t>‹#›</a:t>
            </a:fld>
            <a:endParaRPr lang="en-US"/>
          </a:p>
        </p:txBody>
      </p:sp>
    </p:spTree>
    <p:extLst>
      <p:ext uri="{BB962C8B-B14F-4D97-AF65-F5344CB8AC3E}">
        <p14:creationId xmlns:p14="http://schemas.microsoft.com/office/powerpoint/2010/main" val="110072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57AA6F-C1D3-418D-AC41-BED8E0F1F22A}" type="slidenum">
              <a:rPr lang="en-US"/>
              <a:pPr/>
              <a:t>‹#›</a:t>
            </a:fld>
            <a:endParaRPr lang="en-US"/>
          </a:p>
        </p:txBody>
      </p:sp>
    </p:spTree>
    <p:extLst>
      <p:ext uri="{BB962C8B-B14F-4D97-AF65-F5344CB8AC3E}">
        <p14:creationId xmlns:p14="http://schemas.microsoft.com/office/powerpoint/2010/main" val="137441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4FDAF9-4B04-4F8E-9019-1C95A6D6BB0F}" type="slidenum">
              <a:rPr lang="en-US"/>
              <a:pPr/>
              <a:t>‹#›</a:t>
            </a:fld>
            <a:endParaRPr lang="en-US"/>
          </a:p>
        </p:txBody>
      </p:sp>
    </p:spTree>
    <p:extLst>
      <p:ext uri="{BB962C8B-B14F-4D97-AF65-F5344CB8AC3E}">
        <p14:creationId xmlns:p14="http://schemas.microsoft.com/office/powerpoint/2010/main" val="45195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4A7901-D84C-41D4-BB01-5263D03D184A}" type="slidenum">
              <a:rPr lang="en-US"/>
              <a:pPr/>
              <a:t>‹#›</a:t>
            </a:fld>
            <a:endParaRPr lang="en-US"/>
          </a:p>
        </p:txBody>
      </p:sp>
    </p:spTree>
    <p:extLst>
      <p:ext uri="{BB962C8B-B14F-4D97-AF65-F5344CB8AC3E}">
        <p14:creationId xmlns:p14="http://schemas.microsoft.com/office/powerpoint/2010/main" val="203129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3972E3-B75E-416A-8A0F-9F861C47EF87}" type="slidenum">
              <a:rPr lang="en-US"/>
              <a:pPr/>
              <a:t>‹#›</a:t>
            </a:fld>
            <a:endParaRPr lang="en-US"/>
          </a:p>
        </p:txBody>
      </p:sp>
    </p:spTree>
    <p:extLst>
      <p:ext uri="{BB962C8B-B14F-4D97-AF65-F5344CB8AC3E}">
        <p14:creationId xmlns:p14="http://schemas.microsoft.com/office/powerpoint/2010/main" val="378977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3074" name="Picture 2" descr="C:\My Documents\bits\Expbanna.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914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title"/>
          </p:nvPr>
        </p:nvSpPr>
        <p:spPr bwMode="auto">
          <a:xfrm>
            <a:off x="1422400" y="3810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dt" sz="half" idx="2"/>
          </p:nvPr>
        </p:nvSpPr>
        <p:spPr bwMode="auto">
          <a:xfrm>
            <a:off x="1117600" y="64008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l">
              <a:spcBef>
                <a:spcPct val="0"/>
              </a:spcBef>
              <a:defRPr sz="1400">
                <a:solidFill>
                  <a:schemeClr val="tx2"/>
                </a:solidFill>
                <a:latin typeface="Arial" charset="0"/>
              </a:defRPr>
            </a:lvl1pPr>
          </a:lstStyle>
          <a:p>
            <a:endParaRPr lang="en-US"/>
          </a:p>
        </p:txBody>
      </p:sp>
      <p:sp>
        <p:nvSpPr>
          <p:cNvPr id="3077" name="Rectangle 5"/>
          <p:cNvSpPr>
            <a:spLocks noGrp="1" noChangeArrowheads="1"/>
          </p:cNvSpPr>
          <p:nvPr>
            <p:ph type="ftr" sz="quarter" idx="3"/>
          </p:nvPr>
        </p:nvSpPr>
        <p:spPr bwMode="auto">
          <a:xfrm>
            <a:off x="4572000" y="64008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charset="0"/>
              </a:defRPr>
            </a:lvl1pPr>
          </a:lstStyle>
          <a:p>
            <a:endParaRPr lang="en-US"/>
          </a:p>
        </p:txBody>
      </p:sp>
      <p:sp>
        <p:nvSpPr>
          <p:cNvPr id="3078" name="Rectangle 6"/>
          <p:cNvSpPr>
            <a:spLocks noGrp="1" noChangeArrowheads="1"/>
          </p:cNvSpPr>
          <p:nvPr>
            <p:ph type="sldNum" sz="quarter" idx="4"/>
          </p:nvPr>
        </p:nvSpPr>
        <p:spPr bwMode="auto">
          <a:xfrm>
            <a:off x="9347200" y="64008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charset="0"/>
              </a:defRPr>
            </a:lvl1pPr>
          </a:lstStyle>
          <a:p>
            <a:fld id="{A7656B67-E6CD-4384-88F2-45DBD4B9B731}" type="slidenum">
              <a:rPr lang="en-US"/>
              <a:pPr/>
              <a:t>‹#›</a:t>
            </a:fld>
            <a:endParaRPr lang="en-US"/>
          </a:p>
        </p:txBody>
      </p:sp>
      <p:pic>
        <p:nvPicPr>
          <p:cNvPr id="3079" name="Picture 7" descr="P:\!Themes\Expedition\EXPHORSA.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22400" y="1574801"/>
            <a:ext cx="10363200" cy="130175"/>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8"/>
          <p:cNvSpPr>
            <a:spLocks noGrp="1" noChangeArrowheads="1"/>
          </p:cNvSpPr>
          <p:nvPr>
            <p:ph type="body" idx="1"/>
          </p:nvPr>
        </p:nvSpPr>
        <p:spPr bwMode="auto">
          <a:xfrm>
            <a:off x="1416051" y="1766888"/>
            <a:ext cx="10358967"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Blip>
          <a:blip r:embed="rId16"/>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7"/>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981200"/>
            <a:ext cx="10363200" cy="1143000"/>
          </a:xfrm>
          <a:prstGeom prst="rect">
            <a:avLst/>
          </a:prstGeom>
          <a:noFill/>
          <a:ln>
            <a:noFill/>
          </a:ln>
          <a:effectLst>
            <a:outerShdw dist="35921" dir="2700000" algn="ctr" rotWithShape="0">
              <a:srgbClr val="BEAB9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3352800"/>
            <a:ext cx="10363200" cy="3048000"/>
          </a:xfrm>
          <a:prstGeom prst="rect">
            <a:avLst/>
          </a:prstGeom>
          <a:noFill/>
          <a:ln>
            <a:noFill/>
          </a:ln>
          <a:effectLst>
            <a:outerShdw dist="35921" dir="2700000" algn="ctr" rotWithShape="0">
              <a:srgbClr val="BEAB9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Grp="1" noChangeArrowheads="1"/>
          </p:cNvSpPr>
          <p:nvPr>
            <p:ph type="dt" sz="half" idx="2"/>
          </p:nvPr>
        </p:nvSpPr>
        <p:spPr bwMode="auto">
          <a:xfrm>
            <a:off x="609600" y="64262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lgn="l">
              <a:spcBef>
                <a:spcPct val="0"/>
              </a:spcBef>
            </a:pPr>
            <a:endParaRPr lang="en-US">
              <a:solidFill>
                <a:srgbClr val="000000"/>
              </a:solidFill>
              <a:latin typeface="Arial" charset="0"/>
            </a:endParaRPr>
          </a:p>
        </p:txBody>
      </p:sp>
      <p:sp>
        <p:nvSpPr>
          <p:cNvPr id="1032" name="Rectangle 8"/>
          <p:cNvSpPr>
            <a:spLocks noGrp="1" noChangeArrowheads="1"/>
          </p:cNvSpPr>
          <p:nvPr>
            <p:ph type="ftr" sz="quarter" idx="3"/>
          </p:nvPr>
        </p:nvSpPr>
        <p:spPr bwMode="auto">
          <a:xfrm>
            <a:off x="4165600" y="64230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spcBef>
                <a:spcPct val="0"/>
              </a:spcBef>
            </a:pPr>
            <a:endParaRPr lang="en-US">
              <a:solidFill>
                <a:srgbClr val="000000"/>
              </a:solidFill>
              <a:latin typeface="Arial" charset="0"/>
            </a:endParaRPr>
          </a:p>
        </p:txBody>
      </p:sp>
      <p:sp>
        <p:nvSpPr>
          <p:cNvPr id="1033" name="Rectangle 9"/>
          <p:cNvSpPr>
            <a:spLocks noGrp="1" noChangeArrowheads="1"/>
          </p:cNvSpPr>
          <p:nvPr>
            <p:ph type="sldNum" sz="quarter" idx="4"/>
          </p:nvPr>
        </p:nvSpPr>
        <p:spPr bwMode="auto">
          <a:xfrm>
            <a:off x="8737600" y="64230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spcBef>
                <a:spcPct val="0"/>
              </a:spcBef>
            </a:pPr>
            <a:fld id="{F248CDAF-4329-4BF8-908F-FECCBF861534}" type="slidenum">
              <a:rPr lang="en-US">
                <a:solidFill>
                  <a:srgbClr val="000000"/>
                </a:solidFill>
                <a:latin typeface="Arial" charset="0"/>
              </a:rPr>
              <a:pPr>
                <a:spcBef>
                  <a:spcPct val="0"/>
                </a:spcBef>
              </a:pPr>
              <a:t>‹#›</a:t>
            </a:fld>
            <a:endParaRPr lang="en-US">
              <a:solidFill>
                <a:srgbClr val="000000"/>
              </a:solidFill>
              <a:latin typeface="Arial" charset="0"/>
            </a:endParaRPr>
          </a:p>
        </p:txBody>
      </p:sp>
    </p:spTree>
    <p:extLst>
      <p:ext uri="{BB962C8B-B14F-4D97-AF65-F5344CB8AC3E}">
        <p14:creationId xmlns:p14="http://schemas.microsoft.com/office/powerpoint/2010/main" val="1867151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Black" pitchFamily="34" charset="0"/>
        </a:defRPr>
      </a:lvl2pPr>
      <a:lvl3pPr algn="ctr" rtl="0" eaLnBrk="1" fontAlgn="base" hangingPunct="1">
        <a:spcBef>
          <a:spcPct val="0"/>
        </a:spcBef>
        <a:spcAft>
          <a:spcPct val="0"/>
        </a:spcAft>
        <a:defRPr sz="3600">
          <a:solidFill>
            <a:schemeClr val="tx2"/>
          </a:solidFill>
          <a:latin typeface="Arial Black" pitchFamily="34" charset="0"/>
        </a:defRPr>
      </a:lvl3pPr>
      <a:lvl4pPr algn="ctr" rtl="0" eaLnBrk="1" fontAlgn="base" hangingPunct="1">
        <a:spcBef>
          <a:spcPct val="0"/>
        </a:spcBef>
        <a:spcAft>
          <a:spcPct val="0"/>
        </a:spcAft>
        <a:defRPr sz="3600">
          <a:solidFill>
            <a:schemeClr val="tx2"/>
          </a:solidFill>
          <a:latin typeface="Arial Black" pitchFamily="34" charset="0"/>
        </a:defRPr>
      </a:lvl4pPr>
      <a:lvl5pPr algn="ctr" rtl="0" eaLnBrk="1" fontAlgn="base" hangingPunct="1">
        <a:spcBef>
          <a:spcPct val="0"/>
        </a:spcBef>
        <a:spcAft>
          <a:spcPct val="0"/>
        </a:spcAft>
        <a:defRPr sz="3600">
          <a:solidFill>
            <a:schemeClr val="tx2"/>
          </a:solidFill>
          <a:latin typeface="Arial Black" pitchFamily="34" charset="0"/>
        </a:defRPr>
      </a:lvl5pPr>
      <a:lvl6pPr marL="457200" algn="ctr" rtl="0" eaLnBrk="1" fontAlgn="base" hangingPunct="1">
        <a:spcBef>
          <a:spcPct val="0"/>
        </a:spcBef>
        <a:spcAft>
          <a:spcPct val="0"/>
        </a:spcAft>
        <a:defRPr sz="3600">
          <a:solidFill>
            <a:schemeClr val="tx2"/>
          </a:solidFill>
          <a:latin typeface="Arial Black" pitchFamily="34" charset="0"/>
        </a:defRPr>
      </a:lvl6pPr>
      <a:lvl7pPr marL="914400" algn="ctr" rtl="0" eaLnBrk="1" fontAlgn="base" hangingPunct="1">
        <a:spcBef>
          <a:spcPct val="0"/>
        </a:spcBef>
        <a:spcAft>
          <a:spcPct val="0"/>
        </a:spcAft>
        <a:defRPr sz="3600">
          <a:solidFill>
            <a:schemeClr val="tx2"/>
          </a:solidFill>
          <a:latin typeface="Arial Black" pitchFamily="34" charset="0"/>
        </a:defRPr>
      </a:lvl7pPr>
      <a:lvl8pPr marL="1371600" algn="ctr" rtl="0" eaLnBrk="1" fontAlgn="base" hangingPunct="1">
        <a:spcBef>
          <a:spcPct val="0"/>
        </a:spcBef>
        <a:spcAft>
          <a:spcPct val="0"/>
        </a:spcAft>
        <a:defRPr sz="3600">
          <a:solidFill>
            <a:schemeClr val="tx2"/>
          </a:solidFill>
          <a:latin typeface="Arial Black" pitchFamily="34" charset="0"/>
        </a:defRPr>
      </a:lvl8pPr>
      <a:lvl9pPr marL="1828800" algn="ctr" rtl="0" eaLnBrk="1" fontAlgn="base" hangingPunct="1">
        <a:spcBef>
          <a:spcPct val="0"/>
        </a:spcBef>
        <a:spcAft>
          <a:spcPct val="0"/>
        </a:spcAft>
        <a:defRPr sz="3600">
          <a:solidFill>
            <a:schemeClr val="tx2"/>
          </a:solidFill>
          <a:latin typeface="Arial Black" pitchFamily="34" charset="0"/>
        </a:defRPr>
      </a:lvl9pPr>
    </p:titleStyle>
    <p:bodyStyle>
      <a:lvl1pPr marL="609600" indent="-609600" algn="l" rtl="0" eaLnBrk="1" fontAlgn="base" hangingPunct="1">
        <a:spcBef>
          <a:spcPct val="20000"/>
        </a:spcBef>
        <a:spcAft>
          <a:spcPct val="0"/>
        </a:spcAft>
        <a:buChar char="•"/>
        <a:defRPr sz="3200">
          <a:solidFill>
            <a:schemeClr val="tx1"/>
          </a:solidFill>
          <a:latin typeface="+mn-lt"/>
          <a:ea typeface="+mn-ea"/>
          <a:cs typeface="+mn-cs"/>
        </a:defRPr>
      </a:lvl1pPr>
      <a:lvl2pPr marL="990600" indent="-533400" algn="l" rtl="0" eaLnBrk="1" fontAlgn="base" hangingPunct="1">
        <a:spcBef>
          <a:spcPct val="20000"/>
        </a:spcBef>
        <a:spcAft>
          <a:spcPct val="0"/>
        </a:spcAft>
        <a:buChar char="–"/>
        <a:defRPr sz="2800">
          <a:solidFill>
            <a:schemeClr val="tx1"/>
          </a:solidFill>
          <a:latin typeface="+mn-lt"/>
        </a:defRPr>
      </a:lvl2pPr>
      <a:lvl3pPr marL="1371600" indent="-457200" algn="l" rtl="0" eaLnBrk="1" fontAlgn="base" hangingPunct="1">
        <a:spcBef>
          <a:spcPct val="20000"/>
        </a:spcBef>
        <a:spcAft>
          <a:spcPct val="0"/>
        </a:spcAft>
        <a:buChar char="•"/>
        <a:defRPr sz="2400">
          <a:solidFill>
            <a:schemeClr val="tx1"/>
          </a:solidFill>
          <a:latin typeface="+mn-lt"/>
        </a:defRPr>
      </a:lvl3pPr>
      <a:lvl4pPr marL="1752600" indent="-381000" algn="l" rtl="0" eaLnBrk="1" fontAlgn="base" hangingPunct="1">
        <a:spcBef>
          <a:spcPct val="20000"/>
        </a:spcBef>
        <a:spcAft>
          <a:spcPct val="0"/>
        </a:spcAft>
        <a:buChar char="–"/>
        <a:defRPr sz="2000">
          <a:solidFill>
            <a:schemeClr val="tx1"/>
          </a:solidFill>
          <a:latin typeface="+mn-lt"/>
        </a:defRPr>
      </a:lvl4pPr>
      <a:lvl5pPr marL="2209800" indent="-38100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9400" y="990600"/>
            <a:ext cx="3733800" cy="2819400"/>
          </a:xfrm>
        </p:spPr>
        <p:txBody>
          <a:bodyPr/>
          <a:lstStyle/>
          <a:p>
            <a:r>
              <a:rPr lang="en-US" sz="4800" dirty="0">
                <a:latin typeface="Old Copperfield" pitchFamily="34" charset="0"/>
              </a:rPr>
              <a:t>The Transition  to Europe</a:t>
            </a:r>
          </a:p>
        </p:txBody>
      </p:sp>
      <p:sp>
        <p:nvSpPr>
          <p:cNvPr id="3" name="Subtitle 2"/>
          <p:cNvSpPr>
            <a:spLocks noGrp="1"/>
          </p:cNvSpPr>
          <p:nvPr>
            <p:ph type="subTitle" idx="1"/>
          </p:nvPr>
        </p:nvSpPr>
        <p:spPr>
          <a:xfrm>
            <a:off x="4953000" y="4267200"/>
            <a:ext cx="5562600" cy="1905000"/>
          </a:xfrm>
        </p:spPr>
        <p:txBody>
          <a:bodyPr/>
          <a:lstStyle/>
          <a:p>
            <a:pPr>
              <a:lnSpc>
                <a:spcPts val="3600"/>
              </a:lnSpc>
              <a:spcBef>
                <a:spcPts val="0"/>
              </a:spcBef>
            </a:pPr>
            <a:r>
              <a:rPr lang="en-US" sz="4000" b="1" dirty="0">
                <a:latin typeface="Parchment MF" pitchFamily="2" charset="0"/>
              </a:rPr>
              <a:t>FYS 1023</a:t>
            </a:r>
            <a:endParaRPr lang="en-US" sz="3600" b="1" dirty="0">
              <a:latin typeface="Parchment MF" pitchFamily="2" charset="0"/>
            </a:endParaRPr>
          </a:p>
          <a:p>
            <a:pPr>
              <a:lnSpc>
                <a:spcPts val="3600"/>
              </a:lnSpc>
              <a:spcBef>
                <a:spcPts val="0"/>
              </a:spcBef>
            </a:pPr>
            <a:r>
              <a:rPr lang="en-US" dirty="0">
                <a:latin typeface="Parchment MF" pitchFamily="2" charset="0"/>
              </a:rPr>
              <a:t>David J. Stucki</a:t>
            </a:r>
          </a:p>
        </p:txBody>
      </p:sp>
    </p:spTree>
    <p:extLst>
      <p:ext uri="{BB962C8B-B14F-4D97-AF65-F5344CB8AC3E}">
        <p14:creationId xmlns:p14="http://schemas.microsoft.com/office/powerpoint/2010/main" val="274049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D831-FE30-DF79-13EF-E0A3C62ED948}"/>
              </a:ext>
            </a:extLst>
          </p:cNvPr>
          <p:cNvSpPr>
            <a:spLocks noGrp="1"/>
          </p:cNvSpPr>
          <p:nvPr>
            <p:ph type="title"/>
          </p:nvPr>
        </p:nvSpPr>
        <p:spPr/>
        <p:txBody>
          <a:bodyPr/>
          <a:lstStyle/>
          <a:p>
            <a:r>
              <a:rPr lang="en-US"/>
              <a:t>ALERTS</a:t>
            </a:r>
          </a:p>
        </p:txBody>
      </p:sp>
      <p:sp>
        <p:nvSpPr>
          <p:cNvPr id="3" name="Content Placeholder 2">
            <a:extLst>
              <a:ext uri="{FF2B5EF4-FFF2-40B4-BE49-F238E27FC236}">
                <a16:creationId xmlns:a16="http://schemas.microsoft.com/office/drawing/2014/main" id="{F0548076-0D46-DCB6-474F-AC12C77DC577}"/>
              </a:ext>
            </a:extLst>
          </p:cNvPr>
          <p:cNvSpPr>
            <a:spLocks noGrp="1"/>
          </p:cNvSpPr>
          <p:nvPr>
            <p:ph idx="1"/>
          </p:nvPr>
        </p:nvSpPr>
        <p:spPr/>
        <p:txBody>
          <a:bodyPr/>
          <a:lstStyle/>
          <a:p>
            <a:r>
              <a:rPr lang="en-US"/>
              <a:t>Oops, I goofed</a:t>
            </a:r>
          </a:p>
          <a:p>
            <a:pPr lvl="1"/>
            <a:r>
              <a:rPr lang="en-US"/>
              <a:t>Midterm in-class review this Friday</a:t>
            </a:r>
          </a:p>
          <a:p>
            <a:pPr lvl="1"/>
            <a:r>
              <a:rPr lang="en-US"/>
              <a:t>Katie returns on Monday</a:t>
            </a:r>
          </a:p>
          <a:p>
            <a:pPr lvl="1"/>
            <a:r>
              <a:rPr lang="en-US"/>
              <a:t>Optional exam review session Tuesday 3-4pm, Comm 142</a:t>
            </a:r>
          </a:p>
          <a:p>
            <a:pPr lvl="1"/>
            <a:r>
              <a:rPr lang="en-US"/>
              <a:t>Regular class day next Wednesday</a:t>
            </a:r>
          </a:p>
          <a:p>
            <a:pPr lvl="1"/>
            <a:r>
              <a:rPr lang="en-US"/>
              <a:t>Midterm exam next Friday</a:t>
            </a:r>
          </a:p>
        </p:txBody>
      </p:sp>
    </p:spTree>
    <p:extLst>
      <p:ext uri="{BB962C8B-B14F-4D97-AF65-F5344CB8AC3E}">
        <p14:creationId xmlns:p14="http://schemas.microsoft.com/office/powerpoint/2010/main" val="18461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039" y="457200"/>
            <a:ext cx="7769225" cy="6172200"/>
          </a:xfrm>
        </p:spPr>
        <p:txBody>
          <a:bodyPr/>
          <a:lstStyle/>
          <a:p>
            <a:pPr marL="0" indent="0" algn="ctr" fontAlgn="auto">
              <a:spcBef>
                <a:spcPts val="1500"/>
              </a:spcBef>
              <a:spcAft>
                <a:spcPts val="0"/>
              </a:spcAft>
              <a:buClr>
                <a:prstClr val="black">
                  <a:lumMod val="50000"/>
                  <a:lumOff val="50000"/>
                </a:prstClr>
              </a:buClr>
              <a:buSzPct val="80000"/>
              <a:buNone/>
            </a:pPr>
            <a:r>
              <a:rPr lang="en-US" sz="3600" kern="1200" dirty="0">
                <a:solidFill>
                  <a:prstClr val="black">
                    <a:lumMod val="65000"/>
                    <a:lumOff val="35000"/>
                  </a:prstClr>
                </a:solidFill>
                <a:latin typeface="Old Copperfield" panose="020B0604020202020204" pitchFamily="34" charset="0"/>
              </a:rPr>
              <a:t>Nature is full of </a:t>
            </a:r>
            <a:r>
              <a:rPr lang="en-US" sz="3600" kern="1200" dirty="0">
                <a:solidFill>
                  <a:schemeClr val="tx2">
                    <a:lumMod val="75000"/>
                    <a:lumOff val="25000"/>
                  </a:schemeClr>
                </a:solidFill>
                <a:latin typeface="Old Copperfield" panose="020B0604020202020204" pitchFamily="34" charset="0"/>
              </a:rPr>
              <a:t>infinite</a:t>
            </a:r>
            <a:r>
              <a:rPr lang="en-US" sz="3600" kern="1200" dirty="0">
                <a:solidFill>
                  <a:prstClr val="black">
                    <a:lumMod val="65000"/>
                    <a:lumOff val="35000"/>
                  </a:prstClr>
                </a:solidFill>
                <a:latin typeface="Old Copperfield" panose="020B0604020202020204" pitchFamily="34" charset="0"/>
              </a:rPr>
              <a:t> causes that have </a:t>
            </a:r>
            <a:r>
              <a:rPr lang="en-US" sz="3600" kern="1200" dirty="0">
                <a:solidFill>
                  <a:schemeClr val="accent6">
                    <a:lumMod val="75000"/>
                  </a:schemeClr>
                </a:solidFill>
                <a:latin typeface="Old Copperfield" panose="020B0604020202020204" pitchFamily="34" charset="0"/>
              </a:rPr>
              <a:t>never</a:t>
            </a:r>
            <a:r>
              <a:rPr lang="en-US" sz="3600" kern="1200" dirty="0">
                <a:solidFill>
                  <a:prstClr val="black">
                    <a:lumMod val="65000"/>
                    <a:lumOff val="35000"/>
                  </a:prstClr>
                </a:solidFill>
                <a:latin typeface="Old Copperfield" panose="020B0604020202020204" pitchFamily="34" charset="0"/>
              </a:rPr>
              <a:t> occurred in experience.</a:t>
            </a:r>
          </a:p>
          <a:p>
            <a:pPr marL="341312" lvl="1" indent="0" algn="r" fontAlgn="auto">
              <a:spcBef>
                <a:spcPts val="1500"/>
              </a:spcBef>
              <a:spcAft>
                <a:spcPts val="0"/>
              </a:spcAft>
              <a:buClr>
                <a:prstClr val="black">
                  <a:lumMod val="50000"/>
                  <a:lumOff val="50000"/>
                </a:prstClr>
              </a:buClr>
              <a:buSzPct val="100000"/>
              <a:buNone/>
            </a:pPr>
            <a:r>
              <a:rPr lang="en-US" sz="4000" kern="1200" dirty="0">
                <a:solidFill>
                  <a:prstClr val="black">
                    <a:lumMod val="65000"/>
                    <a:lumOff val="35000"/>
                  </a:prstClr>
                </a:solidFill>
                <a:latin typeface="Parchment" panose="03040602040708040804" pitchFamily="66" charset="0"/>
                <a:ea typeface="+mn-ea"/>
                <a:cs typeface="+mn-cs"/>
              </a:rPr>
              <a:t>Leonardo da Vinci (1452-1519)</a:t>
            </a:r>
          </a:p>
          <a:p>
            <a:pPr marL="0" indent="0" algn="ctr" fontAlgn="auto">
              <a:spcBef>
                <a:spcPts val="1500"/>
              </a:spcBef>
              <a:spcAft>
                <a:spcPts val="0"/>
              </a:spcAft>
              <a:buClr>
                <a:prstClr val="black">
                  <a:lumMod val="50000"/>
                  <a:lumOff val="50000"/>
                </a:prstClr>
              </a:buClr>
              <a:buSzPct val="80000"/>
              <a:buNone/>
            </a:pPr>
            <a:r>
              <a:rPr lang="en-US" sz="3600" kern="1200" dirty="0">
                <a:solidFill>
                  <a:prstClr val="black">
                    <a:lumMod val="65000"/>
                    <a:lumOff val="35000"/>
                  </a:prstClr>
                </a:solidFill>
                <a:latin typeface="Old Copperfield" panose="020B0604020202020204" pitchFamily="34" charset="0"/>
              </a:rPr>
              <a:t>What is man in nature? </a:t>
            </a:r>
            <a:r>
              <a:rPr lang="en-US" sz="3600" kern="1200" dirty="0">
                <a:solidFill>
                  <a:schemeClr val="accent6">
                    <a:lumMod val="75000"/>
                  </a:schemeClr>
                </a:solidFill>
                <a:latin typeface="Old Copperfield" panose="020B0604020202020204" pitchFamily="34" charset="0"/>
              </a:rPr>
              <a:t>Nothing</a:t>
            </a:r>
            <a:r>
              <a:rPr lang="en-US" sz="3600" kern="1200" dirty="0">
                <a:solidFill>
                  <a:prstClr val="black">
                    <a:lumMod val="65000"/>
                    <a:lumOff val="35000"/>
                  </a:prstClr>
                </a:solidFill>
                <a:latin typeface="Old Copperfield" panose="020B0604020202020204" pitchFamily="34" charset="0"/>
              </a:rPr>
              <a:t> in relation to the </a:t>
            </a:r>
            <a:r>
              <a:rPr lang="en-US" sz="3600" kern="1200" dirty="0">
                <a:solidFill>
                  <a:schemeClr val="tx2">
                    <a:lumMod val="75000"/>
                    <a:lumOff val="25000"/>
                  </a:schemeClr>
                </a:solidFill>
                <a:latin typeface="Old Copperfield" panose="020B0604020202020204" pitchFamily="34" charset="0"/>
              </a:rPr>
              <a:t>infinite</a:t>
            </a:r>
            <a:r>
              <a:rPr lang="en-US" sz="3600" kern="1200" dirty="0">
                <a:solidFill>
                  <a:prstClr val="black">
                    <a:lumMod val="65000"/>
                    <a:lumOff val="35000"/>
                  </a:prstClr>
                </a:solidFill>
                <a:latin typeface="Old Copperfield" panose="020B0604020202020204" pitchFamily="34" charset="0"/>
              </a:rPr>
              <a:t>, </a:t>
            </a:r>
            <a:r>
              <a:rPr lang="en-US" sz="3600" kern="1200" dirty="0">
                <a:solidFill>
                  <a:schemeClr val="tx2">
                    <a:lumMod val="50000"/>
                    <a:lumOff val="50000"/>
                  </a:schemeClr>
                </a:solidFill>
                <a:latin typeface="Old Copperfield" panose="020B0604020202020204" pitchFamily="34" charset="0"/>
              </a:rPr>
              <a:t>all</a:t>
            </a:r>
            <a:r>
              <a:rPr lang="en-US" sz="3600" kern="1200" dirty="0">
                <a:solidFill>
                  <a:prstClr val="black">
                    <a:lumMod val="65000"/>
                    <a:lumOff val="35000"/>
                  </a:prstClr>
                </a:solidFill>
                <a:latin typeface="Old Copperfield" panose="020B0604020202020204" pitchFamily="34" charset="0"/>
              </a:rPr>
              <a:t> in relation to </a:t>
            </a:r>
            <a:r>
              <a:rPr lang="en-US" sz="3600" kern="1200" dirty="0">
                <a:solidFill>
                  <a:schemeClr val="accent6">
                    <a:lumMod val="75000"/>
                  </a:schemeClr>
                </a:solidFill>
                <a:latin typeface="Old Copperfield" panose="020B0604020202020204" pitchFamily="34" charset="0"/>
              </a:rPr>
              <a:t>nothing</a:t>
            </a:r>
            <a:r>
              <a:rPr lang="en-US" sz="3600" kern="1200" dirty="0">
                <a:solidFill>
                  <a:prstClr val="black">
                    <a:lumMod val="65000"/>
                    <a:lumOff val="35000"/>
                  </a:prstClr>
                </a:solidFill>
                <a:latin typeface="Old Copperfield" panose="020B0604020202020204" pitchFamily="34" charset="0"/>
              </a:rPr>
              <a:t>, a </a:t>
            </a:r>
            <a:r>
              <a:rPr lang="en-US" sz="3600" kern="1200" dirty="0">
                <a:solidFill>
                  <a:schemeClr val="accent2">
                    <a:lumMod val="50000"/>
                  </a:schemeClr>
                </a:solidFill>
                <a:latin typeface="Old Copperfield" panose="020B0604020202020204" pitchFamily="34" charset="0"/>
              </a:rPr>
              <a:t>mean</a:t>
            </a:r>
            <a:r>
              <a:rPr lang="en-US" sz="3600" kern="1200" dirty="0">
                <a:solidFill>
                  <a:prstClr val="black">
                    <a:lumMod val="65000"/>
                    <a:lumOff val="35000"/>
                  </a:prstClr>
                </a:solidFill>
                <a:latin typeface="Old Copperfield" panose="020B0604020202020204" pitchFamily="34" charset="0"/>
              </a:rPr>
              <a:t> between </a:t>
            </a:r>
            <a:r>
              <a:rPr lang="en-US" sz="3600" kern="1200" dirty="0">
                <a:solidFill>
                  <a:schemeClr val="accent6">
                    <a:lumMod val="75000"/>
                  </a:schemeClr>
                </a:solidFill>
                <a:latin typeface="Old Copperfield" panose="020B0604020202020204" pitchFamily="34" charset="0"/>
              </a:rPr>
              <a:t>nothing</a:t>
            </a:r>
            <a:r>
              <a:rPr lang="en-US" sz="3600" kern="1200" dirty="0">
                <a:solidFill>
                  <a:prstClr val="black">
                    <a:lumMod val="65000"/>
                    <a:lumOff val="35000"/>
                  </a:prstClr>
                </a:solidFill>
                <a:latin typeface="Old Copperfield" panose="020B0604020202020204" pitchFamily="34" charset="0"/>
              </a:rPr>
              <a:t> and </a:t>
            </a:r>
            <a:r>
              <a:rPr lang="en-US" sz="3600" kern="1200" dirty="0">
                <a:solidFill>
                  <a:schemeClr val="tx2">
                    <a:lumMod val="75000"/>
                    <a:lumOff val="25000"/>
                  </a:schemeClr>
                </a:solidFill>
                <a:latin typeface="Old Copperfield" panose="020B0604020202020204" pitchFamily="34" charset="0"/>
              </a:rPr>
              <a:t>everything</a:t>
            </a:r>
            <a:r>
              <a:rPr lang="en-US" sz="3600" kern="1200" dirty="0">
                <a:solidFill>
                  <a:prstClr val="black">
                    <a:lumMod val="65000"/>
                    <a:lumOff val="35000"/>
                  </a:prstClr>
                </a:solidFill>
                <a:latin typeface="Old Copperfield" panose="020B0604020202020204" pitchFamily="34" charset="0"/>
              </a:rPr>
              <a:t>.</a:t>
            </a:r>
          </a:p>
          <a:p>
            <a:pPr marL="341312" lvl="1" indent="0" algn="r" fontAlgn="auto">
              <a:spcBef>
                <a:spcPts val="1500"/>
              </a:spcBef>
              <a:spcAft>
                <a:spcPts val="0"/>
              </a:spcAft>
              <a:buClr>
                <a:prstClr val="black">
                  <a:lumMod val="50000"/>
                  <a:lumOff val="50000"/>
                </a:prstClr>
              </a:buClr>
              <a:buSzPct val="100000"/>
              <a:buNone/>
            </a:pPr>
            <a:r>
              <a:rPr lang="en-US" sz="4000" kern="1200" dirty="0">
                <a:solidFill>
                  <a:prstClr val="black">
                    <a:lumMod val="65000"/>
                    <a:lumOff val="35000"/>
                  </a:prstClr>
                </a:solidFill>
                <a:latin typeface="Parchment" panose="03040602040708040804" pitchFamily="66" charset="0"/>
                <a:ea typeface="+mn-ea"/>
                <a:cs typeface="+mn-cs"/>
              </a:rPr>
              <a:t>Blaise Pascal (1623-1662)</a:t>
            </a:r>
          </a:p>
          <a:p>
            <a:endParaRPr lang="en-US" sz="2000" dirty="0">
              <a:latin typeface="CasablancaAntique" pitchFamily="82" charset="0"/>
            </a:endParaRPr>
          </a:p>
        </p:txBody>
      </p:sp>
    </p:spTree>
    <p:extLst>
      <p:ext uri="{BB962C8B-B14F-4D97-AF65-F5344CB8AC3E}">
        <p14:creationId xmlns:p14="http://schemas.microsoft.com/office/powerpoint/2010/main" val="425678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Quick History</a:t>
            </a:r>
            <a:endParaRPr lang="en-US" dirty="0"/>
          </a:p>
        </p:txBody>
      </p:sp>
      <p:sp>
        <p:nvSpPr>
          <p:cNvPr id="3" name="Content Placeholder 2"/>
          <p:cNvSpPr>
            <a:spLocks noGrp="1"/>
          </p:cNvSpPr>
          <p:nvPr>
            <p:ph idx="1"/>
          </p:nvPr>
        </p:nvSpPr>
        <p:spPr>
          <a:xfrm>
            <a:off x="1524000" y="1766888"/>
            <a:ext cx="10439400" cy="4633912"/>
          </a:xfrm>
        </p:spPr>
        <p:txBody>
          <a:bodyPr/>
          <a:lstStyle/>
          <a:p>
            <a:pPr>
              <a:buFont typeface="Arial" panose="020B0604020202020204" pitchFamily="34" charset="0"/>
              <a:buChar char="•"/>
            </a:pPr>
            <a:r>
              <a:rPr lang="en-US" sz="2800" dirty="0">
                <a:latin typeface="CasablancaAntique" pitchFamily="82" charset="0"/>
              </a:rPr>
              <a:t>The Greek age was supplanted by the Roman Empire during the 2</a:t>
            </a:r>
            <a:r>
              <a:rPr lang="en-US" sz="2800" baseline="30000" dirty="0">
                <a:latin typeface="CasablancaAntique" pitchFamily="82" charset="0"/>
              </a:rPr>
              <a:t>nd</a:t>
            </a:r>
            <a:r>
              <a:rPr lang="en-US" sz="2800" dirty="0">
                <a:latin typeface="CasablancaAntique" pitchFamily="82" charset="0"/>
              </a:rPr>
              <a:t> and 1</a:t>
            </a:r>
            <a:r>
              <a:rPr lang="en-US" sz="2800" baseline="30000" dirty="0">
                <a:latin typeface="CasablancaAntique" pitchFamily="82" charset="0"/>
              </a:rPr>
              <a:t>st</a:t>
            </a:r>
            <a:r>
              <a:rPr lang="en-US" sz="2800" dirty="0">
                <a:latin typeface="CasablancaAntique" pitchFamily="82" charset="0"/>
              </a:rPr>
              <a:t> centuries BC</a:t>
            </a:r>
          </a:p>
          <a:p>
            <a:pPr>
              <a:buFont typeface="Arial" panose="020B0604020202020204" pitchFamily="34" charset="0"/>
              <a:buChar char="•"/>
            </a:pPr>
            <a:r>
              <a:rPr lang="en-US" sz="2800" dirty="0">
                <a:latin typeface="CasablancaAntique" pitchFamily="82" charset="0"/>
              </a:rPr>
              <a:t>Greek </a:t>
            </a:r>
            <a:r>
              <a:rPr lang="en-US" sz="2800">
                <a:latin typeface="CasablancaAntique" pitchFamily="82" charset="0"/>
              </a:rPr>
              <a:t>culture &amp; </a:t>
            </a:r>
            <a:r>
              <a:rPr lang="en-US" sz="2800" dirty="0">
                <a:latin typeface="CasablancaAntique" pitchFamily="82" charset="0"/>
              </a:rPr>
              <a:t>mathematics continued to flourish until the 4</a:t>
            </a:r>
            <a:r>
              <a:rPr lang="en-US" sz="2800" baseline="30000" dirty="0">
                <a:latin typeface="CasablancaAntique" pitchFamily="82" charset="0"/>
              </a:rPr>
              <a:t>th</a:t>
            </a:r>
            <a:r>
              <a:rPr lang="en-US" sz="2800" dirty="0">
                <a:latin typeface="CasablancaAntique" pitchFamily="82" charset="0"/>
              </a:rPr>
              <a:t> </a:t>
            </a:r>
            <a:r>
              <a:rPr lang="en-US" sz="2800">
                <a:latin typeface="CasablancaAntique" pitchFamily="82" charset="0"/>
              </a:rPr>
              <a:t>century AD</a:t>
            </a:r>
          </a:p>
          <a:p>
            <a:pPr>
              <a:buFont typeface="Arial" panose="020B0604020202020204" pitchFamily="34" charset="0"/>
              <a:buChar char="•"/>
            </a:pPr>
            <a:r>
              <a:rPr lang="en-US" sz="2800">
                <a:latin typeface="CasablancaAntique" pitchFamily="82" charset="0"/>
              </a:rPr>
              <a:t>When Constantine I became the 1</a:t>
            </a:r>
            <a:r>
              <a:rPr lang="en-US" sz="2800" baseline="30000">
                <a:latin typeface="CasablancaAntique" pitchFamily="82" charset="0"/>
              </a:rPr>
              <a:t>st</a:t>
            </a:r>
            <a:r>
              <a:rPr lang="en-US" sz="2800">
                <a:latin typeface="CasablancaAntique" pitchFamily="82" charset="0"/>
              </a:rPr>
              <a:t> emporer to convert to Christianity in the early 4</a:t>
            </a:r>
            <a:r>
              <a:rPr lang="en-US" sz="2800" baseline="30000">
                <a:latin typeface="CasablancaAntique" pitchFamily="82" charset="0"/>
              </a:rPr>
              <a:t>th</a:t>
            </a:r>
            <a:r>
              <a:rPr lang="en-US" sz="2800">
                <a:latin typeface="CasablancaAntique" pitchFamily="82" charset="0"/>
              </a:rPr>
              <a:t> century, the influence of the Church became greater</a:t>
            </a:r>
          </a:p>
          <a:p>
            <a:pPr>
              <a:buFont typeface="Arial" panose="020B0604020202020204" pitchFamily="34" charset="0"/>
              <a:buChar char="•"/>
            </a:pPr>
            <a:r>
              <a:rPr lang="en-US" sz="2800">
                <a:latin typeface="CasablancaAntique" pitchFamily="82" charset="0"/>
              </a:rPr>
              <a:t>This had the effect of suppressing Greek philosophy, science, and math</a:t>
            </a:r>
            <a:endParaRPr lang="en-US" sz="2800" dirty="0">
              <a:latin typeface="CasablancaAntique" pitchFamily="82" charset="0"/>
            </a:endParaRPr>
          </a:p>
          <a:p>
            <a:pPr>
              <a:buFont typeface="Arial" panose="020B0604020202020204" pitchFamily="34" charset="0"/>
              <a:buChar char="•"/>
            </a:pPr>
            <a:r>
              <a:rPr lang="en-US" sz="2800" dirty="0">
                <a:latin typeface="CasablancaAntique" pitchFamily="82" charset="0"/>
              </a:rPr>
              <a:t>The Roman Empire collapsed in the 5</a:t>
            </a:r>
            <a:r>
              <a:rPr lang="en-US" sz="2800" baseline="30000" dirty="0">
                <a:latin typeface="CasablancaAntique" pitchFamily="82" charset="0"/>
              </a:rPr>
              <a:t>th</a:t>
            </a:r>
            <a:r>
              <a:rPr lang="en-US" sz="2800" dirty="0">
                <a:latin typeface="CasablancaAntique" pitchFamily="82" charset="0"/>
              </a:rPr>
              <a:t> century</a:t>
            </a:r>
          </a:p>
          <a:p>
            <a:pPr>
              <a:buFont typeface="Arial" panose="020B0604020202020204" pitchFamily="34" charset="0"/>
              <a:buChar char="•"/>
            </a:pPr>
            <a:r>
              <a:rPr lang="en-US" sz="2800" dirty="0">
                <a:latin typeface="CasablancaAntique" pitchFamily="82" charset="0"/>
              </a:rPr>
              <a:t>For the next seven centuries the legacy of Greece hibernated, preserved from antiquity by the Arabs</a:t>
            </a:r>
          </a:p>
          <a:p>
            <a:pPr>
              <a:buFont typeface="Arial" panose="020B0604020202020204" pitchFamily="34" charset="0"/>
              <a:buChar char="•"/>
            </a:pPr>
            <a:endParaRPr lang="en-US" sz="2400" dirty="0">
              <a:latin typeface="CasablancaAntique" pitchFamily="82" charset="0"/>
            </a:endParaRPr>
          </a:p>
        </p:txBody>
      </p:sp>
    </p:spTree>
    <p:extLst>
      <p:ext uri="{BB962C8B-B14F-4D97-AF65-F5344CB8AC3E}">
        <p14:creationId xmlns:p14="http://schemas.microsoft.com/office/powerpoint/2010/main" val="110093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Quick History</a:t>
            </a:r>
            <a:endParaRPr lang="en-US" dirty="0"/>
          </a:p>
        </p:txBody>
      </p:sp>
      <p:sp>
        <p:nvSpPr>
          <p:cNvPr id="3" name="Content Placeholder 2"/>
          <p:cNvSpPr>
            <a:spLocks noGrp="1"/>
          </p:cNvSpPr>
          <p:nvPr>
            <p:ph idx="1"/>
          </p:nvPr>
        </p:nvSpPr>
        <p:spPr>
          <a:xfrm>
            <a:off x="1422400" y="1905000"/>
            <a:ext cx="10236199" cy="4495800"/>
          </a:xfrm>
        </p:spPr>
        <p:txBody>
          <a:bodyPr/>
          <a:lstStyle/>
          <a:p>
            <a:pPr>
              <a:buFont typeface="Arial" panose="020B0604020202020204" pitchFamily="34" charset="0"/>
              <a:buChar char="•"/>
            </a:pPr>
            <a:r>
              <a:rPr lang="en-US" sz="2800">
                <a:latin typeface="CasablancaAntique" pitchFamily="82" charset="0"/>
              </a:rPr>
              <a:t>Islam was wary of embracing Greek culture and was critical of much of its philosophy, so didn't contribute much in the way of intellectual advances</a:t>
            </a:r>
          </a:p>
          <a:p>
            <a:pPr lvl="1">
              <a:buFont typeface="Arial" panose="020B0604020202020204" pitchFamily="34" charset="0"/>
              <a:buChar char="•"/>
            </a:pPr>
            <a:r>
              <a:rPr lang="en-US" sz="2400">
                <a:latin typeface="CasablancaAntique" pitchFamily="82" charset="0"/>
              </a:rPr>
              <a:t>Although there were important exceptions: Al-Khwarizmi &amp; Omar Khayyam</a:t>
            </a:r>
            <a:endParaRPr lang="en-US" sz="2800">
              <a:latin typeface="CasablancaAntique" pitchFamily="82" charset="0"/>
            </a:endParaRPr>
          </a:p>
          <a:p>
            <a:pPr>
              <a:buFont typeface="Arial" panose="020B0604020202020204" pitchFamily="34" charset="0"/>
              <a:buChar char="•"/>
            </a:pPr>
            <a:r>
              <a:rPr lang="en-US" sz="2800">
                <a:latin typeface="CasablancaAntique" pitchFamily="82" charset="0"/>
              </a:rPr>
              <a:t>Beginning in the 8</a:t>
            </a:r>
            <a:r>
              <a:rPr lang="en-US" sz="2800" baseline="30000">
                <a:latin typeface="CasablancaAntique" pitchFamily="82" charset="0"/>
              </a:rPr>
              <a:t>th</a:t>
            </a:r>
            <a:r>
              <a:rPr lang="en-US" sz="2800">
                <a:latin typeface="CasablancaAntique" pitchFamily="82" charset="0"/>
              </a:rPr>
              <a:t> century, Arab sources of classic Greek texts began to appear in Latin translations in Europe</a:t>
            </a:r>
          </a:p>
          <a:p>
            <a:pPr>
              <a:buFont typeface="Arial" panose="020B0604020202020204" pitchFamily="34" charset="0"/>
              <a:buChar char="•"/>
            </a:pPr>
            <a:r>
              <a:rPr lang="en-US" sz="2800">
                <a:latin typeface="CasablancaAntique" pitchFamily="82" charset="0"/>
              </a:rPr>
              <a:t>This </a:t>
            </a:r>
            <a:r>
              <a:rPr lang="en-US" sz="2800" dirty="0">
                <a:latin typeface="CasablancaAntique" pitchFamily="82" charset="0"/>
              </a:rPr>
              <a:t>accelerated after the Fourth Crusade (1204), when Aristotle, Archimedes, and Proclus became available for the first time in Europe</a:t>
            </a:r>
          </a:p>
          <a:p>
            <a:pPr>
              <a:buFont typeface="Arial" panose="020B0604020202020204" pitchFamily="34" charset="0"/>
              <a:buChar char="•"/>
            </a:pPr>
            <a:r>
              <a:rPr lang="en-US" sz="2800" dirty="0">
                <a:latin typeface="CasablancaAntique" pitchFamily="82" charset="0"/>
              </a:rPr>
              <a:t>Subsequently the fall of the Byzantine empire in the 15</a:t>
            </a:r>
            <a:r>
              <a:rPr lang="en-US" sz="2800" baseline="30000" dirty="0">
                <a:latin typeface="CasablancaAntique" pitchFamily="82" charset="0"/>
              </a:rPr>
              <a:t>th</a:t>
            </a:r>
            <a:r>
              <a:rPr lang="en-US" sz="2800" dirty="0">
                <a:latin typeface="CasablancaAntique" pitchFamily="82" charset="0"/>
              </a:rPr>
              <a:t> century triggered access to the full range of Greek sources in Europe</a:t>
            </a:r>
          </a:p>
          <a:p>
            <a:pPr>
              <a:buFont typeface="Arial" panose="020B0604020202020204" pitchFamily="34" charset="0"/>
              <a:buChar char="•"/>
            </a:pPr>
            <a:endParaRPr lang="en-US" sz="2800" dirty="0">
              <a:latin typeface="CasablancaAntique" pitchFamily="82" charset="0"/>
            </a:endParaRPr>
          </a:p>
        </p:txBody>
      </p:sp>
    </p:spTree>
    <p:extLst>
      <p:ext uri="{BB962C8B-B14F-4D97-AF65-F5344CB8AC3E}">
        <p14:creationId xmlns:p14="http://schemas.microsoft.com/office/powerpoint/2010/main" val="393302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Old Copperfield" pitchFamily="34" charset="0"/>
              </a:rPr>
              <a:t>Universitas</a:t>
            </a:r>
            <a:r>
              <a:rPr lang="en-US" dirty="0">
                <a:latin typeface="Old Copperfield" pitchFamily="34" charset="0"/>
              </a:rPr>
              <a:t> </a:t>
            </a:r>
            <a:r>
              <a:rPr lang="en-US" dirty="0" err="1">
                <a:latin typeface="Old Copperfield" pitchFamily="34" charset="0"/>
              </a:rPr>
              <a:t>Magistrorum</a:t>
            </a:r>
            <a:r>
              <a:rPr lang="en-US" dirty="0">
                <a:latin typeface="Old Copperfield" pitchFamily="34" charset="0"/>
              </a:rPr>
              <a:t> et </a:t>
            </a:r>
            <a:r>
              <a:rPr lang="en-US" dirty="0" err="1">
                <a:latin typeface="Old Copperfield" pitchFamily="34" charset="0"/>
              </a:rPr>
              <a:t>Scholarium</a:t>
            </a:r>
            <a:endParaRPr lang="en-US" dirty="0"/>
          </a:p>
        </p:txBody>
      </p:sp>
      <p:sp>
        <p:nvSpPr>
          <p:cNvPr id="3" name="Content Placeholder 2"/>
          <p:cNvSpPr>
            <a:spLocks noGrp="1"/>
          </p:cNvSpPr>
          <p:nvPr>
            <p:ph idx="1"/>
          </p:nvPr>
        </p:nvSpPr>
        <p:spPr>
          <a:xfrm>
            <a:off x="1752600" y="2362200"/>
            <a:ext cx="8382000" cy="4419600"/>
          </a:xfrm>
        </p:spPr>
        <p:txBody>
          <a:bodyPr/>
          <a:lstStyle/>
          <a:p>
            <a:r>
              <a:rPr lang="en-US" sz="2400" dirty="0"/>
              <a:t>A community of teachers and scholars, the earliest form of the modern University</a:t>
            </a:r>
          </a:p>
          <a:p>
            <a:r>
              <a:rPr lang="en-US" sz="2400" dirty="0"/>
              <a:t>University of Bologna, Italy: 1088 </a:t>
            </a:r>
            <a:r>
              <a:rPr lang="en-US" sz="2400" cap="small" dirty="0"/>
              <a:t>ad</a:t>
            </a:r>
          </a:p>
          <a:p>
            <a:pPr lvl="1"/>
            <a:r>
              <a:rPr lang="en-US" sz="2000" dirty="0"/>
              <a:t>Currently the world's oldest institution that is not religious or political</a:t>
            </a:r>
          </a:p>
          <a:p>
            <a:r>
              <a:rPr lang="en-US" sz="2400" dirty="0"/>
              <a:t>University of Paris (Sorbonne): 1150 </a:t>
            </a:r>
            <a:r>
              <a:rPr lang="en-US" sz="2400" cap="small" dirty="0"/>
              <a:t>ad</a:t>
            </a:r>
          </a:p>
          <a:p>
            <a:r>
              <a:rPr lang="en-US" sz="2400" dirty="0"/>
              <a:t>Oxford University: 1167 </a:t>
            </a:r>
            <a:r>
              <a:rPr lang="en-US" sz="2400" cap="small" dirty="0"/>
              <a:t>ad</a:t>
            </a:r>
            <a:endParaRPr lang="en-US" sz="2400" dirty="0"/>
          </a:p>
          <a:p>
            <a:pPr marL="0" indent="0" algn="ctr">
              <a:buNone/>
            </a:pPr>
            <a:r>
              <a:rPr lang="en-US" sz="1800" dirty="0"/>
              <a:t>Harvard 1636</a:t>
            </a:r>
          </a:p>
          <a:p>
            <a:pPr marL="0" indent="0" algn="ctr">
              <a:buNone/>
            </a:pPr>
            <a:r>
              <a:rPr lang="en-US" sz="1800" dirty="0"/>
              <a:t>Yale 1701</a:t>
            </a:r>
          </a:p>
          <a:p>
            <a:pPr marL="0" indent="0" algn="ctr">
              <a:buNone/>
            </a:pPr>
            <a:r>
              <a:rPr lang="en-US" sz="1800" dirty="0"/>
              <a:t>Stanford 1885</a:t>
            </a:r>
          </a:p>
          <a:p>
            <a:pPr marL="0" indent="0" algn="ctr">
              <a:buNone/>
            </a:pPr>
            <a:r>
              <a:rPr lang="en-US" sz="1800" dirty="0"/>
              <a:t>Ohio University 1809</a:t>
            </a:r>
          </a:p>
          <a:p>
            <a:pPr marL="0" indent="0" algn="ctr">
              <a:buNone/>
            </a:pPr>
            <a:r>
              <a:rPr lang="en-US" sz="1800" dirty="0"/>
              <a:t>Otterbein University 1847</a:t>
            </a:r>
          </a:p>
          <a:p>
            <a:pPr marL="0" indent="0" algn="ctr">
              <a:buNone/>
            </a:pPr>
            <a:r>
              <a:rPr lang="en-US" sz="1800" dirty="0"/>
              <a:t>Ohio State University 1870</a:t>
            </a:r>
          </a:p>
          <a:p>
            <a:pPr marL="0" indent="0" algn="ctr">
              <a:buNone/>
            </a:pPr>
            <a:endParaRPr lang="en-US" sz="2400" dirty="0"/>
          </a:p>
          <a:p>
            <a:pPr marL="0" indent="0" algn="ctr">
              <a:buNone/>
            </a:pPr>
            <a:endParaRPr lang="en-US" sz="2400" dirty="0"/>
          </a:p>
        </p:txBody>
      </p:sp>
    </p:spTree>
    <p:extLst>
      <p:ext uri="{BB962C8B-B14F-4D97-AF65-F5344CB8AC3E}">
        <p14:creationId xmlns:p14="http://schemas.microsoft.com/office/powerpoint/2010/main" val="424852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The Liberal Arts</a:t>
            </a:r>
            <a:br>
              <a:rPr lang="en-US" dirty="0">
                <a:latin typeface="Old Copperfield" pitchFamily="34" charset="0"/>
              </a:rPr>
            </a:br>
            <a:r>
              <a:rPr lang="en-US" dirty="0">
                <a:latin typeface="Parchment MF" panose="00000400000000000000" pitchFamily="2" charset="0"/>
              </a:rPr>
              <a:t>Archytas </a:t>
            </a:r>
            <a:r>
              <a:rPr lang="en-US" sz="3200" dirty="0">
                <a:latin typeface="Times New Roman" panose="02020603050405020304" pitchFamily="18" charset="0"/>
                <a:cs typeface="Times New Roman" panose="02020603050405020304" pitchFamily="18" charset="0"/>
              </a:rPr>
              <a:t>(</a:t>
            </a:r>
            <a:r>
              <a:rPr lang="el-GR" sz="3200" dirty="0">
                <a:latin typeface="Times New Roman" panose="02020603050405020304" pitchFamily="18" charset="0"/>
                <a:cs typeface="Times New Roman" panose="02020603050405020304" pitchFamily="18" charset="0"/>
              </a:rPr>
              <a:t>Ἀρχύτας</a:t>
            </a:r>
            <a:r>
              <a:rPr lang="en-US" sz="3200" dirty="0">
                <a:latin typeface="Times New Roman" panose="02020603050405020304" pitchFamily="18" charset="0"/>
                <a:cs typeface="Times New Roman" panose="02020603050405020304" pitchFamily="18" charset="0"/>
              </a:rPr>
              <a:t>)</a:t>
            </a:r>
            <a:r>
              <a:rPr lang="el-GR" sz="3200" dirty="0">
                <a:latin typeface="Times New Roman" panose="02020603050405020304" pitchFamily="18" charset="0"/>
              </a:rPr>
              <a:t> </a:t>
            </a:r>
            <a:r>
              <a:rPr lang="en-US" dirty="0">
                <a:latin typeface="Parchment MF" panose="00000400000000000000" pitchFamily="2" charset="0"/>
              </a:rPr>
              <a:t>428-347 BC</a:t>
            </a:r>
            <a:endParaRPr lang="en-US" dirty="0"/>
          </a:p>
        </p:txBody>
      </p:sp>
      <p:sp>
        <p:nvSpPr>
          <p:cNvPr id="3" name="Content Placeholder 2"/>
          <p:cNvSpPr>
            <a:spLocks noGrp="1"/>
          </p:cNvSpPr>
          <p:nvPr>
            <p:ph idx="1"/>
          </p:nvPr>
        </p:nvSpPr>
        <p:spPr>
          <a:xfrm>
            <a:off x="2209800" y="2362200"/>
            <a:ext cx="7924800" cy="4419600"/>
          </a:xfrm>
        </p:spPr>
        <p:txBody>
          <a:bodyPr/>
          <a:lstStyle/>
          <a:p>
            <a:r>
              <a:rPr lang="en-US" sz="2800" dirty="0"/>
              <a:t>This model of education can be found in Plato's Republic, Book VII</a:t>
            </a:r>
          </a:p>
          <a:p>
            <a:pPr lvl="1"/>
            <a:r>
              <a:rPr lang="en-US" sz="2400" dirty="0"/>
              <a:t>The Quadrivium</a:t>
            </a:r>
          </a:p>
          <a:p>
            <a:pPr lvl="2"/>
            <a:r>
              <a:rPr lang="en-US" sz="2000" dirty="0"/>
              <a:t>Arithmetic		Number at Rest</a:t>
            </a:r>
          </a:p>
          <a:p>
            <a:pPr lvl="2"/>
            <a:r>
              <a:rPr lang="en-US" sz="2000" dirty="0"/>
              <a:t>Geometry		Magnitude at Rest</a:t>
            </a:r>
          </a:p>
          <a:p>
            <a:pPr lvl="2"/>
            <a:r>
              <a:rPr lang="en-US" sz="2000" dirty="0"/>
              <a:t>Music		Number in Motion</a:t>
            </a:r>
          </a:p>
          <a:p>
            <a:pPr lvl="2"/>
            <a:r>
              <a:rPr lang="en-US" sz="2000" dirty="0"/>
              <a:t>Astronomy		Magnitude in Motion</a:t>
            </a:r>
          </a:p>
          <a:p>
            <a:pPr lvl="1"/>
            <a:r>
              <a:rPr lang="en-US" sz="2400" dirty="0"/>
              <a:t>The Trivium</a:t>
            </a:r>
          </a:p>
          <a:p>
            <a:pPr lvl="2"/>
            <a:r>
              <a:rPr lang="en-US" sz="2000" dirty="0"/>
              <a:t>Grammar		Language</a:t>
            </a:r>
          </a:p>
          <a:p>
            <a:pPr lvl="2"/>
            <a:r>
              <a:rPr lang="en-US" sz="2000" dirty="0"/>
              <a:t>Logic		Thought</a:t>
            </a:r>
          </a:p>
          <a:p>
            <a:pPr lvl="2"/>
            <a:r>
              <a:rPr lang="en-US" sz="2000" dirty="0"/>
              <a:t>Rhetoric		Communication</a:t>
            </a:r>
          </a:p>
          <a:p>
            <a:pPr marL="0" indent="0" algn="ctr">
              <a:buNone/>
            </a:pPr>
            <a:endParaRPr lang="en-US" sz="2400" dirty="0"/>
          </a:p>
        </p:txBody>
      </p:sp>
      <p:sp>
        <p:nvSpPr>
          <p:cNvPr id="4" name="Rectangle 3">
            <a:extLst>
              <a:ext uri="{FF2B5EF4-FFF2-40B4-BE49-F238E27FC236}">
                <a16:creationId xmlns:a16="http://schemas.microsoft.com/office/drawing/2014/main" id="{D0E977D7-CF91-4440-A61D-DED2FFC69573}"/>
              </a:ext>
            </a:extLst>
          </p:cNvPr>
          <p:cNvSpPr/>
          <p:nvPr/>
        </p:nvSpPr>
        <p:spPr>
          <a:xfrm rot="18650336">
            <a:off x="8004483" y="4575859"/>
            <a:ext cx="245451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Bloom?</a:t>
            </a:r>
          </a:p>
        </p:txBody>
      </p:sp>
    </p:spTree>
    <p:extLst>
      <p:ext uri="{BB962C8B-B14F-4D97-AF65-F5344CB8AC3E}">
        <p14:creationId xmlns:p14="http://schemas.microsoft.com/office/powerpoint/2010/main" val="394118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Galileo Galilei</a:t>
            </a:r>
            <a:br>
              <a:rPr lang="en-US" dirty="0">
                <a:latin typeface="Old Copperfield" pitchFamily="34" charset="0"/>
              </a:rPr>
            </a:br>
            <a:r>
              <a:rPr lang="en-US" sz="2800" dirty="0">
                <a:latin typeface="Old Copperfield" pitchFamily="34" charset="0"/>
              </a:rPr>
              <a:t>(1564-1642 </a:t>
            </a:r>
            <a:r>
              <a:rPr lang="en-US" sz="2800" cap="small" dirty="0">
                <a:latin typeface="Old Copperfield" pitchFamily="34" charset="0"/>
              </a:rPr>
              <a:t>a</a:t>
            </a:r>
            <a:r>
              <a:rPr lang="en-US" sz="2800" dirty="0">
                <a:latin typeface="Old Copperfield" pitchFamily="34" charset="0"/>
              </a:rPr>
              <a:t>.</a:t>
            </a:r>
            <a:r>
              <a:rPr lang="en-US" sz="2800" cap="small" dirty="0">
                <a:latin typeface="Old Copperfield" pitchFamily="34" charset="0"/>
              </a:rPr>
              <a:t>d</a:t>
            </a:r>
            <a:r>
              <a:rPr lang="en-US" sz="2800" dirty="0">
                <a:latin typeface="Old Copperfield" pitchFamily="34" charset="0"/>
              </a:rPr>
              <a:t>.)</a:t>
            </a:r>
            <a:endParaRPr lang="en-US" dirty="0"/>
          </a:p>
        </p:txBody>
      </p:sp>
      <p:sp>
        <p:nvSpPr>
          <p:cNvPr id="3" name="Content Placeholder 2"/>
          <p:cNvSpPr>
            <a:spLocks noGrp="1"/>
          </p:cNvSpPr>
          <p:nvPr>
            <p:ph idx="1"/>
          </p:nvPr>
        </p:nvSpPr>
        <p:spPr>
          <a:xfrm>
            <a:off x="1981200" y="2514600"/>
            <a:ext cx="8229600" cy="4114800"/>
          </a:xfrm>
        </p:spPr>
        <p:txBody>
          <a:bodyPr/>
          <a:lstStyle/>
          <a:p>
            <a:pPr marL="0" indent="0">
              <a:buNone/>
            </a:pPr>
            <a:endParaRPr lang="en-US" sz="2800" dirty="0"/>
          </a:p>
          <a:p>
            <a:pPr marL="0" indent="0">
              <a:buNone/>
            </a:pPr>
            <a:r>
              <a:rPr lang="en-US" sz="2800" dirty="0"/>
              <a:t>The first modern thinker to recognize that infinity doesn't play by the same rules!</a:t>
            </a:r>
          </a:p>
          <a:p>
            <a:pPr marL="0" lvl="1" indent="0" algn="ctr">
              <a:buNone/>
            </a:pPr>
            <a:r>
              <a:rPr lang="en-US" sz="2000" dirty="0">
                <a:ea typeface="+mn-ea"/>
                <a:cs typeface="+mn-cs"/>
              </a:rPr>
              <a:t>“we must say that there are as many squares as there are numbers”</a:t>
            </a:r>
          </a:p>
          <a:p>
            <a:pPr marL="0" lvl="1" indent="0">
              <a:buNone/>
            </a:pPr>
            <a:endParaRPr lang="en-US" sz="2600" dirty="0">
              <a:ea typeface="+mn-ea"/>
              <a:cs typeface="+mn-cs"/>
            </a:endParaRPr>
          </a:p>
          <a:p>
            <a:pPr marL="0" lvl="1" indent="0">
              <a:buNone/>
            </a:pPr>
            <a:endParaRPr lang="en-US" sz="2600" dirty="0">
              <a:ea typeface="+mn-ea"/>
              <a:cs typeface="+mn-cs"/>
            </a:endParaRPr>
          </a:p>
          <a:p>
            <a:pPr marL="0" lvl="1" indent="0">
              <a:buNone/>
            </a:pPr>
            <a:r>
              <a:rPr lang="en-US" sz="2600" dirty="0">
                <a:ea typeface="+mn-ea"/>
                <a:cs typeface="+mn-cs"/>
              </a:rPr>
              <a:t>Infinities and indivisibles transcend our finite understanding, the former on account of their magnitude, the latter because of their smallness; Imagine what they are when combined.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762000"/>
            <a:ext cx="20764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8140"/>
          <a:stretch/>
        </p:blipFill>
        <p:spPr bwMode="auto">
          <a:xfrm>
            <a:off x="4548187" y="4343400"/>
            <a:ext cx="309562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7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Old Copperfield" pitchFamily="34" charset="0"/>
              </a:rPr>
              <a:t>The Mathematization of Culture</a:t>
            </a:r>
            <a:endParaRPr lang="en-US" sz="3200" dirty="0"/>
          </a:p>
        </p:txBody>
      </p:sp>
      <p:sp>
        <p:nvSpPr>
          <p:cNvPr id="3" name="Content Placeholder 2"/>
          <p:cNvSpPr>
            <a:spLocks noGrp="1"/>
          </p:cNvSpPr>
          <p:nvPr>
            <p:ph idx="1"/>
          </p:nvPr>
        </p:nvSpPr>
        <p:spPr>
          <a:xfrm>
            <a:off x="1422400" y="1766888"/>
            <a:ext cx="9550399" cy="4633912"/>
          </a:xfrm>
        </p:spPr>
        <p:txBody>
          <a:bodyPr/>
          <a:lstStyle/>
          <a:p>
            <a:pPr>
              <a:buFont typeface="Arial" panose="020B0604020202020204" pitchFamily="34" charset="0"/>
              <a:buChar char="•"/>
            </a:pPr>
            <a:r>
              <a:rPr lang="en-US" sz="2800" dirty="0">
                <a:latin typeface="CasablancaAntique" pitchFamily="82" charset="0"/>
              </a:rPr>
              <a:t>Starting in the Middle Ages, and progressing through the Renaissance to the present, mathematics has provided a new way of perceiving and understanding the world</a:t>
            </a:r>
          </a:p>
          <a:p>
            <a:pPr>
              <a:buFont typeface="Arial" panose="020B0604020202020204" pitchFamily="34" charset="0"/>
              <a:buChar char="•"/>
            </a:pPr>
            <a:r>
              <a:rPr lang="en-US" sz="2800" dirty="0">
                <a:solidFill>
                  <a:schemeClr val="tx2">
                    <a:lumMod val="75000"/>
                    <a:lumOff val="25000"/>
                  </a:schemeClr>
                </a:solidFill>
                <a:latin typeface="CasablancaAntique" pitchFamily="82" charset="0"/>
              </a:rPr>
              <a:t>Reality</a:t>
            </a:r>
            <a:r>
              <a:rPr lang="en-US" sz="2800" dirty="0">
                <a:latin typeface="CasablancaAntique" pitchFamily="82" charset="0"/>
              </a:rPr>
              <a:t> became </a:t>
            </a:r>
            <a:r>
              <a:rPr lang="en-US" sz="2800" dirty="0">
                <a:solidFill>
                  <a:schemeClr val="tx2">
                    <a:lumMod val="75000"/>
                    <a:lumOff val="25000"/>
                  </a:schemeClr>
                </a:solidFill>
                <a:latin typeface="CasablancaAntique" pitchFamily="82" charset="0"/>
              </a:rPr>
              <a:t>Mathematical</a:t>
            </a:r>
            <a:r>
              <a:rPr lang="en-US" sz="2800" dirty="0">
                <a:latin typeface="CasablancaAntique" pitchFamily="82" charset="0"/>
              </a:rPr>
              <a:t> in the minds of the Enlightenment</a:t>
            </a:r>
          </a:p>
          <a:p>
            <a:pPr lvl="1">
              <a:buFont typeface="Arial" panose="020B0604020202020204" pitchFamily="34" charset="0"/>
              <a:buChar char="•"/>
            </a:pPr>
            <a:r>
              <a:rPr lang="en-US" sz="2000" dirty="0">
                <a:latin typeface="CasablancaAntique" pitchFamily="82" charset="0"/>
              </a:rPr>
              <a:t>Time</a:t>
            </a:r>
          </a:p>
          <a:p>
            <a:pPr lvl="1">
              <a:buFont typeface="Arial" panose="020B0604020202020204" pitchFamily="34" charset="0"/>
              <a:buChar char="•"/>
            </a:pPr>
            <a:r>
              <a:rPr lang="en-US" sz="2000" dirty="0">
                <a:latin typeface="CasablancaAntique" pitchFamily="82" charset="0"/>
              </a:rPr>
              <a:t>Navigation</a:t>
            </a:r>
          </a:p>
          <a:p>
            <a:pPr lvl="1">
              <a:buFont typeface="Arial" panose="020B0604020202020204" pitchFamily="34" charset="0"/>
              <a:buChar char="•"/>
            </a:pPr>
            <a:r>
              <a:rPr lang="en-US" sz="2000" dirty="0">
                <a:latin typeface="CasablancaAntique" pitchFamily="82" charset="0"/>
              </a:rPr>
              <a:t>Currency</a:t>
            </a:r>
          </a:p>
          <a:p>
            <a:pPr lvl="1">
              <a:buFont typeface="Arial" panose="020B0604020202020204" pitchFamily="34" charset="0"/>
              <a:buChar char="•"/>
            </a:pPr>
            <a:r>
              <a:rPr lang="en-US" sz="2000" dirty="0">
                <a:latin typeface="CasablancaAntique" pitchFamily="82" charset="0"/>
              </a:rPr>
              <a:t>Science</a:t>
            </a:r>
          </a:p>
          <a:p>
            <a:pPr>
              <a:buFont typeface="Arial" panose="020B0604020202020204" pitchFamily="34" charset="0"/>
              <a:buChar char="•"/>
            </a:pPr>
            <a:r>
              <a:rPr lang="en-US" sz="2400" dirty="0">
                <a:solidFill>
                  <a:srgbClr val="002060"/>
                </a:solidFill>
                <a:latin typeface="CasablancaAntique" pitchFamily="82" charset="0"/>
              </a:rPr>
              <a:t>This set the stage for new crises beyond incommensurables!</a:t>
            </a:r>
            <a:endParaRPr lang="en-US" sz="2800" dirty="0">
              <a:solidFill>
                <a:srgbClr val="002060"/>
              </a:solidFill>
              <a:latin typeface="CasablancaAntique" pitchFamily="82" charset="0"/>
            </a:endParaRPr>
          </a:p>
        </p:txBody>
      </p:sp>
      <p:sp>
        <p:nvSpPr>
          <p:cNvPr id="4" name="Rectangle 3">
            <a:extLst>
              <a:ext uri="{FF2B5EF4-FFF2-40B4-BE49-F238E27FC236}">
                <a16:creationId xmlns:a16="http://schemas.microsoft.com/office/drawing/2014/main" id="{F40E3189-BE94-49FB-9219-4B015A02355A}"/>
              </a:ext>
            </a:extLst>
          </p:cNvPr>
          <p:cNvSpPr/>
          <p:nvPr/>
        </p:nvSpPr>
        <p:spPr>
          <a:xfrm rot="19968159">
            <a:off x="4703633" y="3870456"/>
            <a:ext cx="2784737" cy="769441"/>
          </a:xfrm>
          <a:prstGeom prst="rect">
            <a:avLst/>
          </a:prstGeom>
          <a:noFill/>
        </p:spPr>
        <p:txBody>
          <a:bodyPr wrap="none" lIns="91440" tIns="45720" rIns="91440" bIns="45720">
            <a:spAutoFit/>
          </a:bodyPr>
          <a:lstStyle/>
          <a:p>
            <a:pPr algn="ctr"/>
            <a:r>
              <a:rPr lang="en-US" sz="4400" dirty="0">
                <a:ln w="0"/>
                <a:gradFill>
                  <a:gsLst>
                    <a:gs pos="21000">
                      <a:srgbClr val="53575C"/>
                    </a:gs>
                    <a:gs pos="88000">
                      <a:srgbClr val="C5C7CA"/>
                    </a:gs>
                  </a:gsLst>
                  <a:lin ang="5400000"/>
                </a:gradFill>
              </a:rPr>
              <a:t>and More...</a:t>
            </a:r>
          </a:p>
        </p:txBody>
      </p:sp>
    </p:spTree>
    <p:extLst>
      <p:ext uri="{BB962C8B-B14F-4D97-AF65-F5344CB8AC3E}">
        <p14:creationId xmlns:p14="http://schemas.microsoft.com/office/powerpoint/2010/main" val="270575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 Vinci design template">
  <a:themeElements>
    <a:clrScheme name="Office Theme 7">
      <a:dk1>
        <a:srgbClr val="000000"/>
      </a:dk1>
      <a:lt1>
        <a:srgbClr val="FFFFCC"/>
      </a:lt1>
      <a:dk2>
        <a:srgbClr val="60300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CC"/>
        </a:lt1>
        <a:dk2>
          <a:srgbClr val="60300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9383</TotalTime>
  <Words>545</Words>
  <Application>Microsoft Office PowerPoint</Application>
  <PresentationFormat>Widescreen</PresentationFormat>
  <Paragraphs>67</Paragraphs>
  <Slides>9</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Calibri</vt:lpstr>
      <vt:lpstr>Parchment MF</vt:lpstr>
      <vt:lpstr>Parchment</vt:lpstr>
      <vt:lpstr>Times New Roman</vt:lpstr>
      <vt:lpstr>Wingdings</vt:lpstr>
      <vt:lpstr>CasablancaAntique</vt:lpstr>
      <vt:lpstr>Arial Black</vt:lpstr>
      <vt:lpstr>Old Copperfield</vt:lpstr>
      <vt:lpstr>Courier New</vt:lpstr>
      <vt:lpstr>Arial</vt:lpstr>
      <vt:lpstr>Expedition</vt:lpstr>
      <vt:lpstr>Da Vinci design template</vt:lpstr>
      <vt:lpstr>The Transition  to Europe</vt:lpstr>
      <vt:lpstr>ALERTS</vt:lpstr>
      <vt:lpstr>PowerPoint Presentation</vt:lpstr>
      <vt:lpstr>Quick History</vt:lpstr>
      <vt:lpstr>Quick History</vt:lpstr>
      <vt:lpstr>Universitas Magistrorum et Scholarium</vt:lpstr>
      <vt:lpstr>The Liberal Arts Archytas (Ἀρχύτας) 428-347 BC</vt:lpstr>
      <vt:lpstr>Galileo Galilei (1564-1642 a.d.)</vt:lpstr>
      <vt:lpstr>The Mathematization of Culture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is the first engineering discipline in which the complexity of the objects created is limited solely by the skill of the creator, and not by  the strength of raw materials.</dc:title>
  <dc:creator>David J. Stucki</dc:creator>
  <cp:lastModifiedBy>Stucki, David</cp:lastModifiedBy>
  <cp:revision>95</cp:revision>
  <cp:lastPrinted>1601-01-01T00:00:00Z</cp:lastPrinted>
  <dcterms:created xsi:type="dcterms:W3CDTF">2001-05-07T04:07:40Z</dcterms:created>
  <dcterms:modified xsi:type="dcterms:W3CDTF">2024-10-23T00:34:06Z</dcterms:modified>
</cp:coreProperties>
</file>