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4"/>
    <p:sldMasterId id="2147483661" r:id="rId5"/>
  </p:sldMasterIdLst>
  <p:notesMasterIdLst>
    <p:notesMasterId r:id="rId18"/>
  </p:notesMasterIdLst>
  <p:sldIdLst>
    <p:sldId id="257" r:id="rId6"/>
    <p:sldId id="274" r:id="rId7"/>
    <p:sldId id="273" r:id="rId8"/>
    <p:sldId id="275" r:id="rId9"/>
    <p:sldId id="276" r:id="rId10"/>
    <p:sldId id="277" r:id="rId11"/>
    <p:sldId id="268" r:id="rId12"/>
    <p:sldId id="264" r:id="rId13"/>
    <p:sldId id="262" r:id="rId14"/>
    <p:sldId id="269" r:id="rId15"/>
    <p:sldId id="265" r:id="rId16"/>
    <p:sldId id="267" r:id="rId17"/>
  </p:sldIdLst>
  <p:sldSz cx="12192000" cy="6858000"/>
  <p:notesSz cx="6858000" cy="9144000"/>
  <p:embeddedFontLst>
    <p:embeddedFont>
      <p:font typeface="Arial Black" panose="020B0A04020102020204" pitchFamily="34" charset="0"/>
      <p:bold r:id="rId19"/>
      <p:italic r:id="rId20"/>
    </p:embeddedFont>
    <p:embeddedFont>
      <p:font typeface="Calibri" panose="020F0502020204030204" pitchFamily="34" charset="0"/>
      <p:regular r:id="rId21"/>
      <p:bold r:id="rId22"/>
      <p:italic r:id="rId23"/>
      <p:boldItalic r:id="rId24"/>
    </p:embeddedFont>
    <p:embeddedFont>
      <p:font typeface="Parchment MF" panose="020B0604020202020204"/>
      <p:regular r:id="rId25"/>
    </p:embeddedFont>
  </p:embeddedFontLst>
  <p:defaultTextStyle>
    <a:defPPr>
      <a:defRPr lang="en-US"/>
    </a:defPPr>
    <a:lvl1pPr algn="ctr" rtl="0" fontAlgn="base">
      <a:spcBef>
        <a:spcPct val="20000"/>
      </a:spcBef>
      <a:spcAft>
        <a:spcPct val="0"/>
      </a:spcAft>
      <a:defRPr sz="2400" kern="1200">
        <a:solidFill>
          <a:schemeClr val="tx1"/>
        </a:solidFill>
        <a:latin typeface="Times New Roman" pitchFamily="18" charset="0"/>
        <a:ea typeface="+mn-ea"/>
        <a:cs typeface="+mn-cs"/>
      </a:defRPr>
    </a:lvl1pPr>
    <a:lvl2pPr marL="457200" algn="ctr" rtl="0" fontAlgn="base">
      <a:spcBef>
        <a:spcPct val="20000"/>
      </a:spcBef>
      <a:spcAft>
        <a:spcPct val="0"/>
      </a:spcAft>
      <a:defRPr sz="2400" kern="1200">
        <a:solidFill>
          <a:schemeClr val="tx1"/>
        </a:solidFill>
        <a:latin typeface="Times New Roman" pitchFamily="18" charset="0"/>
        <a:ea typeface="+mn-ea"/>
        <a:cs typeface="+mn-cs"/>
      </a:defRPr>
    </a:lvl2pPr>
    <a:lvl3pPr marL="914400" algn="ctr" rtl="0" fontAlgn="base">
      <a:spcBef>
        <a:spcPct val="20000"/>
      </a:spcBef>
      <a:spcAft>
        <a:spcPct val="0"/>
      </a:spcAft>
      <a:defRPr sz="2400" kern="1200">
        <a:solidFill>
          <a:schemeClr val="tx1"/>
        </a:solidFill>
        <a:latin typeface="Times New Roman" pitchFamily="18" charset="0"/>
        <a:ea typeface="+mn-ea"/>
        <a:cs typeface="+mn-cs"/>
      </a:defRPr>
    </a:lvl3pPr>
    <a:lvl4pPr marL="1371600" algn="ctr" rtl="0" fontAlgn="base">
      <a:spcBef>
        <a:spcPct val="20000"/>
      </a:spcBef>
      <a:spcAft>
        <a:spcPct val="0"/>
      </a:spcAft>
      <a:defRPr sz="2400" kern="1200">
        <a:solidFill>
          <a:schemeClr val="tx1"/>
        </a:solidFill>
        <a:latin typeface="Times New Roman" pitchFamily="18" charset="0"/>
        <a:ea typeface="+mn-ea"/>
        <a:cs typeface="+mn-cs"/>
      </a:defRPr>
    </a:lvl4pPr>
    <a:lvl5pPr marL="1828800" algn="ctr" rtl="0" fontAlgn="base">
      <a:spcBef>
        <a:spcPct val="2000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0" d="100"/>
          <a:sy n="60" d="100"/>
        </p:scale>
        <p:origin x="108" y="7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8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ADF8EC-6550-40BD-92DB-98E8C225E941}" type="datetimeFigureOut">
              <a:rPr lang="en-US" smtClean="0"/>
              <a:t>10/11/2024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37EB41-F869-4CDB-A36C-7847AC7E6240}" type="slidenum">
              <a:rPr lang="en-US" smtClean="0"/>
              <a:t>‹#›</a:t>
            </a:fld>
            <a:endParaRPr lang="en-US"/>
          </a:p>
        </p:txBody>
      </p:sp>
    </p:spTree>
    <p:extLst>
      <p:ext uri="{BB962C8B-B14F-4D97-AF65-F5344CB8AC3E}">
        <p14:creationId xmlns:p14="http://schemas.microsoft.com/office/powerpoint/2010/main" val="2931175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336800" y="990600"/>
            <a:ext cx="8534400" cy="25146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cmpd="tri">
                <a:solidFill>
                  <a:schemeClr val="folHlink"/>
                </a:solidFill>
                <a:miter lim="800000"/>
                <a:headEnd/>
                <a:tailEnd/>
              </a14:hiddenLine>
            </a:ext>
          </a:extLst>
        </p:spPr>
        <p:txBody>
          <a:bodyPr/>
          <a:lstStyle>
            <a:lvl1pPr algn="ctr">
              <a:defRPr/>
            </a:lvl1pPr>
          </a:lstStyle>
          <a:p>
            <a:pPr lvl="0"/>
            <a:r>
              <a:rPr lang="en-US" noProof="0"/>
              <a:t>Click to edit Master title style</a:t>
            </a:r>
          </a:p>
        </p:txBody>
      </p:sp>
      <p:sp>
        <p:nvSpPr>
          <p:cNvPr id="4099" name="Rectangle 3"/>
          <p:cNvSpPr>
            <a:spLocks noGrp="1" noChangeArrowheads="1"/>
          </p:cNvSpPr>
          <p:nvPr>
            <p:ph type="subTitle" idx="1"/>
          </p:nvPr>
        </p:nvSpPr>
        <p:spPr>
          <a:xfrm>
            <a:off x="2336800" y="3886200"/>
            <a:ext cx="8534400" cy="17526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Lst>
        </p:spPr>
        <p:txBody>
          <a:bodyPr/>
          <a:lstStyle>
            <a:lvl1pPr marL="0" indent="0" algn="ctr">
              <a:buFontTx/>
              <a:buNone/>
              <a:defRPr/>
            </a:lvl1pPr>
          </a:lstStyle>
          <a:p>
            <a:pPr lvl="0"/>
            <a:r>
              <a:rPr lang="en-US" noProof="0"/>
              <a:t>Click to edit Master subtitle style</a:t>
            </a:r>
          </a:p>
        </p:txBody>
      </p:sp>
      <p:sp>
        <p:nvSpPr>
          <p:cNvPr id="4100" name="Rectangle 4"/>
          <p:cNvSpPr>
            <a:spLocks noGrp="1" noChangeArrowheads="1"/>
          </p:cNvSpPr>
          <p:nvPr>
            <p:ph type="dt" sz="half" idx="2"/>
          </p:nvPr>
        </p:nvSpPr>
        <p:spPr>
          <a:xfrm>
            <a:off x="1219200" y="6400800"/>
            <a:ext cx="2540000" cy="457200"/>
          </a:xfrm>
        </p:spPr>
        <p:txBody>
          <a:bodyPr anchorCtr="0"/>
          <a:lstStyle>
            <a:lvl1pPr>
              <a:defRPr/>
            </a:lvl1pPr>
          </a:lstStyle>
          <a:p>
            <a:endParaRPr lang="en-US"/>
          </a:p>
        </p:txBody>
      </p:sp>
      <p:sp>
        <p:nvSpPr>
          <p:cNvPr id="4101" name="Rectangle 5"/>
          <p:cNvSpPr>
            <a:spLocks noGrp="1" noChangeArrowheads="1"/>
          </p:cNvSpPr>
          <p:nvPr>
            <p:ph type="ftr" sz="quarter" idx="3"/>
          </p:nvPr>
        </p:nvSpPr>
        <p:spPr>
          <a:xfrm>
            <a:off x="4673600" y="6400800"/>
            <a:ext cx="3860800" cy="457200"/>
          </a:xfrm>
        </p:spPr>
        <p:txBody>
          <a:bodyPr anchorCtr="0"/>
          <a:lstStyle>
            <a:lvl1pPr>
              <a:defRPr/>
            </a:lvl1pPr>
          </a:lstStyle>
          <a:p>
            <a:endParaRPr lang="en-US"/>
          </a:p>
        </p:txBody>
      </p:sp>
      <p:sp>
        <p:nvSpPr>
          <p:cNvPr id="4102" name="Rectangle 6"/>
          <p:cNvSpPr>
            <a:spLocks noGrp="1" noChangeArrowheads="1"/>
          </p:cNvSpPr>
          <p:nvPr>
            <p:ph type="sldNum" sz="quarter" idx="4"/>
          </p:nvPr>
        </p:nvSpPr>
        <p:spPr/>
        <p:txBody>
          <a:bodyPr anchorCtr="0"/>
          <a:lstStyle>
            <a:lvl1pPr>
              <a:defRPr/>
            </a:lvl1pPr>
          </a:lstStyle>
          <a:p>
            <a:fld id="{651961F0-EF79-4EFE-8852-9856D277AC7F}" type="slidenum">
              <a:rPr lang="en-US"/>
              <a:pPr/>
              <a:t>‹#›</a:t>
            </a:fld>
            <a:endParaRPr lang="en-US"/>
          </a:p>
        </p:txBody>
      </p:sp>
      <p:grpSp>
        <p:nvGrpSpPr>
          <p:cNvPr id="4103" name="Group 7"/>
          <p:cNvGrpSpPr>
            <a:grpSpLocks/>
          </p:cNvGrpSpPr>
          <p:nvPr/>
        </p:nvGrpSpPr>
        <p:grpSpPr bwMode="auto">
          <a:xfrm>
            <a:off x="0" y="0"/>
            <a:ext cx="8483600" cy="6858000"/>
            <a:chOff x="0" y="0"/>
            <a:chExt cx="4008" cy="4320"/>
          </a:xfrm>
        </p:grpSpPr>
        <p:pic>
          <p:nvPicPr>
            <p:cNvPr id="4104" name="Picture 8" descr="C:\My Documents\bits\Expban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D:\FRONTPAGE THEMES\EXPEDITN\EXPHOR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extLst>
              <a:ext uri="{909E8E84-426E-40DD-AFC4-6F175D3DCCD1}">
                <a14:hiddenFill xmlns:a14="http://schemas.microsoft.com/office/drawing/2010/main">
                  <a:solidFill>
                    <a:srgbClr val="FFFFFF"/>
                  </a:solidFill>
                </a14:hiddenFill>
              </a:ext>
            </a:extLst>
          </p:spPr>
        </p:pic>
      </p:grpSp>
      <p:pic>
        <p:nvPicPr>
          <p:cNvPr id="4106" name="Picture 10" descr="P:\!Themes\Expedition\EXPHORS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600" y="3657600"/>
            <a:ext cx="7620000" cy="95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5E19E0-116A-49F7-B7B0-8855C3827F7E}" type="slidenum">
              <a:rPr lang="en-US"/>
              <a:pPr/>
              <a:t>‹#›</a:t>
            </a:fld>
            <a:endParaRPr lang="en-US"/>
          </a:p>
        </p:txBody>
      </p:sp>
    </p:spTree>
    <p:extLst>
      <p:ext uri="{BB962C8B-B14F-4D97-AF65-F5344CB8AC3E}">
        <p14:creationId xmlns:p14="http://schemas.microsoft.com/office/powerpoint/2010/main" val="112646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81000"/>
            <a:ext cx="2590800" cy="549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16051" y="381000"/>
            <a:ext cx="7575549"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92AC3B-1622-4EBA-BA01-5A7F71A4F091}" type="slidenum">
              <a:rPr lang="en-US"/>
              <a:pPr/>
              <a:t>‹#›</a:t>
            </a:fld>
            <a:endParaRPr lang="en-US"/>
          </a:p>
        </p:txBody>
      </p:sp>
    </p:spTree>
    <p:extLst>
      <p:ext uri="{BB962C8B-B14F-4D97-AF65-F5344CB8AC3E}">
        <p14:creationId xmlns:p14="http://schemas.microsoft.com/office/powerpoint/2010/main" val="4148339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76200"/>
            <a:ext cx="6502400" cy="4495800"/>
          </a:xfrm>
          <a:prstGeom prst="rect">
            <a:avLst/>
          </a:prstGeom>
        </p:spPr>
      </p:pic>
      <p:sp>
        <p:nvSpPr>
          <p:cNvPr id="2050" name="Rectangle 2"/>
          <p:cNvSpPr>
            <a:spLocks noGrp="1" noChangeArrowheads="1"/>
          </p:cNvSpPr>
          <p:nvPr>
            <p:ph type="ctrTitle"/>
          </p:nvPr>
        </p:nvSpPr>
        <p:spPr>
          <a:xfrm>
            <a:off x="6807200" y="990600"/>
            <a:ext cx="4470400" cy="2819400"/>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effectLst>
                  <a:outerShdw blurRad="38100" dist="38100" dir="2700000" algn="tl">
                    <a:srgbClr val="000000"/>
                  </a:outerShdw>
                </a:effectLst>
              </a:defRPr>
            </a:lvl1pPr>
          </a:lstStyle>
          <a:p>
            <a:pPr lvl="0"/>
            <a:r>
              <a:rPr lang="en-US" noProof="0" dirty="0"/>
              <a:t>Click to edit Master title style</a:t>
            </a:r>
          </a:p>
        </p:txBody>
      </p:sp>
      <p:sp>
        <p:nvSpPr>
          <p:cNvPr id="2055" name="Rectangle 7"/>
          <p:cNvSpPr>
            <a:spLocks noGrp="1" noChangeArrowheads="1"/>
          </p:cNvSpPr>
          <p:nvPr>
            <p:ph type="dt" sz="half" idx="2"/>
          </p:nvPr>
        </p:nvSpPr>
        <p:spPr>
          <a:xfrm>
            <a:off x="609600" y="6397625"/>
            <a:ext cx="2844800" cy="476250"/>
          </a:xfrm>
        </p:spPr>
        <p:txBody>
          <a:bodyPr/>
          <a:lstStyle>
            <a:lvl1pPr>
              <a:defRPr/>
            </a:lvl1pPr>
          </a:lstStyle>
          <a:p>
            <a:endParaRPr lang="en-US">
              <a:solidFill>
                <a:srgbClr val="000000"/>
              </a:solidFill>
            </a:endParaRPr>
          </a:p>
        </p:txBody>
      </p:sp>
      <p:sp>
        <p:nvSpPr>
          <p:cNvPr id="2056" name="Rectangle 8"/>
          <p:cNvSpPr>
            <a:spLocks noGrp="1" noChangeArrowheads="1"/>
          </p:cNvSpPr>
          <p:nvPr>
            <p:ph type="ftr" sz="quarter" idx="3"/>
          </p:nvPr>
        </p:nvSpPr>
        <p:spPr>
          <a:xfrm>
            <a:off x="4165600" y="6410325"/>
            <a:ext cx="3860800" cy="476250"/>
          </a:xfrm>
        </p:spPr>
        <p:txBody>
          <a:bodyPr/>
          <a:lstStyle>
            <a:lvl1pPr>
              <a:defRPr/>
            </a:lvl1pPr>
          </a:lstStyle>
          <a:p>
            <a:endParaRPr lang="en-US">
              <a:solidFill>
                <a:srgbClr val="000000"/>
              </a:solidFill>
            </a:endParaRPr>
          </a:p>
        </p:txBody>
      </p:sp>
      <p:sp>
        <p:nvSpPr>
          <p:cNvPr id="2057" name="Rectangle 9"/>
          <p:cNvSpPr>
            <a:spLocks noGrp="1" noChangeArrowheads="1"/>
          </p:cNvSpPr>
          <p:nvPr>
            <p:ph type="sldNum" sz="quarter" idx="4"/>
          </p:nvPr>
        </p:nvSpPr>
        <p:spPr>
          <a:xfrm>
            <a:off x="8737600" y="6410325"/>
            <a:ext cx="2844800" cy="476250"/>
          </a:xfrm>
        </p:spPr>
        <p:txBody>
          <a:bodyPr/>
          <a:lstStyle>
            <a:lvl1pPr>
              <a:defRPr/>
            </a:lvl1pPr>
          </a:lstStyle>
          <a:p>
            <a:fld id="{601C5461-0327-4896-A4A6-E66E0702DAD0}" type="slidenum">
              <a:rPr lang="en-US">
                <a:solidFill>
                  <a:srgbClr val="000000"/>
                </a:solidFill>
              </a:rPr>
              <a:pPr/>
              <a:t>‹#›</a:t>
            </a:fld>
            <a:endParaRPr lang="en-US">
              <a:solidFill>
                <a:srgbClr val="000000"/>
              </a:solidFill>
            </a:endParaRPr>
          </a:p>
        </p:txBody>
      </p:sp>
      <p:sp>
        <p:nvSpPr>
          <p:cNvPr id="2058" name="Rectangle 10"/>
          <p:cNvSpPr>
            <a:spLocks noGrp="1" noChangeArrowheads="1"/>
          </p:cNvSpPr>
          <p:nvPr>
            <p:ph type="subTitle" idx="1"/>
          </p:nvPr>
        </p:nvSpPr>
        <p:spPr>
          <a:xfrm>
            <a:off x="4572000" y="4572000"/>
            <a:ext cx="7416800" cy="1295400"/>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558177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609600" y="-304800"/>
            <a:ext cx="13411200" cy="2971800"/>
          </a:xfrm>
          <a:prstGeom prst="rect">
            <a:avLst/>
          </a:prstGeom>
        </p:spPr>
      </p:pic>
      <p:sp>
        <p:nvSpPr>
          <p:cNvPr id="2" name="Title 1"/>
          <p:cNvSpPr>
            <a:spLocks noGrp="1"/>
          </p:cNvSpPr>
          <p:nvPr>
            <p:ph type="title"/>
          </p:nvPr>
        </p:nvSpPr>
        <p:spPr>
          <a:xfrm>
            <a:off x="914400" y="457200"/>
            <a:ext cx="10363200" cy="1143000"/>
          </a:xfrm>
        </p:spPr>
        <p:txBody>
          <a:bodyPr/>
          <a:lstStyle>
            <a:lvl1pPr>
              <a:defRPr sz="4400">
                <a:latin typeface="CasablancaAntique" pitchFamily="82" charset="0"/>
              </a:defRPr>
            </a:lvl1pPr>
          </a:lstStyle>
          <a:p>
            <a:r>
              <a:rPr lang="en-US" dirty="0"/>
              <a:t>Click to edit Master title style</a:t>
            </a:r>
          </a:p>
        </p:txBody>
      </p:sp>
      <p:sp>
        <p:nvSpPr>
          <p:cNvPr id="3" name="Content Placeholder 2"/>
          <p:cNvSpPr>
            <a:spLocks noGrp="1"/>
          </p:cNvSpPr>
          <p:nvPr>
            <p:ph idx="1"/>
          </p:nvPr>
        </p:nvSpPr>
        <p:spPr>
          <a:xfrm>
            <a:off x="914400" y="2514600"/>
            <a:ext cx="10363200" cy="3886200"/>
          </a:xfrm>
          <a:effectLst/>
        </p:spPr>
        <p:txBody>
          <a:bodyPr/>
          <a:lstStyle>
            <a:lvl1pPr marL="609600" indent="-609600">
              <a:buFont typeface="Wingdings" pitchFamily="2" charset="2"/>
              <a:buChar char="v"/>
              <a:defRPr>
                <a:effectLst/>
                <a:latin typeface="CasablancaAntique" pitchFamily="82" charset="0"/>
              </a:defRPr>
            </a:lvl1pPr>
            <a:lvl2pPr marL="990600" indent="-533400">
              <a:buFont typeface="Wingdings" pitchFamily="2" charset="2"/>
              <a:buChar char="Ø"/>
              <a:defRPr>
                <a:effectLst/>
                <a:latin typeface="CasablancaAntique" pitchFamily="82" charset="0"/>
              </a:defRPr>
            </a:lvl2pPr>
            <a:lvl3pPr marL="1371600" indent="-457200">
              <a:buFont typeface="Wingdings" pitchFamily="2" charset="2"/>
              <a:buChar char="ü"/>
              <a:defRPr>
                <a:effectLst/>
                <a:latin typeface="CasablancaAntique" pitchFamily="82" charset="0"/>
              </a:defRPr>
            </a:lvl3pPr>
            <a:lvl4pPr marL="1752600" indent="-381000">
              <a:buFont typeface="Courier New" pitchFamily="49" charset="0"/>
              <a:buChar char="o"/>
              <a:defRPr>
                <a:effectLst/>
                <a:latin typeface="CasablancaAntique" pitchFamily="82" charset="0"/>
              </a:defRPr>
            </a:lvl4pPr>
            <a:lvl5pPr>
              <a:defRPr>
                <a:effectLst/>
                <a:latin typeface="CasablancaAntique" pitchFamily="8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3DECDC1-DA39-48E2-B8E1-D06C7C3408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3046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2F49AB4-4858-482A-B00A-DEAA7BF3A0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3441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3352800"/>
            <a:ext cx="50800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3352800"/>
            <a:ext cx="50800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39F0FF7-CE6F-4EE2-B024-FE4A63007F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4562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74AA7D5-5C7C-42EF-A162-93F908AA02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62308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D5289CE-6555-41E5-ABDA-79FF5C4C82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17699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81D1FD7-2DDE-438B-8C66-D255B28C5D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1662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4CE37A-9004-45C8-AF30-BF7C7918C2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7859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29DC60-048C-4672-AC6C-307D5F1AC696}" type="slidenum">
              <a:rPr lang="en-US"/>
              <a:pPr/>
              <a:t>‹#›</a:t>
            </a:fld>
            <a:endParaRPr lang="en-US"/>
          </a:p>
        </p:txBody>
      </p:sp>
    </p:spTree>
    <p:extLst>
      <p:ext uri="{BB962C8B-B14F-4D97-AF65-F5344CB8AC3E}">
        <p14:creationId xmlns:p14="http://schemas.microsoft.com/office/powerpoint/2010/main" val="848647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F5FC8F6-B176-4D99-A2C8-0BAC9A84C5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0501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FFF571-1908-4575-8C1D-863B150E038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7985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58200" y="1981200"/>
            <a:ext cx="2819400" cy="441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981200"/>
            <a:ext cx="8255000" cy="441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26952AB-10C6-4E75-9806-D64CED45CC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57069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25ADE9-759E-4121-8BD9-28BD6B65C2C9}" type="slidenum">
              <a:rPr lang="en-US"/>
              <a:pPr/>
              <a:t>‹#›</a:t>
            </a:fld>
            <a:endParaRPr lang="en-US"/>
          </a:p>
        </p:txBody>
      </p:sp>
    </p:spTree>
    <p:extLst>
      <p:ext uri="{BB962C8B-B14F-4D97-AF65-F5344CB8AC3E}">
        <p14:creationId xmlns:p14="http://schemas.microsoft.com/office/powerpoint/2010/main" val="1644622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16051" y="1766888"/>
            <a:ext cx="507788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97134" y="1766888"/>
            <a:ext cx="5077884"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34644D4-B4E5-428D-B795-BC5A0B787BC8}" type="slidenum">
              <a:rPr lang="en-US"/>
              <a:pPr/>
              <a:t>‹#›</a:t>
            </a:fld>
            <a:endParaRPr lang="en-US"/>
          </a:p>
        </p:txBody>
      </p:sp>
    </p:spTree>
    <p:extLst>
      <p:ext uri="{BB962C8B-B14F-4D97-AF65-F5344CB8AC3E}">
        <p14:creationId xmlns:p14="http://schemas.microsoft.com/office/powerpoint/2010/main" val="526315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B528AF8-95AE-4276-849F-98773A5EBC9E}" type="slidenum">
              <a:rPr lang="en-US"/>
              <a:pPr/>
              <a:t>‹#›</a:t>
            </a:fld>
            <a:endParaRPr lang="en-US"/>
          </a:p>
        </p:txBody>
      </p:sp>
    </p:spTree>
    <p:extLst>
      <p:ext uri="{BB962C8B-B14F-4D97-AF65-F5344CB8AC3E}">
        <p14:creationId xmlns:p14="http://schemas.microsoft.com/office/powerpoint/2010/main" val="110072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D57AA6F-C1D3-418D-AC41-BED8E0F1F22A}" type="slidenum">
              <a:rPr lang="en-US"/>
              <a:pPr/>
              <a:t>‹#›</a:t>
            </a:fld>
            <a:endParaRPr lang="en-US"/>
          </a:p>
        </p:txBody>
      </p:sp>
    </p:spTree>
    <p:extLst>
      <p:ext uri="{BB962C8B-B14F-4D97-AF65-F5344CB8AC3E}">
        <p14:creationId xmlns:p14="http://schemas.microsoft.com/office/powerpoint/2010/main" val="1374414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84FDAF9-4B04-4F8E-9019-1C95A6D6BB0F}" type="slidenum">
              <a:rPr lang="en-US"/>
              <a:pPr/>
              <a:t>‹#›</a:t>
            </a:fld>
            <a:endParaRPr lang="en-US"/>
          </a:p>
        </p:txBody>
      </p:sp>
    </p:spTree>
    <p:extLst>
      <p:ext uri="{BB962C8B-B14F-4D97-AF65-F5344CB8AC3E}">
        <p14:creationId xmlns:p14="http://schemas.microsoft.com/office/powerpoint/2010/main" val="451956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4A7901-D84C-41D4-BB01-5263D03D184A}" type="slidenum">
              <a:rPr lang="en-US"/>
              <a:pPr/>
              <a:t>‹#›</a:t>
            </a:fld>
            <a:endParaRPr lang="en-US"/>
          </a:p>
        </p:txBody>
      </p:sp>
    </p:spTree>
    <p:extLst>
      <p:ext uri="{BB962C8B-B14F-4D97-AF65-F5344CB8AC3E}">
        <p14:creationId xmlns:p14="http://schemas.microsoft.com/office/powerpoint/2010/main" val="2031299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3972E3-B75E-416A-8A0F-9F861C47EF87}" type="slidenum">
              <a:rPr lang="en-US"/>
              <a:pPr/>
              <a:t>‹#›</a:t>
            </a:fld>
            <a:endParaRPr lang="en-US"/>
          </a:p>
        </p:txBody>
      </p:sp>
    </p:spTree>
    <p:extLst>
      <p:ext uri="{BB962C8B-B14F-4D97-AF65-F5344CB8AC3E}">
        <p14:creationId xmlns:p14="http://schemas.microsoft.com/office/powerpoint/2010/main" val="378977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7.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3074" name="Picture 2" descr="C:\My Documents\bits\Expbanna.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invGray">
          <a:xfrm>
            <a:off x="0" y="0"/>
            <a:ext cx="914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title"/>
          </p:nvPr>
        </p:nvSpPr>
        <p:spPr bwMode="auto">
          <a:xfrm>
            <a:off x="1422400" y="3810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6" name="Rectangle 4"/>
          <p:cNvSpPr>
            <a:spLocks noGrp="1" noChangeArrowheads="1"/>
          </p:cNvSpPr>
          <p:nvPr>
            <p:ph type="dt" sz="half" idx="2"/>
          </p:nvPr>
        </p:nvSpPr>
        <p:spPr bwMode="auto">
          <a:xfrm>
            <a:off x="1117600" y="64008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l">
              <a:spcBef>
                <a:spcPct val="0"/>
              </a:spcBef>
              <a:defRPr sz="1400">
                <a:solidFill>
                  <a:schemeClr val="tx2"/>
                </a:solidFill>
                <a:latin typeface="Arial" charset="0"/>
              </a:defRPr>
            </a:lvl1pPr>
          </a:lstStyle>
          <a:p>
            <a:endParaRPr lang="en-US"/>
          </a:p>
        </p:txBody>
      </p:sp>
      <p:sp>
        <p:nvSpPr>
          <p:cNvPr id="3077" name="Rectangle 5"/>
          <p:cNvSpPr>
            <a:spLocks noGrp="1" noChangeArrowheads="1"/>
          </p:cNvSpPr>
          <p:nvPr>
            <p:ph type="ftr" sz="quarter" idx="3"/>
          </p:nvPr>
        </p:nvSpPr>
        <p:spPr bwMode="auto">
          <a:xfrm>
            <a:off x="4572000" y="64008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spcBef>
                <a:spcPct val="0"/>
              </a:spcBef>
              <a:defRPr sz="1400">
                <a:solidFill>
                  <a:schemeClr val="tx2"/>
                </a:solidFill>
                <a:latin typeface="Arial" charset="0"/>
              </a:defRPr>
            </a:lvl1pPr>
          </a:lstStyle>
          <a:p>
            <a:endParaRPr lang="en-US"/>
          </a:p>
        </p:txBody>
      </p:sp>
      <p:sp>
        <p:nvSpPr>
          <p:cNvPr id="3078" name="Rectangle 6"/>
          <p:cNvSpPr>
            <a:spLocks noGrp="1" noChangeArrowheads="1"/>
          </p:cNvSpPr>
          <p:nvPr>
            <p:ph type="sldNum" sz="quarter" idx="4"/>
          </p:nvPr>
        </p:nvSpPr>
        <p:spPr bwMode="auto">
          <a:xfrm>
            <a:off x="9347200" y="64008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r">
              <a:spcBef>
                <a:spcPct val="0"/>
              </a:spcBef>
              <a:defRPr sz="1400">
                <a:solidFill>
                  <a:schemeClr val="tx2"/>
                </a:solidFill>
                <a:latin typeface="Arial" charset="0"/>
              </a:defRPr>
            </a:lvl1pPr>
          </a:lstStyle>
          <a:p>
            <a:fld id="{A7656B67-E6CD-4384-88F2-45DBD4B9B731}" type="slidenum">
              <a:rPr lang="en-US"/>
              <a:pPr/>
              <a:t>‹#›</a:t>
            </a:fld>
            <a:endParaRPr lang="en-US"/>
          </a:p>
        </p:txBody>
      </p:sp>
      <p:pic>
        <p:nvPicPr>
          <p:cNvPr id="3079" name="Picture 7" descr="P:\!Themes\Expedition\EXPHORSA.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22400" y="1574801"/>
            <a:ext cx="10363200" cy="130175"/>
          </a:xfrm>
          <a:prstGeom prst="rect">
            <a:avLst/>
          </a:prstGeom>
          <a:noFill/>
          <a:extLst>
            <a:ext uri="{909E8E84-426E-40DD-AFC4-6F175D3DCCD1}">
              <a14:hiddenFill xmlns:a14="http://schemas.microsoft.com/office/drawing/2010/main">
                <a:solidFill>
                  <a:srgbClr val="FFFFFF"/>
                </a:solidFill>
              </a14:hiddenFill>
            </a:ext>
          </a:extLst>
        </p:spPr>
      </p:pic>
      <p:sp>
        <p:nvSpPr>
          <p:cNvPr id="3080" name="Rectangle 8"/>
          <p:cNvSpPr>
            <a:spLocks noGrp="1" noChangeArrowheads="1"/>
          </p:cNvSpPr>
          <p:nvPr>
            <p:ph type="body" idx="1"/>
          </p:nvPr>
        </p:nvSpPr>
        <p:spPr bwMode="auto">
          <a:xfrm>
            <a:off x="1416051" y="1766888"/>
            <a:ext cx="10358967" cy="411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Blip>
          <a:blip r:embed="rId16"/>
        </a:buBlip>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Font typeface="Wingdings" pitchFamily="2" charset="2"/>
        <a:buBlip>
          <a:blip r:embed="rId17"/>
        </a:buBlip>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981200"/>
            <a:ext cx="10363200" cy="1143000"/>
          </a:xfrm>
          <a:prstGeom prst="rect">
            <a:avLst/>
          </a:prstGeom>
          <a:noFill/>
          <a:ln>
            <a:noFill/>
          </a:ln>
          <a:effectLst>
            <a:outerShdw dist="35921" dir="2700000" algn="ctr" rotWithShape="0">
              <a:srgbClr val="BEAB9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3352800"/>
            <a:ext cx="10363200" cy="3048000"/>
          </a:xfrm>
          <a:prstGeom prst="rect">
            <a:avLst/>
          </a:prstGeom>
          <a:noFill/>
          <a:ln>
            <a:noFill/>
          </a:ln>
          <a:effectLst>
            <a:outerShdw dist="35921" dir="2700000" algn="ctr" rotWithShape="0">
              <a:srgbClr val="BEAB9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7"/>
          <p:cNvSpPr>
            <a:spLocks noGrp="1" noChangeArrowheads="1"/>
          </p:cNvSpPr>
          <p:nvPr>
            <p:ph type="dt" sz="half" idx="2"/>
          </p:nvPr>
        </p:nvSpPr>
        <p:spPr bwMode="auto">
          <a:xfrm>
            <a:off x="609600" y="64262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lgn="l">
              <a:spcBef>
                <a:spcPct val="0"/>
              </a:spcBef>
            </a:pPr>
            <a:endParaRPr lang="en-US">
              <a:solidFill>
                <a:srgbClr val="000000"/>
              </a:solidFill>
              <a:latin typeface="Arial" charset="0"/>
            </a:endParaRPr>
          </a:p>
        </p:txBody>
      </p:sp>
      <p:sp>
        <p:nvSpPr>
          <p:cNvPr id="1032" name="Rectangle 8"/>
          <p:cNvSpPr>
            <a:spLocks noGrp="1" noChangeArrowheads="1"/>
          </p:cNvSpPr>
          <p:nvPr>
            <p:ph type="ftr" sz="quarter" idx="3"/>
          </p:nvPr>
        </p:nvSpPr>
        <p:spPr bwMode="auto">
          <a:xfrm>
            <a:off x="4165600" y="64230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spcBef>
                <a:spcPct val="0"/>
              </a:spcBef>
            </a:pPr>
            <a:endParaRPr lang="en-US">
              <a:solidFill>
                <a:srgbClr val="000000"/>
              </a:solidFill>
              <a:latin typeface="Arial" charset="0"/>
            </a:endParaRPr>
          </a:p>
        </p:txBody>
      </p:sp>
      <p:sp>
        <p:nvSpPr>
          <p:cNvPr id="1033" name="Rectangle 9"/>
          <p:cNvSpPr>
            <a:spLocks noGrp="1" noChangeArrowheads="1"/>
          </p:cNvSpPr>
          <p:nvPr>
            <p:ph type="sldNum" sz="quarter" idx="4"/>
          </p:nvPr>
        </p:nvSpPr>
        <p:spPr bwMode="auto">
          <a:xfrm>
            <a:off x="8737600" y="64230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spcBef>
                <a:spcPct val="0"/>
              </a:spcBef>
            </a:pPr>
            <a:fld id="{F248CDAF-4329-4BF8-908F-FECCBF861534}" type="slidenum">
              <a:rPr lang="en-US">
                <a:solidFill>
                  <a:srgbClr val="000000"/>
                </a:solidFill>
                <a:latin typeface="Arial" charset="0"/>
              </a:rPr>
              <a:pPr>
                <a:spcBef>
                  <a:spcPct val="0"/>
                </a:spcBef>
              </a:pPr>
              <a:t>‹#›</a:t>
            </a:fld>
            <a:endParaRPr lang="en-US">
              <a:solidFill>
                <a:srgbClr val="000000"/>
              </a:solidFill>
              <a:latin typeface="Arial" charset="0"/>
            </a:endParaRPr>
          </a:p>
        </p:txBody>
      </p:sp>
    </p:spTree>
    <p:extLst>
      <p:ext uri="{BB962C8B-B14F-4D97-AF65-F5344CB8AC3E}">
        <p14:creationId xmlns:p14="http://schemas.microsoft.com/office/powerpoint/2010/main" val="18671514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Black" pitchFamily="34" charset="0"/>
        </a:defRPr>
      </a:lvl2pPr>
      <a:lvl3pPr algn="ctr" rtl="0" eaLnBrk="1" fontAlgn="base" hangingPunct="1">
        <a:spcBef>
          <a:spcPct val="0"/>
        </a:spcBef>
        <a:spcAft>
          <a:spcPct val="0"/>
        </a:spcAft>
        <a:defRPr sz="3600">
          <a:solidFill>
            <a:schemeClr val="tx2"/>
          </a:solidFill>
          <a:latin typeface="Arial Black" pitchFamily="34" charset="0"/>
        </a:defRPr>
      </a:lvl3pPr>
      <a:lvl4pPr algn="ctr" rtl="0" eaLnBrk="1" fontAlgn="base" hangingPunct="1">
        <a:spcBef>
          <a:spcPct val="0"/>
        </a:spcBef>
        <a:spcAft>
          <a:spcPct val="0"/>
        </a:spcAft>
        <a:defRPr sz="3600">
          <a:solidFill>
            <a:schemeClr val="tx2"/>
          </a:solidFill>
          <a:latin typeface="Arial Black" pitchFamily="34" charset="0"/>
        </a:defRPr>
      </a:lvl4pPr>
      <a:lvl5pPr algn="ctr" rtl="0" eaLnBrk="1" fontAlgn="base" hangingPunct="1">
        <a:spcBef>
          <a:spcPct val="0"/>
        </a:spcBef>
        <a:spcAft>
          <a:spcPct val="0"/>
        </a:spcAft>
        <a:defRPr sz="3600">
          <a:solidFill>
            <a:schemeClr val="tx2"/>
          </a:solidFill>
          <a:latin typeface="Arial Black" pitchFamily="34" charset="0"/>
        </a:defRPr>
      </a:lvl5pPr>
      <a:lvl6pPr marL="457200" algn="ctr" rtl="0" eaLnBrk="1" fontAlgn="base" hangingPunct="1">
        <a:spcBef>
          <a:spcPct val="0"/>
        </a:spcBef>
        <a:spcAft>
          <a:spcPct val="0"/>
        </a:spcAft>
        <a:defRPr sz="3600">
          <a:solidFill>
            <a:schemeClr val="tx2"/>
          </a:solidFill>
          <a:latin typeface="Arial Black" pitchFamily="34" charset="0"/>
        </a:defRPr>
      </a:lvl6pPr>
      <a:lvl7pPr marL="914400" algn="ctr" rtl="0" eaLnBrk="1" fontAlgn="base" hangingPunct="1">
        <a:spcBef>
          <a:spcPct val="0"/>
        </a:spcBef>
        <a:spcAft>
          <a:spcPct val="0"/>
        </a:spcAft>
        <a:defRPr sz="3600">
          <a:solidFill>
            <a:schemeClr val="tx2"/>
          </a:solidFill>
          <a:latin typeface="Arial Black" pitchFamily="34" charset="0"/>
        </a:defRPr>
      </a:lvl7pPr>
      <a:lvl8pPr marL="1371600" algn="ctr" rtl="0" eaLnBrk="1" fontAlgn="base" hangingPunct="1">
        <a:spcBef>
          <a:spcPct val="0"/>
        </a:spcBef>
        <a:spcAft>
          <a:spcPct val="0"/>
        </a:spcAft>
        <a:defRPr sz="3600">
          <a:solidFill>
            <a:schemeClr val="tx2"/>
          </a:solidFill>
          <a:latin typeface="Arial Black" pitchFamily="34" charset="0"/>
        </a:defRPr>
      </a:lvl8pPr>
      <a:lvl9pPr marL="1828800" algn="ctr" rtl="0" eaLnBrk="1" fontAlgn="base" hangingPunct="1">
        <a:spcBef>
          <a:spcPct val="0"/>
        </a:spcBef>
        <a:spcAft>
          <a:spcPct val="0"/>
        </a:spcAft>
        <a:defRPr sz="3600">
          <a:solidFill>
            <a:schemeClr val="tx2"/>
          </a:solidFill>
          <a:latin typeface="Arial Black" pitchFamily="34" charset="0"/>
        </a:defRPr>
      </a:lvl9pPr>
    </p:titleStyle>
    <p:bodyStyle>
      <a:lvl1pPr marL="609600" indent="-609600" algn="l" rtl="0" eaLnBrk="1" fontAlgn="base" hangingPunct="1">
        <a:spcBef>
          <a:spcPct val="20000"/>
        </a:spcBef>
        <a:spcAft>
          <a:spcPct val="0"/>
        </a:spcAft>
        <a:buChar char="•"/>
        <a:defRPr sz="3200">
          <a:solidFill>
            <a:schemeClr val="tx1"/>
          </a:solidFill>
          <a:latin typeface="+mn-lt"/>
          <a:ea typeface="+mn-ea"/>
          <a:cs typeface="+mn-cs"/>
        </a:defRPr>
      </a:lvl1pPr>
      <a:lvl2pPr marL="990600" indent="-533400" algn="l" rtl="0" eaLnBrk="1" fontAlgn="base" hangingPunct="1">
        <a:spcBef>
          <a:spcPct val="20000"/>
        </a:spcBef>
        <a:spcAft>
          <a:spcPct val="0"/>
        </a:spcAft>
        <a:buChar char="–"/>
        <a:defRPr sz="2800">
          <a:solidFill>
            <a:schemeClr val="tx1"/>
          </a:solidFill>
          <a:latin typeface="+mn-lt"/>
        </a:defRPr>
      </a:lvl2pPr>
      <a:lvl3pPr marL="1371600" indent="-457200" algn="l" rtl="0" eaLnBrk="1" fontAlgn="base" hangingPunct="1">
        <a:spcBef>
          <a:spcPct val="20000"/>
        </a:spcBef>
        <a:spcAft>
          <a:spcPct val="0"/>
        </a:spcAft>
        <a:buChar char="•"/>
        <a:defRPr sz="2400">
          <a:solidFill>
            <a:schemeClr val="tx1"/>
          </a:solidFill>
          <a:latin typeface="+mn-lt"/>
        </a:defRPr>
      </a:lvl3pPr>
      <a:lvl4pPr marL="1752600" indent="-381000" algn="l" rtl="0" eaLnBrk="1" fontAlgn="base" hangingPunct="1">
        <a:spcBef>
          <a:spcPct val="20000"/>
        </a:spcBef>
        <a:spcAft>
          <a:spcPct val="0"/>
        </a:spcAft>
        <a:buChar char="–"/>
        <a:defRPr sz="2000">
          <a:solidFill>
            <a:schemeClr val="tx1"/>
          </a:solidFill>
          <a:latin typeface="+mn-lt"/>
        </a:defRPr>
      </a:lvl4pPr>
      <a:lvl5pPr marL="2209800" indent="-381000" algn="l" rtl="0" eaLnBrk="1" fontAlgn="base" hangingPunct="1">
        <a:spcBef>
          <a:spcPct val="20000"/>
        </a:spcBef>
        <a:spcAft>
          <a:spcPct val="0"/>
        </a:spcAft>
        <a:buChar char="»"/>
        <a:defRPr sz="2000">
          <a:solidFill>
            <a:schemeClr val="tx1"/>
          </a:solidFill>
          <a:latin typeface="+mn-lt"/>
        </a:defRPr>
      </a:lvl5pPr>
      <a:lvl6pPr marL="2667000" indent="-381000" algn="l" rtl="0" eaLnBrk="1" fontAlgn="base" hangingPunct="1">
        <a:spcBef>
          <a:spcPct val="20000"/>
        </a:spcBef>
        <a:spcAft>
          <a:spcPct val="0"/>
        </a:spcAft>
        <a:buChar char="»"/>
        <a:defRPr sz="2000">
          <a:solidFill>
            <a:schemeClr val="tx1"/>
          </a:solidFill>
          <a:latin typeface="+mn-lt"/>
        </a:defRPr>
      </a:lvl6pPr>
      <a:lvl7pPr marL="3124200" indent="-381000" algn="l" rtl="0" eaLnBrk="1" fontAlgn="base" hangingPunct="1">
        <a:spcBef>
          <a:spcPct val="20000"/>
        </a:spcBef>
        <a:spcAft>
          <a:spcPct val="0"/>
        </a:spcAft>
        <a:buChar char="»"/>
        <a:defRPr sz="2000">
          <a:solidFill>
            <a:schemeClr val="tx1"/>
          </a:solidFill>
          <a:latin typeface="+mn-lt"/>
        </a:defRPr>
      </a:lvl7pPr>
      <a:lvl8pPr marL="3581400" indent="-381000" algn="l" rtl="0" eaLnBrk="1" fontAlgn="base" hangingPunct="1">
        <a:spcBef>
          <a:spcPct val="20000"/>
        </a:spcBef>
        <a:spcAft>
          <a:spcPct val="0"/>
        </a:spcAft>
        <a:buChar char="»"/>
        <a:defRPr sz="2000">
          <a:solidFill>
            <a:schemeClr val="tx1"/>
          </a:solidFill>
          <a:latin typeface="+mn-lt"/>
        </a:defRPr>
      </a:lvl8pPr>
      <a:lvl9pPr marL="4038600" indent="-3810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latin typeface="Old Copperfield" pitchFamily="34" charset="0"/>
              </a:rPr>
              <a:t>The Divine Infinite</a:t>
            </a:r>
          </a:p>
        </p:txBody>
      </p:sp>
      <p:sp>
        <p:nvSpPr>
          <p:cNvPr id="3" name="Subtitle 2"/>
          <p:cNvSpPr>
            <a:spLocks noGrp="1"/>
          </p:cNvSpPr>
          <p:nvPr>
            <p:ph type="subTitle" idx="1"/>
          </p:nvPr>
        </p:nvSpPr>
        <p:spPr>
          <a:xfrm>
            <a:off x="4953000" y="4267200"/>
            <a:ext cx="5562600" cy="1905000"/>
          </a:xfrm>
        </p:spPr>
        <p:txBody>
          <a:bodyPr/>
          <a:lstStyle/>
          <a:p>
            <a:pPr>
              <a:lnSpc>
                <a:spcPts val="3600"/>
              </a:lnSpc>
              <a:spcBef>
                <a:spcPts val="0"/>
              </a:spcBef>
            </a:pPr>
            <a:r>
              <a:rPr lang="en-US" sz="4000" b="1" dirty="0">
                <a:latin typeface="Parchment MF" pitchFamily="2" charset="0"/>
              </a:rPr>
              <a:t>FYS 1023</a:t>
            </a:r>
            <a:endParaRPr lang="en-US" sz="3600" b="1" dirty="0">
              <a:latin typeface="Parchment MF" pitchFamily="2" charset="0"/>
            </a:endParaRPr>
          </a:p>
          <a:p>
            <a:pPr>
              <a:lnSpc>
                <a:spcPts val="3600"/>
              </a:lnSpc>
              <a:spcBef>
                <a:spcPts val="0"/>
              </a:spcBef>
            </a:pPr>
            <a:r>
              <a:rPr lang="en-US" dirty="0">
                <a:latin typeface="Parchment MF" pitchFamily="2" charset="0"/>
              </a:rPr>
              <a:t>David J. Stucki</a:t>
            </a:r>
          </a:p>
        </p:txBody>
      </p:sp>
    </p:spTree>
    <p:extLst>
      <p:ext uri="{BB962C8B-B14F-4D97-AF65-F5344CB8AC3E}">
        <p14:creationId xmlns:p14="http://schemas.microsoft.com/office/powerpoint/2010/main" val="2740491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ld Copperfield" pitchFamily="34" charset="0"/>
              </a:rPr>
              <a:t>St. Thomas Aquinas</a:t>
            </a:r>
            <a:br>
              <a:rPr lang="en-US" dirty="0">
                <a:latin typeface="Old Copperfield" pitchFamily="34" charset="0"/>
              </a:rPr>
            </a:br>
            <a:r>
              <a:rPr lang="en-US" sz="2800" dirty="0">
                <a:latin typeface="Old Copperfield" pitchFamily="34" charset="0"/>
              </a:rPr>
              <a:t>(1225-1274 </a:t>
            </a:r>
            <a:r>
              <a:rPr lang="en-US" sz="2800" cap="small" dirty="0">
                <a:latin typeface="Old Copperfield" pitchFamily="34" charset="0"/>
              </a:rPr>
              <a:t>a.d.</a:t>
            </a:r>
            <a:r>
              <a:rPr lang="en-US" sz="2800" dirty="0">
                <a:latin typeface="Old Copperfield" pitchFamily="34" charset="0"/>
              </a:rPr>
              <a:t>)</a:t>
            </a:r>
            <a:endParaRPr lang="en-US" dirty="0"/>
          </a:p>
        </p:txBody>
      </p:sp>
      <p:sp>
        <p:nvSpPr>
          <p:cNvPr id="3" name="Content Placeholder 2"/>
          <p:cNvSpPr>
            <a:spLocks noGrp="1"/>
          </p:cNvSpPr>
          <p:nvPr>
            <p:ph idx="1"/>
          </p:nvPr>
        </p:nvSpPr>
        <p:spPr>
          <a:xfrm>
            <a:off x="1422400" y="2057400"/>
            <a:ext cx="10363199" cy="4343400"/>
          </a:xfrm>
        </p:spPr>
        <p:txBody>
          <a:bodyPr/>
          <a:lstStyle/>
          <a:p>
            <a:pPr marL="0" indent="0">
              <a:buNone/>
            </a:pPr>
            <a:r>
              <a:rPr lang="en-US" sz="2800" dirty="0">
                <a:latin typeface="CasablancaAntique" pitchFamily="82" charset="0"/>
              </a:rPr>
              <a:t>… it should be noted that different ways of knowing </a:t>
            </a:r>
            <a:br>
              <a:rPr lang="en-US" sz="2800" dirty="0">
                <a:latin typeface="CasablancaAntique" pitchFamily="82" charset="0"/>
              </a:rPr>
            </a:br>
            <a:r>
              <a:rPr lang="en-US" sz="2800" dirty="0">
                <a:latin typeface="CasablancaAntique" pitchFamily="82" charset="0"/>
              </a:rPr>
              <a:t>(</a:t>
            </a:r>
            <a:r>
              <a:rPr lang="en-US" sz="2800" i="1" dirty="0">
                <a:latin typeface="CasablancaAntique" pitchFamily="82" charset="0"/>
              </a:rPr>
              <a:t>ratio </a:t>
            </a:r>
            <a:r>
              <a:rPr lang="en-US" sz="2800" i="1" dirty="0" err="1">
                <a:latin typeface="CasablancaAntique" pitchFamily="82" charset="0"/>
              </a:rPr>
              <a:t>cognoscibilis</a:t>
            </a:r>
            <a:r>
              <a:rPr lang="en-US" sz="2800" dirty="0">
                <a:latin typeface="CasablancaAntique" pitchFamily="82" charset="0"/>
              </a:rPr>
              <a:t>) give us different sciences. The astronomer and the natural philosopher both conclude that the earth is round, but the astronomer does this through a mathematical middle that is abstracted from matter, whereas the natural philosopher considers a middle lodged in matter. Thus there is nothing to prevent another science from treating in the light of divine revelation what the philosophical disciplines treat as knowable in the light of human reason. (</a:t>
            </a:r>
            <a:r>
              <a:rPr lang="en-US" sz="2800" i="1" dirty="0">
                <a:latin typeface="CasablancaAntique" pitchFamily="82" charset="0"/>
              </a:rPr>
              <a:t>Summa </a:t>
            </a:r>
            <a:r>
              <a:rPr lang="en-US" sz="2800" i="1" dirty="0" err="1">
                <a:latin typeface="CasablancaAntique" pitchFamily="82" charset="0"/>
              </a:rPr>
              <a:t>theologiae</a:t>
            </a:r>
            <a:r>
              <a:rPr lang="en-US" sz="2800" dirty="0">
                <a:latin typeface="CasablancaAntique" pitchFamily="82" charset="0"/>
              </a:rPr>
              <a:t>, </a:t>
            </a:r>
            <a:r>
              <a:rPr lang="en-US" sz="2800" dirty="0" err="1">
                <a:latin typeface="CasablancaAntique" pitchFamily="82" charset="0"/>
              </a:rPr>
              <a:t>Ia</a:t>
            </a:r>
            <a:r>
              <a:rPr lang="en-US" sz="2800" dirty="0">
                <a:latin typeface="CasablancaAntique" pitchFamily="82" charset="0"/>
              </a:rPr>
              <a:t>, q. 1, a., ad 2)</a:t>
            </a:r>
          </a:p>
        </p:txBody>
      </p:sp>
    </p:spTree>
    <p:extLst>
      <p:ext uri="{BB962C8B-B14F-4D97-AF65-F5344CB8AC3E}">
        <p14:creationId xmlns:p14="http://schemas.microsoft.com/office/powerpoint/2010/main" val="1100932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ld Copperfield" pitchFamily="34" charset="0"/>
              </a:rPr>
              <a:t>Galileo Galilei</a:t>
            </a:r>
            <a:br>
              <a:rPr lang="en-US" dirty="0">
                <a:latin typeface="Old Copperfield" pitchFamily="34" charset="0"/>
              </a:rPr>
            </a:br>
            <a:r>
              <a:rPr lang="en-US" sz="2800" dirty="0">
                <a:latin typeface="Old Copperfield" pitchFamily="34" charset="0"/>
              </a:rPr>
              <a:t>(1564-1642 </a:t>
            </a:r>
            <a:r>
              <a:rPr lang="en-US" sz="2800" cap="small" dirty="0">
                <a:latin typeface="Old Copperfield" pitchFamily="34" charset="0"/>
              </a:rPr>
              <a:t>a</a:t>
            </a:r>
            <a:r>
              <a:rPr lang="en-US" sz="2800" dirty="0">
                <a:latin typeface="Old Copperfield" pitchFamily="34" charset="0"/>
              </a:rPr>
              <a:t>.</a:t>
            </a:r>
            <a:r>
              <a:rPr lang="en-US" sz="2800" cap="small" dirty="0">
                <a:latin typeface="Old Copperfield" pitchFamily="34" charset="0"/>
              </a:rPr>
              <a:t>d</a:t>
            </a:r>
            <a:r>
              <a:rPr lang="en-US" sz="2800" dirty="0">
                <a:latin typeface="Old Copperfield" pitchFamily="34" charset="0"/>
              </a:rPr>
              <a:t>.)</a:t>
            </a:r>
            <a:endParaRPr lang="en-US" dirty="0"/>
          </a:p>
        </p:txBody>
      </p:sp>
      <p:sp>
        <p:nvSpPr>
          <p:cNvPr id="3" name="Content Placeholder 2"/>
          <p:cNvSpPr>
            <a:spLocks noGrp="1"/>
          </p:cNvSpPr>
          <p:nvPr>
            <p:ph idx="1"/>
          </p:nvPr>
        </p:nvSpPr>
        <p:spPr>
          <a:xfrm>
            <a:off x="1981200" y="2514600"/>
            <a:ext cx="8229600" cy="3886200"/>
          </a:xfrm>
        </p:spPr>
        <p:txBody>
          <a:bodyPr/>
          <a:lstStyle/>
          <a:p>
            <a:pPr marL="0" indent="0" algn="ctr">
              <a:buNone/>
            </a:pPr>
            <a:r>
              <a:rPr lang="en-US" sz="2800" dirty="0"/>
              <a:t>“Mathematics is the language</a:t>
            </a:r>
            <a:br>
              <a:rPr lang="en-US" sz="2800" dirty="0"/>
            </a:br>
            <a:r>
              <a:rPr lang="en-US" sz="2800" dirty="0"/>
              <a:t>with which God wrote the universe.”</a:t>
            </a:r>
          </a:p>
          <a:p>
            <a:pPr marL="0" indent="0" algn="ctr">
              <a:buNone/>
            </a:pPr>
            <a:r>
              <a:rPr lang="en-US" sz="2800" dirty="0"/>
              <a:t>“Philosophy is written in this grand book, the universe ... It is written in the language of mathematics, and its characters are triangles, circles, and other geometric figures;”</a:t>
            </a:r>
          </a:p>
          <a:p>
            <a:pPr marL="0" lvl="1" indent="0" algn="ctr">
              <a:buNone/>
            </a:pPr>
            <a:r>
              <a:rPr lang="en-US" sz="2600" dirty="0">
                <a:ea typeface="+mn-ea"/>
                <a:cs typeface="+mn-cs"/>
              </a:rPr>
              <a:t>“we must say that there are as many squares as there are numbers”</a:t>
            </a:r>
          </a:p>
          <a:p>
            <a:pPr marL="915988" lvl="1" indent="0">
              <a:buNone/>
            </a:pPr>
            <a:endParaRPr lang="en-US" dirty="0">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762000"/>
            <a:ext cx="207645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8140"/>
          <a:stretch/>
        </p:blipFill>
        <p:spPr bwMode="auto">
          <a:xfrm>
            <a:off x="4134256" y="5638800"/>
            <a:ext cx="3714750" cy="100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7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ld Copperfield" pitchFamily="34" charset="0"/>
              </a:rPr>
              <a:t>finis…			…</a:t>
            </a:r>
            <a:r>
              <a:rPr lang="en-US" dirty="0" err="1">
                <a:latin typeface="Old Copperfield" pitchFamily="34" charset="0"/>
              </a:rPr>
              <a:t>infini</a:t>
            </a:r>
            <a:r>
              <a:rPr lang="en-US" dirty="0">
                <a:latin typeface="Old Copperfield" pitchFamily="34" charset="0"/>
              </a:rPr>
              <a:t>!</a:t>
            </a:r>
            <a:endParaRPr lang="en-US" dirty="0"/>
          </a:p>
        </p:txBody>
      </p:sp>
      <p:sp>
        <p:nvSpPr>
          <p:cNvPr id="3" name="Content Placeholder 2"/>
          <p:cNvSpPr>
            <a:spLocks noGrp="1"/>
          </p:cNvSpPr>
          <p:nvPr>
            <p:ph idx="1"/>
          </p:nvPr>
        </p:nvSpPr>
        <p:spPr>
          <a:xfrm>
            <a:off x="2586039" y="1766888"/>
            <a:ext cx="7769225" cy="4633912"/>
          </a:xfrm>
        </p:spPr>
        <p:txBody>
          <a:bodyPr/>
          <a:lstStyle/>
          <a:p>
            <a:pPr marL="0" indent="0">
              <a:buNone/>
            </a:pPr>
            <a:r>
              <a:rPr lang="en-US" sz="2800" dirty="0">
                <a:latin typeface="CasablancaAntique" pitchFamily="82" charset="0"/>
              </a:rPr>
              <a:t> </a:t>
            </a:r>
          </a:p>
        </p:txBody>
      </p:sp>
      <p:pic>
        <p:nvPicPr>
          <p:cNvPr id="1026" name="Picture 2" descr="http://hitrecord_prod.s3.amazonaws.com/record_attachments/35340/wide/God2-Sistine_Chapel.png?12644607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362200"/>
            <a:ext cx="7143750" cy="36671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billlatin.files.wordpress.com/2012/01/cropped-michelangelo-adam-touching-the-hand-of-god-sistine-chap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794285"/>
            <a:ext cx="2667000" cy="6927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62400" y="6172201"/>
            <a:ext cx="4989316" cy="461665"/>
          </a:xfrm>
          <a:prstGeom prst="rect">
            <a:avLst/>
          </a:prstGeom>
          <a:noFill/>
        </p:spPr>
        <p:txBody>
          <a:bodyPr wrap="none" rtlCol="0">
            <a:spAutoFit/>
          </a:bodyPr>
          <a:lstStyle/>
          <a:p>
            <a:r>
              <a:rPr lang="en-US" dirty="0"/>
              <a:t>Creation of Adam, Michelangelo, 1511</a:t>
            </a:r>
          </a:p>
        </p:txBody>
      </p:sp>
    </p:spTree>
    <p:extLst>
      <p:ext uri="{BB962C8B-B14F-4D97-AF65-F5344CB8AC3E}">
        <p14:creationId xmlns:p14="http://schemas.microsoft.com/office/powerpoint/2010/main" val="3558790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DDA0F-3BE6-4EE3-8502-64BF61CB31DF}"/>
              </a:ext>
            </a:extLst>
          </p:cNvPr>
          <p:cNvSpPr>
            <a:spLocks noGrp="1"/>
          </p:cNvSpPr>
          <p:nvPr>
            <p:ph type="title"/>
          </p:nvPr>
        </p:nvSpPr>
        <p:spPr/>
        <p:txBody>
          <a:bodyPr/>
          <a:lstStyle/>
          <a:p>
            <a:r>
              <a:rPr lang="en-US"/>
              <a:t>Alerts</a:t>
            </a:r>
            <a:endParaRPr lang="en-US" dirty="0"/>
          </a:p>
        </p:txBody>
      </p:sp>
      <p:sp>
        <p:nvSpPr>
          <p:cNvPr id="3" name="Content Placeholder 2">
            <a:extLst>
              <a:ext uri="{FF2B5EF4-FFF2-40B4-BE49-F238E27FC236}">
                <a16:creationId xmlns:a16="http://schemas.microsoft.com/office/drawing/2014/main" id="{710E2D86-EA05-4A55-91AD-A335EB76DE45}"/>
              </a:ext>
            </a:extLst>
          </p:cNvPr>
          <p:cNvSpPr>
            <a:spLocks noGrp="1"/>
          </p:cNvSpPr>
          <p:nvPr>
            <p:ph idx="1"/>
          </p:nvPr>
        </p:nvSpPr>
        <p:spPr>
          <a:xfrm>
            <a:off x="1416051" y="1766888"/>
            <a:ext cx="10358967" cy="4710112"/>
          </a:xfrm>
        </p:spPr>
        <p:txBody>
          <a:bodyPr/>
          <a:lstStyle/>
          <a:p>
            <a:r>
              <a:rPr lang="en-US" dirty="0"/>
              <a:t>35 of 46 FYE reports (0 days left)</a:t>
            </a:r>
          </a:p>
          <a:p>
            <a:pPr lvl="1"/>
            <a:r>
              <a:rPr lang="en-US" dirty="0"/>
              <a:t>  2 per person due today</a:t>
            </a:r>
          </a:p>
          <a:p>
            <a:pPr lvl="1"/>
            <a:r>
              <a:rPr lang="en-US" dirty="0"/>
              <a:t>  15 of you have 2 or more done</a:t>
            </a:r>
          </a:p>
          <a:p>
            <a:pPr lvl="1"/>
            <a:r>
              <a:rPr lang="en-US" dirty="0"/>
              <a:t>  5 of you have 1 done</a:t>
            </a:r>
          </a:p>
          <a:p>
            <a:pPr lvl="1"/>
            <a:r>
              <a:rPr lang="en-US"/>
              <a:t>  3 </a:t>
            </a:r>
            <a:r>
              <a:rPr lang="en-US" dirty="0"/>
              <a:t>of you have 0 done</a:t>
            </a:r>
          </a:p>
          <a:p>
            <a:r>
              <a:rPr lang="en-US" dirty="0"/>
              <a:t>Next two weeks are messy</a:t>
            </a:r>
          </a:p>
          <a:p>
            <a:pPr lvl="1"/>
            <a:r>
              <a:rPr lang="en-US" dirty="0"/>
              <a:t>  M 10/14: fall break,     W 10/16: normal, F 10/18: team consent</a:t>
            </a:r>
          </a:p>
          <a:p>
            <a:pPr lvl="1"/>
            <a:r>
              <a:rPr lang="en-US" dirty="0"/>
              <a:t>  M 10/21: Katie &amp; CB, W 10/23: review,  F 10/25: midterm</a:t>
            </a:r>
          </a:p>
        </p:txBody>
      </p:sp>
    </p:spTree>
    <p:extLst>
      <p:ext uri="{BB962C8B-B14F-4D97-AF65-F5344CB8AC3E}">
        <p14:creationId xmlns:p14="http://schemas.microsoft.com/office/powerpoint/2010/main" val="47600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CDA88-401B-4FD9-8767-5651B1F5C54C}"/>
              </a:ext>
            </a:extLst>
          </p:cNvPr>
          <p:cNvSpPr>
            <a:spLocks noGrp="1"/>
          </p:cNvSpPr>
          <p:nvPr>
            <p:ph type="title"/>
          </p:nvPr>
        </p:nvSpPr>
        <p:spPr>
          <a:xfrm>
            <a:off x="2209800" y="457200"/>
            <a:ext cx="6686834" cy="1143000"/>
          </a:xfrm>
        </p:spPr>
        <p:txBody>
          <a:bodyPr/>
          <a:lstStyle/>
          <a:p>
            <a:r>
              <a:rPr lang="en-US" dirty="0">
                <a:latin typeface="Old Copperfield" panose="020B0604020202020204" pitchFamily="34" charset="0"/>
              </a:rPr>
              <a:t>St. Gregory of Nyssa</a:t>
            </a:r>
            <a:br>
              <a:rPr lang="en-US" sz="2800" dirty="0">
                <a:latin typeface="Old Copperfield" panose="020B0604020202020204" pitchFamily="34" charset="0"/>
              </a:rPr>
            </a:br>
            <a:r>
              <a:rPr lang="en-US" sz="2800" dirty="0">
                <a:latin typeface="Old Copperfield" panose="020B0604020202020204" pitchFamily="34" charset="0"/>
              </a:rPr>
              <a:t>(335-395 AD)</a:t>
            </a:r>
            <a:endParaRPr lang="en-US" dirty="0">
              <a:latin typeface="Old Copperfield" panose="020B0604020202020204" pitchFamily="34" charset="0"/>
            </a:endParaRPr>
          </a:p>
        </p:txBody>
      </p:sp>
      <p:sp>
        <p:nvSpPr>
          <p:cNvPr id="4" name="Content Placeholder 3">
            <a:extLst>
              <a:ext uri="{FF2B5EF4-FFF2-40B4-BE49-F238E27FC236}">
                <a16:creationId xmlns:a16="http://schemas.microsoft.com/office/drawing/2014/main" id="{58F01912-23C1-49A5-8ED6-1CA86697EAEB}"/>
              </a:ext>
            </a:extLst>
          </p:cNvPr>
          <p:cNvSpPr>
            <a:spLocks noGrp="1"/>
          </p:cNvSpPr>
          <p:nvPr>
            <p:ph idx="1"/>
          </p:nvPr>
        </p:nvSpPr>
        <p:spPr>
          <a:xfrm>
            <a:off x="990600" y="2819400"/>
            <a:ext cx="9982200" cy="3581400"/>
          </a:xfrm>
        </p:spPr>
        <p:txBody>
          <a:bodyPr/>
          <a:lstStyle/>
          <a:p>
            <a:r>
              <a:rPr lang="en-US" dirty="0"/>
              <a:t>One of the Cappadocian Fathers of the Church</a:t>
            </a:r>
          </a:p>
          <a:p>
            <a:r>
              <a:rPr lang="en-US" dirty="0"/>
              <a:t>First to argue that God was not only infinite, but theologically was </a:t>
            </a:r>
            <a:r>
              <a:rPr lang="en-US" dirty="0">
                <a:solidFill>
                  <a:srgbClr val="C00000"/>
                </a:solidFill>
              </a:rPr>
              <a:t>actually infinite</a:t>
            </a:r>
          </a:p>
          <a:p>
            <a:pPr lvl="1"/>
            <a:r>
              <a:rPr lang="en-US" dirty="0"/>
              <a:t>It was actually a necessary step in an argument he wanted to make about the nature of Jesus' divinity</a:t>
            </a:r>
          </a:p>
          <a:p>
            <a:pPr lvl="1"/>
            <a:r>
              <a:rPr lang="en-US" dirty="0"/>
              <a:t>A consequence was that God is essentially incomprehensible to the limited minds of finite creatures</a:t>
            </a:r>
          </a:p>
          <a:p>
            <a:endParaRPr lang="en-US" dirty="0"/>
          </a:p>
        </p:txBody>
      </p:sp>
      <p:pic>
        <p:nvPicPr>
          <p:cNvPr id="2050" name="Picture 2" descr="Gregory of Nyssa - OrthodoxWiki">
            <a:extLst>
              <a:ext uri="{FF2B5EF4-FFF2-40B4-BE49-F238E27FC236}">
                <a16:creationId xmlns:a16="http://schemas.microsoft.com/office/drawing/2014/main" id="{B307866C-07A9-4F79-B19A-9F9862CF5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6634" y="76200"/>
            <a:ext cx="1657066"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27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D4AC-EB6E-4BE4-B15D-2266CAC2B1B1}"/>
              </a:ext>
            </a:extLst>
          </p:cNvPr>
          <p:cNvSpPr>
            <a:spLocks noGrp="1"/>
          </p:cNvSpPr>
          <p:nvPr>
            <p:ph type="title"/>
          </p:nvPr>
        </p:nvSpPr>
        <p:spPr/>
        <p:txBody>
          <a:bodyPr/>
          <a:lstStyle/>
          <a:p>
            <a:r>
              <a:rPr lang="en-US" dirty="0">
                <a:latin typeface="Old Copperfield" panose="020B0604020202020204" pitchFamily="34" charset="0"/>
              </a:rPr>
              <a:t>St. Gregory of Nyssa</a:t>
            </a:r>
            <a:br>
              <a:rPr lang="en-US" sz="2800" dirty="0">
                <a:latin typeface="Old Copperfield" panose="020B0604020202020204" pitchFamily="34" charset="0"/>
              </a:rPr>
            </a:br>
            <a:r>
              <a:rPr lang="en-US" sz="2800" dirty="0">
                <a:latin typeface="Old Copperfield" panose="020B0604020202020204" pitchFamily="34" charset="0"/>
              </a:rPr>
              <a:t>(335-395 AD)</a:t>
            </a:r>
            <a:endParaRPr lang="en-US" dirty="0"/>
          </a:p>
        </p:txBody>
      </p:sp>
      <p:sp>
        <p:nvSpPr>
          <p:cNvPr id="3" name="Content Placeholder 2">
            <a:extLst>
              <a:ext uri="{FF2B5EF4-FFF2-40B4-BE49-F238E27FC236}">
                <a16:creationId xmlns:a16="http://schemas.microsoft.com/office/drawing/2014/main" id="{59EE2591-807E-463F-85E4-369539265591}"/>
              </a:ext>
            </a:extLst>
          </p:cNvPr>
          <p:cNvSpPr>
            <a:spLocks noGrp="1"/>
          </p:cNvSpPr>
          <p:nvPr>
            <p:ph idx="1"/>
          </p:nvPr>
        </p:nvSpPr>
        <p:spPr>
          <a:xfrm>
            <a:off x="1422400" y="2133600"/>
            <a:ext cx="10363200" cy="4343400"/>
          </a:xfrm>
        </p:spPr>
        <p:txBody>
          <a:bodyPr/>
          <a:lstStyle/>
          <a:p>
            <a:r>
              <a:rPr lang="en-US" dirty="0">
                <a:latin typeface="CasablancaAntique" panose="04020705050202090202" pitchFamily="82" charset="0"/>
              </a:rPr>
              <a:t>Believed that both in life and in the afterlife man progresses towards the unreachable knowledge of God, continually transcending what has already been accomplished</a:t>
            </a:r>
          </a:p>
          <a:p>
            <a:r>
              <a:rPr lang="en-US" dirty="0">
                <a:latin typeface="CasablancaAntique" panose="04020705050202090202" pitchFamily="82" charset="0"/>
              </a:rPr>
              <a:t>Three stages of spiritual growth:</a:t>
            </a:r>
          </a:p>
          <a:p>
            <a:pPr lvl="1"/>
            <a:r>
              <a:rPr lang="en-US" dirty="0">
                <a:latin typeface="CasablancaAntique" panose="04020705050202090202" pitchFamily="82" charset="0"/>
              </a:rPr>
              <a:t>  </a:t>
            </a:r>
            <a:r>
              <a:rPr lang="en-US" dirty="0">
                <a:solidFill>
                  <a:schemeClr val="bg2"/>
                </a:solidFill>
                <a:latin typeface="CasablancaAntique" panose="04020705050202090202" pitchFamily="82" charset="0"/>
              </a:rPr>
              <a:t>initial darkness of ignorance</a:t>
            </a:r>
          </a:p>
          <a:p>
            <a:pPr lvl="1"/>
            <a:r>
              <a:rPr lang="en-US" dirty="0">
                <a:latin typeface="CasablancaAntique" panose="04020705050202090202" pitchFamily="82" charset="0"/>
              </a:rPr>
              <a:t>  </a:t>
            </a:r>
            <a:r>
              <a:rPr lang="en-US" dirty="0">
                <a:solidFill>
                  <a:schemeClr val="tx2">
                    <a:lumMod val="50000"/>
                    <a:lumOff val="50000"/>
                  </a:schemeClr>
                </a:solidFill>
                <a:latin typeface="CasablancaAntique" panose="04020705050202090202" pitchFamily="82" charset="0"/>
              </a:rPr>
              <a:t>spiritual illumination</a:t>
            </a:r>
          </a:p>
          <a:p>
            <a:pPr lvl="1"/>
            <a:r>
              <a:rPr lang="en-US" dirty="0">
                <a:latin typeface="CasablancaAntique" panose="04020705050202090202" pitchFamily="82" charset="0"/>
              </a:rPr>
              <a:t>  </a:t>
            </a:r>
            <a:r>
              <a:rPr lang="en-US" dirty="0">
                <a:solidFill>
                  <a:schemeClr val="bg2"/>
                </a:solidFill>
                <a:latin typeface="CasablancaAntique" panose="04020705050202090202" pitchFamily="82" charset="0"/>
              </a:rPr>
              <a:t>a darkness of the mind in mystic contemplation</a:t>
            </a:r>
            <a:br>
              <a:rPr lang="en-US" dirty="0">
                <a:solidFill>
                  <a:schemeClr val="bg2"/>
                </a:solidFill>
                <a:latin typeface="CasablancaAntique" panose="04020705050202090202" pitchFamily="82" charset="0"/>
              </a:rPr>
            </a:br>
            <a:r>
              <a:rPr lang="en-US" dirty="0">
                <a:solidFill>
                  <a:schemeClr val="bg2"/>
                </a:solidFill>
                <a:latin typeface="CasablancaAntique" panose="04020705050202090202" pitchFamily="82" charset="0"/>
              </a:rPr>
              <a:t>  of the God who cannot be comprehended</a:t>
            </a:r>
          </a:p>
        </p:txBody>
      </p:sp>
    </p:spTree>
    <p:extLst>
      <p:ext uri="{BB962C8B-B14F-4D97-AF65-F5344CB8AC3E}">
        <p14:creationId xmlns:p14="http://schemas.microsoft.com/office/powerpoint/2010/main" val="168442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61EC3-6E33-4A0F-8BD3-4766F22171A4}"/>
              </a:ext>
            </a:extLst>
          </p:cNvPr>
          <p:cNvSpPr>
            <a:spLocks noGrp="1"/>
          </p:cNvSpPr>
          <p:nvPr>
            <p:ph type="title"/>
          </p:nvPr>
        </p:nvSpPr>
        <p:spPr/>
        <p:txBody>
          <a:bodyPr/>
          <a:lstStyle/>
          <a:p>
            <a:r>
              <a:rPr lang="en-US" dirty="0">
                <a:latin typeface="Old Copperfield" panose="020B0604020202020204" pitchFamily="34" charset="0"/>
              </a:rPr>
              <a:t>St. Gregory of Nyssa</a:t>
            </a:r>
            <a:br>
              <a:rPr lang="en-US" sz="2800" dirty="0">
                <a:latin typeface="Old Copperfield" panose="020B0604020202020204" pitchFamily="34" charset="0"/>
              </a:rPr>
            </a:br>
            <a:r>
              <a:rPr lang="en-US" sz="2800" dirty="0">
                <a:latin typeface="Old Copperfield" panose="020B0604020202020204" pitchFamily="34" charset="0"/>
              </a:rPr>
              <a:t>(335-395 AD)</a:t>
            </a:r>
            <a:endParaRPr lang="en-US" dirty="0"/>
          </a:p>
        </p:txBody>
      </p:sp>
      <p:sp>
        <p:nvSpPr>
          <p:cNvPr id="3" name="Content Placeholder 2">
            <a:extLst>
              <a:ext uri="{FF2B5EF4-FFF2-40B4-BE49-F238E27FC236}">
                <a16:creationId xmlns:a16="http://schemas.microsoft.com/office/drawing/2014/main" id="{AA96CFAD-95CA-4297-BF5E-3CEDFB4F5FE8}"/>
              </a:ext>
            </a:extLst>
          </p:cNvPr>
          <p:cNvSpPr>
            <a:spLocks noGrp="1"/>
          </p:cNvSpPr>
          <p:nvPr>
            <p:ph idx="1"/>
          </p:nvPr>
        </p:nvSpPr>
        <p:spPr>
          <a:xfrm>
            <a:off x="1422400" y="1766888"/>
            <a:ext cx="10363200" cy="4938712"/>
          </a:xfrm>
        </p:spPr>
        <p:txBody>
          <a:bodyPr/>
          <a:lstStyle/>
          <a:p>
            <a:r>
              <a:rPr lang="en-US" dirty="0">
                <a:latin typeface="CasablancaAntique" panose="04020705050202090202" pitchFamily="82" charset="0"/>
              </a:rPr>
              <a:t>An argument based on God's unchangeability</a:t>
            </a:r>
          </a:p>
          <a:p>
            <a:pPr lvl="1"/>
            <a:r>
              <a:rPr lang="en-US" sz="2400" dirty="0">
                <a:latin typeface="CasablancaAntique" panose="04020705050202090202" pitchFamily="82" charset="0"/>
              </a:rPr>
              <a:t> </a:t>
            </a:r>
            <a:r>
              <a:rPr lang="en-US" dirty="0">
                <a:latin typeface="CasablancaAntique" panose="04020705050202090202" pitchFamily="82" charset="0"/>
              </a:rPr>
              <a:t>Two assumptions: God is unchangeable &amp; attributes can only be limited by reference to their opposites</a:t>
            </a:r>
          </a:p>
          <a:p>
            <a:pPr marL="971550" lvl="1" indent="-514350">
              <a:buClr>
                <a:schemeClr val="accent2">
                  <a:lumMod val="75000"/>
                </a:schemeClr>
              </a:buClr>
              <a:buFont typeface="+mj-lt"/>
              <a:buAutoNum type="arabicPeriod"/>
            </a:pPr>
            <a:r>
              <a:rPr lang="en-US" sz="2400" dirty="0">
                <a:latin typeface="CasablancaAntique" panose="04020705050202090202" pitchFamily="82" charset="0"/>
              </a:rPr>
              <a:t>Because God is unchangeable, there is no opposite in his essence</a:t>
            </a:r>
          </a:p>
          <a:p>
            <a:pPr marL="971550" lvl="1" indent="-514350">
              <a:buClr>
                <a:schemeClr val="accent2">
                  <a:lumMod val="75000"/>
                </a:schemeClr>
              </a:buClr>
              <a:buFont typeface="+mj-lt"/>
              <a:buAutoNum type="arabicPeriod"/>
            </a:pPr>
            <a:r>
              <a:rPr lang="en-US" sz="2400" dirty="0">
                <a:latin typeface="CasablancaAntique" panose="04020705050202090202" pitchFamily="82" charset="0"/>
              </a:rPr>
              <a:t>If God is superior to the realm of opposites, where nonbeing and evil also are, he must be perfect</a:t>
            </a:r>
          </a:p>
          <a:p>
            <a:pPr marL="971550" lvl="1" indent="-514350">
              <a:buClr>
                <a:schemeClr val="accent2">
                  <a:lumMod val="75000"/>
                </a:schemeClr>
              </a:buClr>
              <a:buFont typeface="+mj-lt"/>
              <a:buAutoNum type="arabicPeriod"/>
            </a:pPr>
            <a:r>
              <a:rPr lang="en-US" sz="2400" dirty="0">
                <a:latin typeface="CasablancaAntique" panose="04020705050202090202" pitchFamily="82" charset="0"/>
              </a:rPr>
              <a:t>Because God cannot be limited in his goodness (or other attributes), he is unlimited</a:t>
            </a:r>
          </a:p>
          <a:p>
            <a:pPr marL="971550" lvl="1" indent="-514350">
              <a:buClr>
                <a:schemeClr val="accent2">
                  <a:lumMod val="75000"/>
                </a:schemeClr>
              </a:buClr>
              <a:buFont typeface="+mj-lt"/>
              <a:buAutoNum type="arabicPeriod"/>
            </a:pPr>
            <a:r>
              <a:rPr lang="en-US" sz="2400" dirty="0">
                <a:latin typeface="CasablancaAntique" panose="04020705050202090202" pitchFamily="82" charset="0"/>
              </a:rPr>
              <a:t>Being without limits is identical with infinity</a:t>
            </a:r>
          </a:p>
          <a:p>
            <a:pPr marL="457200" lvl="1" indent="0" algn="r">
              <a:buClr>
                <a:schemeClr val="accent2">
                  <a:lumMod val="75000"/>
                </a:schemeClr>
              </a:buClr>
              <a:buNone/>
            </a:pPr>
            <a:r>
              <a:rPr lang="en-US" sz="2400" dirty="0">
                <a:solidFill>
                  <a:schemeClr val="accent6">
                    <a:lumMod val="75000"/>
                  </a:schemeClr>
                </a:solidFill>
                <a:latin typeface="CasablancaAntique" pitchFamily="82" charset="0"/>
              </a:rPr>
              <a:t>—Infinity as a Transformative Concept in</a:t>
            </a:r>
            <a:br>
              <a:rPr lang="en-US" sz="2400" dirty="0">
                <a:solidFill>
                  <a:schemeClr val="accent6">
                    <a:lumMod val="75000"/>
                  </a:schemeClr>
                </a:solidFill>
                <a:latin typeface="CasablancaAntique" pitchFamily="82" charset="0"/>
              </a:rPr>
            </a:br>
            <a:r>
              <a:rPr lang="en-US" sz="2400" dirty="0">
                <a:solidFill>
                  <a:schemeClr val="accent6">
                    <a:lumMod val="75000"/>
                  </a:schemeClr>
                </a:solidFill>
                <a:latin typeface="CasablancaAntique" pitchFamily="82" charset="0"/>
              </a:rPr>
              <a:t>Science and Theology, by Wolfgang </a:t>
            </a:r>
            <a:r>
              <a:rPr lang="en-US" sz="2400" dirty="0" err="1">
                <a:solidFill>
                  <a:schemeClr val="accent6">
                    <a:lumMod val="75000"/>
                  </a:schemeClr>
                </a:solidFill>
                <a:latin typeface="CasablancaAntique" pitchFamily="82" charset="0"/>
              </a:rPr>
              <a:t>Achtner</a:t>
            </a:r>
            <a:endParaRPr lang="en-US" sz="2400" dirty="0">
              <a:solidFill>
                <a:schemeClr val="accent6">
                  <a:lumMod val="75000"/>
                </a:schemeClr>
              </a:solidFill>
              <a:latin typeface="CasablancaAntique" pitchFamily="82" charset="0"/>
            </a:endParaRPr>
          </a:p>
          <a:p>
            <a:pPr marL="457200" lvl="1" indent="0" algn="r">
              <a:buClr>
                <a:schemeClr val="accent2">
                  <a:lumMod val="75000"/>
                </a:schemeClr>
              </a:buClr>
              <a:buNone/>
            </a:pPr>
            <a:endParaRPr lang="en-US" sz="2400" dirty="0"/>
          </a:p>
        </p:txBody>
      </p:sp>
    </p:spTree>
    <p:extLst>
      <p:ext uri="{BB962C8B-B14F-4D97-AF65-F5344CB8AC3E}">
        <p14:creationId xmlns:p14="http://schemas.microsoft.com/office/powerpoint/2010/main" val="313414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61EC3-6E33-4A0F-8BD3-4766F22171A4}"/>
              </a:ext>
            </a:extLst>
          </p:cNvPr>
          <p:cNvSpPr>
            <a:spLocks noGrp="1"/>
          </p:cNvSpPr>
          <p:nvPr>
            <p:ph type="title"/>
          </p:nvPr>
        </p:nvSpPr>
        <p:spPr/>
        <p:txBody>
          <a:bodyPr/>
          <a:lstStyle/>
          <a:p>
            <a:r>
              <a:rPr lang="en-US" dirty="0">
                <a:latin typeface="Old Copperfield" panose="020B0604020202020204" pitchFamily="34" charset="0"/>
              </a:rPr>
              <a:t>St. Gregory of Nyssa</a:t>
            </a:r>
            <a:br>
              <a:rPr lang="en-US" sz="2800" dirty="0">
                <a:latin typeface="Old Copperfield" panose="020B0604020202020204" pitchFamily="34" charset="0"/>
              </a:rPr>
            </a:br>
            <a:r>
              <a:rPr lang="en-US" sz="2800" dirty="0">
                <a:latin typeface="Old Copperfield" panose="020B0604020202020204" pitchFamily="34" charset="0"/>
              </a:rPr>
              <a:t>(335-395 AD)</a:t>
            </a:r>
            <a:endParaRPr lang="en-US" dirty="0"/>
          </a:p>
        </p:txBody>
      </p:sp>
      <p:sp>
        <p:nvSpPr>
          <p:cNvPr id="3" name="Content Placeholder 2">
            <a:extLst>
              <a:ext uri="{FF2B5EF4-FFF2-40B4-BE49-F238E27FC236}">
                <a16:creationId xmlns:a16="http://schemas.microsoft.com/office/drawing/2014/main" id="{AA96CFAD-95CA-4297-BF5E-3CEDFB4F5FE8}"/>
              </a:ext>
            </a:extLst>
          </p:cNvPr>
          <p:cNvSpPr>
            <a:spLocks noGrp="1"/>
          </p:cNvSpPr>
          <p:nvPr>
            <p:ph idx="1"/>
          </p:nvPr>
        </p:nvSpPr>
        <p:spPr>
          <a:xfrm>
            <a:off x="1422400" y="1766888"/>
            <a:ext cx="10363200" cy="4938712"/>
          </a:xfrm>
        </p:spPr>
        <p:txBody>
          <a:bodyPr/>
          <a:lstStyle/>
          <a:p>
            <a:pPr marL="0" indent="0" algn="ctr">
              <a:buNone/>
            </a:pPr>
            <a:r>
              <a:rPr lang="en-US" sz="2800" dirty="0">
                <a:latin typeface="CasablancaAntique" panose="04020705050202090202" pitchFamily="82" charset="0"/>
              </a:rPr>
              <a:t>In the end, he opened up a number of </a:t>
            </a:r>
            <a:r>
              <a:rPr lang="en-US" sz="2800">
                <a:latin typeface="CasablancaAntique" panose="04020705050202090202" pitchFamily="82" charset="0"/>
              </a:rPr>
              <a:t>new horizons</a:t>
            </a:r>
            <a:br>
              <a:rPr lang="en-US" sz="2800">
                <a:latin typeface="CasablancaAntique" panose="04020705050202090202" pitchFamily="82" charset="0"/>
              </a:rPr>
            </a:br>
            <a:r>
              <a:rPr lang="en-US" sz="2800">
                <a:latin typeface="CasablancaAntique" panose="04020705050202090202" pitchFamily="82" charset="0"/>
              </a:rPr>
              <a:t>(theological, spiritual</a:t>
            </a:r>
            <a:r>
              <a:rPr lang="en-US" sz="2800" dirty="0">
                <a:latin typeface="CasablancaAntique" panose="04020705050202090202" pitchFamily="82" charset="0"/>
              </a:rPr>
              <a:t>, ethical, &amp; </a:t>
            </a:r>
            <a:r>
              <a:rPr lang="en-US" sz="2800">
                <a:latin typeface="CasablancaAntique" panose="04020705050202090202" pitchFamily="82" charset="0"/>
              </a:rPr>
              <a:t>intellectual)</a:t>
            </a:r>
            <a:br>
              <a:rPr lang="en-US" sz="2800">
                <a:latin typeface="CasablancaAntique" panose="04020705050202090202" pitchFamily="82" charset="0"/>
              </a:rPr>
            </a:br>
            <a:r>
              <a:rPr lang="en-US" sz="2800">
                <a:latin typeface="CasablancaAntique" panose="04020705050202090202" pitchFamily="82" charset="0"/>
              </a:rPr>
              <a:t>in </a:t>
            </a:r>
            <a:r>
              <a:rPr lang="en-US" sz="2800" dirty="0">
                <a:latin typeface="CasablancaAntique" panose="04020705050202090202" pitchFamily="82" charset="0"/>
              </a:rPr>
              <a:t>his theology of the infinite:</a:t>
            </a:r>
            <a:endParaRPr lang="en-US" sz="2400" dirty="0">
              <a:latin typeface="CasablancaAntique" panose="04020705050202090202" pitchFamily="82" charset="0"/>
            </a:endParaRPr>
          </a:p>
          <a:p>
            <a:pPr marL="857250" lvl="1" indent="-514350">
              <a:buClr>
                <a:schemeClr val="accent2">
                  <a:lumMod val="75000"/>
                </a:schemeClr>
              </a:buClr>
              <a:buFont typeface="+mj-lt"/>
              <a:buAutoNum type="arabicPeriod"/>
            </a:pPr>
            <a:r>
              <a:rPr lang="en-US" dirty="0">
                <a:latin typeface="CasablancaAntique" panose="04020705050202090202" pitchFamily="82" charset="0"/>
              </a:rPr>
              <a:t>A firm conception of God as infinite, overthrowing the finite view of God from Aristotle's metaphysics</a:t>
            </a:r>
          </a:p>
          <a:p>
            <a:pPr marL="857250" lvl="1" indent="-514350">
              <a:buClr>
                <a:schemeClr val="accent2">
                  <a:lumMod val="75000"/>
                </a:schemeClr>
              </a:buClr>
              <a:buFont typeface="+mj-lt"/>
              <a:buAutoNum type="arabicPeriod"/>
            </a:pPr>
            <a:r>
              <a:rPr lang="en-US" dirty="0">
                <a:latin typeface="CasablancaAntique" panose="04020705050202090202" pitchFamily="82" charset="0"/>
              </a:rPr>
              <a:t>He asked how it is that we can relate to this infinite God</a:t>
            </a:r>
          </a:p>
          <a:p>
            <a:pPr marL="857250" lvl="1" indent="-514350">
              <a:buClr>
                <a:schemeClr val="accent2">
                  <a:lumMod val="75000"/>
                </a:schemeClr>
              </a:buClr>
              <a:buFont typeface="+mj-lt"/>
              <a:buAutoNum type="arabicPeriod"/>
            </a:pPr>
            <a:r>
              <a:rPr lang="en-US" dirty="0">
                <a:latin typeface="CasablancaAntique" panose="04020705050202090202" pitchFamily="82" charset="0"/>
              </a:rPr>
              <a:t>He claimed that it is not the mind or intellect, but the ascending and purifying spirit or consciousness and moral virtue that are ways to approach God, but as a limiting process (à la Zeno) that never ends</a:t>
            </a:r>
          </a:p>
          <a:p>
            <a:pPr marL="342900" lvl="1" indent="0" algn="r">
              <a:buClr>
                <a:schemeClr val="accent2">
                  <a:lumMod val="75000"/>
                </a:schemeClr>
              </a:buClr>
              <a:buNone/>
            </a:pPr>
            <a:r>
              <a:rPr lang="en-US" sz="2000" dirty="0">
                <a:solidFill>
                  <a:schemeClr val="accent6">
                    <a:lumMod val="75000"/>
                  </a:schemeClr>
                </a:solidFill>
                <a:latin typeface="CasablancaAntique" pitchFamily="82" charset="0"/>
              </a:rPr>
              <a:t>—Infinity as a Transformative Concept in</a:t>
            </a:r>
            <a:br>
              <a:rPr lang="en-US" sz="2000" dirty="0">
                <a:solidFill>
                  <a:schemeClr val="accent6">
                    <a:lumMod val="75000"/>
                  </a:schemeClr>
                </a:solidFill>
                <a:latin typeface="CasablancaAntique" pitchFamily="82" charset="0"/>
              </a:rPr>
            </a:br>
            <a:r>
              <a:rPr lang="en-US" sz="2000" dirty="0">
                <a:solidFill>
                  <a:schemeClr val="accent6">
                    <a:lumMod val="75000"/>
                  </a:schemeClr>
                </a:solidFill>
                <a:latin typeface="CasablancaAntique" pitchFamily="82" charset="0"/>
              </a:rPr>
              <a:t>Science and Theology, by Wolfgang </a:t>
            </a:r>
            <a:r>
              <a:rPr lang="en-US" sz="2000" dirty="0" err="1">
                <a:solidFill>
                  <a:schemeClr val="accent6">
                    <a:lumMod val="75000"/>
                  </a:schemeClr>
                </a:solidFill>
                <a:latin typeface="CasablancaAntique" pitchFamily="82" charset="0"/>
              </a:rPr>
              <a:t>Achtner</a:t>
            </a:r>
            <a:endParaRPr lang="en-US" sz="2000" dirty="0">
              <a:solidFill>
                <a:schemeClr val="accent6">
                  <a:lumMod val="75000"/>
                </a:schemeClr>
              </a:solidFill>
              <a:latin typeface="CasablancaAntique" pitchFamily="82" charset="0"/>
            </a:endParaRPr>
          </a:p>
          <a:p>
            <a:pPr marL="342900" lvl="1" indent="0" algn="r">
              <a:buClr>
                <a:schemeClr val="accent2">
                  <a:lumMod val="75000"/>
                </a:schemeClr>
              </a:buClr>
              <a:buNone/>
            </a:pPr>
            <a:endParaRPr lang="en-US" sz="2400" dirty="0"/>
          </a:p>
        </p:txBody>
      </p:sp>
    </p:spTree>
    <p:extLst>
      <p:ext uri="{BB962C8B-B14F-4D97-AF65-F5344CB8AC3E}">
        <p14:creationId xmlns:p14="http://schemas.microsoft.com/office/powerpoint/2010/main" val="2466017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ld Copperfield" pitchFamily="34" charset="0"/>
              </a:rPr>
              <a:t>Maimonides</a:t>
            </a:r>
            <a:br>
              <a:rPr lang="en-US" dirty="0">
                <a:latin typeface="Old Copperfield" pitchFamily="34" charset="0"/>
              </a:rPr>
            </a:br>
            <a:r>
              <a:rPr lang="en-US" sz="2800" dirty="0">
                <a:latin typeface="Old Copperfield" pitchFamily="34" charset="0"/>
              </a:rPr>
              <a:t>(1135-1204 </a:t>
            </a:r>
            <a:r>
              <a:rPr lang="en-US" sz="2800" cap="small" dirty="0" err="1">
                <a:latin typeface="Old Copperfield" pitchFamily="34" charset="0"/>
              </a:rPr>
              <a:t>a</a:t>
            </a:r>
            <a:r>
              <a:rPr lang="en-US" sz="2800" dirty="0" err="1">
                <a:latin typeface="Old Copperfield" pitchFamily="34" charset="0"/>
              </a:rPr>
              <a:t>.</a:t>
            </a:r>
            <a:r>
              <a:rPr lang="en-US" sz="2800" cap="small" dirty="0" err="1">
                <a:latin typeface="Old Copperfield" pitchFamily="34" charset="0"/>
              </a:rPr>
              <a:t>d</a:t>
            </a:r>
            <a:r>
              <a:rPr lang="en-US" sz="2800" dirty="0" err="1">
                <a:latin typeface="Old Copperfield" pitchFamily="34" charset="0"/>
              </a:rPr>
              <a:t>.</a:t>
            </a:r>
            <a:r>
              <a:rPr lang="en-US" sz="2800" dirty="0">
                <a:latin typeface="Old Copperfield" pitchFamily="34" charset="0"/>
              </a:rPr>
              <a:t>)</a:t>
            </a:r>
            <a:endParaRPr lang="en-US" dirty="0"/>
          </a:p>
        </p:txBody>
      </p:sp>
      <p:sp>
        <p:nvSpPr>
          <p:cNvPr id="3" name="Content Placeholder 2"/>
          <p:cNvSpPr>
            <a:spLocks noGrp="1"/>
          </p:cNvSpPr>
          <p:nvPr>
            <p:ph idx="1"/>
          </p:nvPr>
        </p:nvSpPr>
        <p:spPr>
          <a:xfrm>
            <a:off x="1066800" y="2514600"/>
            <a:ext cx="10363200" cy="4114800"/>
          </a:xfrm>
        </p:spPr>
        <p:txBody>
          <a:bodyPr/>
          <a:lstStyle/>
          <a:p>
            <a:r>
              <a:rPr lang="en-US" sz="2800" dirty="0"/>
              <a:t>Jewish Scholar, both theological and scientific</a:t>
            </a:r>
          </a:p>
          <a:p>
            <a:r>
              <a:rPr lang="en-US" sz="2800" dirty="0"/>
              <a:t>Born in Cordova; head of Jewish community in Egypt.</a:t>
            </a:r>
          </a:p>
          <a:p>
            <a:r>
              <a:rPr lang="en-US" sz="2800" dirty="0"/>
              <a:t>On Infinity</a:t>
            </a:r>
          </a:p>
          <a:p>
            <a:pPr marL="457200" lvl="1" indent="0">
              <a:buNone/>
            </a:pPr>
            <a:r>
              <a:rPr lang="en-US" sz="2200" i="1" dirty="0"/>
              <a:t>But as for what is infinite in </a:t>
            </a:r>
            <a:r>
              <a:rPr lang="en-US" sz="2200" i="1" dirty="0" err="1"/>
              <a:t>potentia</a:t>
            </a:r>
            <a:r>
              <a:rPr lang="en-US" sz="2200" i="1" dirty="0"/>
              <a:t> or accidentally, the existence of such an infinite has, in some cases, been demonstrated: thus it has been demonstrated that the division of magnitudes to infinity is possible in </a:t>
            </a:r>
            <a:r>
              <a:rPr lang="en-US" sz="2200" i="1" dirty="0" err="1"/>
              <a:t>potentia</a:t>
            </a:r>
            <a:r>
              <a:rPr lang="en-US" sz="2200" i="1" dirty="0"/>
              <a:t>, and likewise the division of time to infinity. Another case is an object of speculation: namely, the existence of what is infinite by way of succession. This is what is called the infinite by accident. And it consists in a thing coming to exist after the passing-away of another thing, the latter’s coming to exist after the passing-away of a third thing, and so forth to infinity.</a:t>
            </a:r>
            <a:endParaRPr lang="en-US" sz="2200" dirty="0"/>
          </a:p>
        </p:txBody>
      </p:sp>
      <p:pic>
        <p:nvPicPr>
          <p:cNvPr id="2050" name="Picture 2" descr="Maimonide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3585" y="457201"/>
            <a:ext cx="1618883" cy="2158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11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ld Copperfield" pitchFamily="34" charset="0"/>
              </a:rPr>
              <a:t>Maimonides</a:t>
            </a:r>
            <a:br>
              <a:rPr lang="en-US" dirty="0">
                <a:latin typeface="Old Copperfield" pitchFamily="34" charset="0"/>
              </a:rPr>
            </a:br>
            <a:r>
              <a:rPr lang="en-US" sz="2800" dirty="0">
                <a:latin typeface="Old Copperfield" pitchFamily="34" charset="0"/>
              </a:rPr>
              <a:t>(1135-1204 </a:t>
            </a:r>
            <a:r>
              <a:rPr lang="en-US" sz="2800" cap="small" dirty="0">
                <a:latin typeface="Old Copperfield" pitchFamily="34" charset="0"/>
              </a:rPr>
              <a:t>a.d.</a:t>
            </a:r>
            <a:r>
              <a:rPr lang="en-US" sz="2800" dirty="0">
                <a:latin typeface="Old Copperfield" pitchFamily="34" charset="0"/>
              </a:rPr>
              <a:t>)</a:t>
            </a:r>
            <a:endParaRPr lang="en-US" dirty="0"/>
          </a:p>
        </p:txBody>
      </p:sp>
      <p:sp>
        <p:nvSpPr>
          <p:cNvPr id="3" name="Content Placeholder 2"/>
          <p:cNvSpPr>
            <a:spLocks noGrp="1"/>
          </p:cNvSpPr>
          <p:nvPr>
            <p:ph idx="1"/>
          </p:nvPr>
        </p:nvSpPr>
        <p:spPr>
          <a:xfrm>
            <a:off x="1422400" y="1766888"/>
            <a:ext cx="10363199" cy="5014912"/>
          </a:xfrm>
        </p:spPr>
        <p:txBody>
          <a:bodyPr/>
          <a:lstStyle/>
          <a:p>
            <a:pPr marL="0" indent="0">
              <a:buNone/>
            </a:pPr>
            <a:r>
              <a:rPr lang="en-US" sz="2800" dirty="0">
                <a:latin typeface="CasablancaAntique" pitchFamily="82" charset="0"/>
              </a:rPr>
              <a:t>A[n] … argument was put forth…in Islamic culture by  the Jewish sage Moses Maimonides…in his </a:t>
            </a:r>
            <a:r>
              <a:rPr lang="en-US" sz="2800" i="1" dirty="0">
                <a:latin typeface="CasablancaAntique" pitchFamily="82" charset="0"/>
              </a:rPr>
              <a:t>Guide for the Perplexed</a:t>
            </a:r>
            <a:r>
              <a:rPr lang="en-US" sz="2800" dirty="0">
                <a:latin typeface="CasablancaAntique" pitchFamily="82" charset="0"/>
              </a:rPr>
              <a:t>. Unmistakably also basing his physical framework on Aristotle, Maimonides presented the causal argument, noting that “the series does not extend to infinity” because:</a:t>
            </a:r>
          </a:p>
          <a:p>
            <a:pPr marL="400050" lvl="1" indent="0">
              <a:buNone/>
            </a:pPr>
            <a:r>
              <a:rPr lang="en-US" sz="2400" dirty="0">
                <a:latin typeface="CasablancaAntique" pitchFamily="82" charset="0"/>
              </a:rPr>
              <a:t>impossible is the existence of an infinite series of causes, namely, that a certain thing should be the cause of another thing, but itself the effect of another cause, which again is the result of another cause, and so on to infinity, …[and so we must stop at] the Creator…. He is therefore the ultimate cause.</a:t>
            </a:r>
          </a:p>
          <a:p>
            <a:pPr marL="0" indent="0">
              <a:buNone/>
            </a:pPr>
            <a:r>
              <a:rPr lang="en-US" sz="2800" dirty="0">
                <a:latin typeface="CasablancaAntique" pitchFamily="82" charset="0"/>
              </a:rPr>
              <a:t>As with [Aristotle] the fulcrum of the logic for Maimonides was the impossibility of infinity, and this led to his proof of God’s existence.</a:t>
            </a:r>
          </a:p>
          <a:p>
            <a:pPr marL="0" indent="0" algn="r">
              <a:buNone/>
            </a:pPr>
            <a:r>
              <a:rPr lang="en-US" sz="2000" dirty="0">
                <a:solidFill>
                  <a:schemeClr val="accent6">
                    <a:lumMod val="75000"/>
                  </a:schemeClr>
                </a:solidFill>
                <a:latin typeface="CasablancaAntique" pitchFamily="82" charset="0"/>
              </a:rPr>
              <a:t>—Idolatry &amp; Infinity: Of Art, Math, &amp; God, by David R. Topper</a:t>
            </a:r>
          </a:p>
        </p:txBody>
      </p:sp>
    </p:spTree>
    <p:extLst>
      <p:ext uri="{BB962C8B-B14F-4D97-AF65-F5344CB8AC3E}">
        <p14:creationId xmlns:p14="http://schemas.microsoft.com/office/powerpoint/2010/main" val="2931578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ld Copperfield" pitchFamily="34" charset="0"/>
              </a:rPr>
              <a:t>St. Thomas Aquinas</a:t>
            </a:r>
            <a:br>
              <a:rPr lang="en-US" dirty="0">
                <a:latin typeface="Old Copperfield" pitchFamily="34" charset="0"/>
              </a:rPr>
            </a:br>
            <a:r>
              <a:rPr lang="en-US" sz="2800" dirty="0">
                <a:latin typeface="Old Copperfield" pitchFamily="34" charset="0"/>
              </a:rPr>
              <a:t>(1225-1274 </a:t>
            </a:r>
            <a:r>
              <a:rPr lang="en-US" sz="2800" cap="small" dirty="0" err="1">
                <a:latin typeface="Old Copperfield" pitchFamily="34" charset="0"/>
              </a:rPr>
              <a:t>a</a:t>
            </a:r>
            <a:r>
              <a:rPr lang="en-US" sz="2800" dirty="0" err="1">
                <a:latin typeface="Old Copperfield" pitchFamily="34" charset="0"/>
              </a:rPr>
              <a:t>.</a:t>
            </a:r>
            <a:r>
              <a:rPr lang="en-US" sz="2800" cap="small" dirty="0" err="1">
                <a:latin typeface="Old Copperfield" pitchFamily="34" charset="0"/>
              </a:rPr>
              <a:t>d</a:t>
            </a:r>
            <a:r>
              <a:rPr lang="en-US" sz="2800" dirty="0" err="1">
                <a:latin typeface="Old Copperfield" pitchFamily="34" charset="0"/>
              </a:rPr>
              <a:t>.</a:t>
            </a:r>
            <a:r>
              <a:rPr lang="en-US" sz="2800" dirty="0">
                <a:latin typeface="Old Copperfield" pitchFamily="34" charset="0"/>
              </a:rPr>
              <a:t>)</a:t>
            </a:r>
            <a:endParaRPr lang="en-US" dirty="0"/>
          </a:p>
        </p:txBody>
      </p:sp>
      <p:sp>
        <p:nvSpPr>
          <p:cNvPr id="3" name="Content Placeholder 2"/>
          <p:cNvSpPr>
            <a:spLocks noGrp="1"/>
          </p:cNvSpPr>
          <p:nvPr>
            <p:ph idx="1"/>
          </p:nvPr>
        </p:nvSpPr>
        <p:spPr/>
        <p:txBody>
          <a:bodyPr/>
          <a:lstStyle/>
          <a:p>
            <a:r>
              <a:rPr lang="en-US" sz="2800" dirty="0"/>
              <a:t>Dominican Priest</a:t>
            </a:r>
          </a:p>
          <a:p>
            <a:r>
              <a:rPr lang="en-US" sz="2800" dirty="0"/>
              <a:t> </a:t>
            </a:r>
            <a:r>
              <a:rPr lang="en-US" sz="2800" dirty="0">
                <a:solidFill>
                  <a:schemeClr val="tx2">
                    <a:lumMod val="60000"/>
                    <a:lumOff val="40000"/>
                  </a:schemeClr>
                </a:solidFill>
              </a:rPr>
              <a:t>Synthesized</a:t>
            </a:r>
            <a:r>
              <a:rPr lang="en-US" sz="2800" dirty="0"/>
              <a:t> Aristotle’s philosophy with Christian theology</a:t>
            </a:r>
          </a:p>
          <a:p>
            <a:r>
              <a:rPr lang="en-US" sz="2800" dirty="0"/>
              <a:t>On Infinity</a:t>
            </a:r>
          </a:p>
          <a:p>
            <a:pPr marL="915988" lvl="1" indent="0">
              <a:buNone/>
            </a:pPr>
            <a:r>
              <a:rPr lang="en-US" sz="2400" i="1" dirty="0"/>
              <a:t>The existence of an actual infinite multitude is impossible. For any set of things one considers must be a specific set. And sets of things are specified by the number of things in them. Now no number is infinite, for number results from counting through a set of units. So no set of things can actually be inherently unlimited, nor can it happen to be unlimited.</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1143000"/>
            <a:ext cx="1371600" cy="193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79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theme1.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a Vinci design template">
  <a:themeElements>
    <a:clrScheme name="Office Theme 7">
      <a:dk1>
        <a:srgbClr val="000000"/>
      </a:dk1>
      <a:lt1>
        <a:srgbClr val="FFFFCC"/>
      </a:lt1>
      <a:dk2>
        <a:srgbClr val="60300C"/>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CC"/>
        </a:lt1>
        <a:dk2>
          <a:srgbClr val="60300C"/>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1D1BD1C3523247903358D0A8AC0422" ma:contentTypeVersion="20" ma:contentTypeDescription="Create a new document." ma:contentTypeScope="" ma:versionID="19fd03f8354e32de1790f517bcded8d1">
  <xsd:schema xmlns:xsd="http://www.w3.org/2001/XMLSchema" xmlns:xs="http://www.w3.org/2001/XMLSchema" xmlns:p="http://schemas.microsoft.com/office/2006/metadata/properties" xmlns:ns1="http://schemas.microsoft.com/sharepoint/v3" xmlns:ns3="52c17e26-d80b-4810-84b5-2d696440855c" xmlns:ns4="75e26a86-27e7-4108-abb5-a9a0ae913c4d" targetNamespace="http://schemas.microsoft.com/office/2006/metadata/properties" ma:root="true" ma:fieldsID="403be1b4dce7c1d624a4218d8a4166fb" ns1:_="" ns3:_="" ns4:_="">
    <xsd:import namespace="http://schemas.microsoft.com/sharepoint/v3"/>
    <xsd:import namespace="52c17e26-d80b-4810-84b5-2d696440855c"/>
    <xsd:import namespace="75e26a86-27e7-4108-abb5-a9a0ae913c4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OCR" minOccurs="0"/>
                <xsd:element ref="ns4:_activity" minOccurs="0"/>
                <xsd:element ref="ns4:MediaServiceObjectDetectorVersions" minOccurs="0"/>
                <xsd:element ref="ns4:MediaServiceLocation" minOccurs="0"/>
                <xsd:element ref="ns1:_ip_UnifiedCompliancePolicyProperties" minOccurs="0"/>
                <xsd:element ref="ns1:_ip_UnifiedCompliancePolicyUIAction"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c17e26-d80b-4810-84b5-2d696440855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e26a86-27e7-4108-abb5-a9a0ae913c4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Location" ma:index="23" nillable="true" ma:displayName="Location" ma:description="" ma:indexed="true" ma:internalName="MediaServiceLocation"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75e26a86-27e7-4108-abb5-a9a0ae913c4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EFC010-F296-4DB8-9008-B6E8A2C02A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2c17e26-d80b-4810-84b5-2d696440855c"/>
    <ds:schemaRef ds:uri="75e26a86-27e7-4108-abb5-a9a0ae913c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B99479-C807-44EC-B766-032CA99BD3A7}">
  <ds:schemaRefs>
    <ds:schemaRef ds:uri="http://purl.org/dc/dcmitype/"/>
    <ds:schemaRef ds:uri="http://schemas.openxmlformats.org/package/2006/metadata/core-properties"/>
    <ds:schemaRef ds:uri="http://schemas.microsoft.com/sharepoint/v3"/>
    <ds:schemaRef ds:uri="http://purl.org/dc/terms/"/>
    <ds:schemaRef ds:uri="http://schemas.microsoft.com/office/2006/documentManagement/types"/>
    <ds:schemaRef ds:uri="http://schemas.microsoft.com/office/2006/metadata/properties"/>
    <ds:schemaRef ds:uri="http://www.w3.org/XML/1998/namespace"/>
    <ds:schemaRef ds:uri="52c17e26-d80b-4810-84b5-2d696440855c"/>
    <ds:schemaRef ds:uri="http://schemas.microsoft.com/office/infopath/2007/PartnerControls"/>
    <ds:schemaRef ds:uri="75e26a86-27e7-4108-abb5-a9a0ae913c4d"/>
    <ds:schemaRef ds:uri="http://purl.org/dc/elements/1.1/"/>
  </ds:schemaRefs>
</ds:datastoreItem>
</file>

<file path=customXml/itemProps3.xml><?xml version="1.0" encoding="utf-8"?>
<ds:datastoreItem xmlns:ds="http://schemas.openxmlformats.org/officeDocument/2006/customXml" ds:itemID="{EC0DE515-C768-49F1-B921-6A8E19AA9A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3923</TotalTime>
  <Words>1076</Words>
  <Application>Microsoft Office PowerPoint</Application>
  <PresentationFormat>Widescreen</PresentationFormat>
  <Paragraphs>61</Paragraphs>
  <Slides>12</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Times New Roman</vt:lpstr>
      <vt:lpstr>Old Copperfield</vt:lpstr>
      <vt:lpstr>Wingdings</vt:lpstr>
      <vt:lpstr>Parchment MF</vt:lpstr>
      <vt:lpstr>Arial Black</vt:lpstr>
      <vt:lpstr>CasablancaAntique</vt:lpstr>
      <vt:lpstr>Calibri</vt:lpstr>
      <vt:lpstr>Arial</vt:lpstr>
      <vt:lpstr>Courier New</vt:lpstr>
      <vt:lpstr>Expedition</vt:lpstr>
      <vt:lpstr>Da Vinci design template</vt:lpstr>
      <vt:lpstr>The Divine Infinite</vt:lpstr>
      <vt:lpstr>Alerts</vt:lpstr>
      <vt:lpstr>St. Gregory of Nyssa (335-395 AD)</vt:lpstr>
      <vt:lpstr>St. Gregory of Nyssa (335-395 AD)</vt:lpstr>
      <vt:lpstr>St. Gregory of Nyssa (335-395 AD)</vt:lpstr>
      <vt:lpstr>St. Gregory of Nyssa (335-395 AD)</vt:lpstr>
      <vt:lpstr>Maimonides (1135-1204 a.d.)</vt:lpstr>
      <vt:lpstr>Maimonides (1135-1204 a.d.)</vt:lpstr>
      <vt:lpstr>St. Thomas Aquinas (1225-1274 a.d.)</vt:lpstr>
      <vt:lpstr>St. Thomas Aquinas (1225-1274 a.d.)</vt:lpstr>
      <vt:lpstr>Galileo Galilei (1564-1642 a.d.)</vt:lpstr>
      <vt:lpstr>finis…   …infini!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Science is the first engineering discipline in which the complexity of the objects created is limited solely by the skill of the creator, and not by  the strength of raw materials.</dc:title>
  <dc:creator>David J. Stucki</dc:creator>
  <cp:lastModifiedBy>Stucki, David</cp:lastModifiedBy>
  <cp:revision>88</cp:revision>
  <cp:lastPrinted>1601-01-01T00:00:00Z</cp:lastPrinted>
  <dcterms:created xsi:type="dcterms:W3CDTF">2001-05-07T04:07:40Z</dcterms:created>
  <dcterms:modified xsi:type="dcterms:W3CDTF">2024-10-11T11:36:43Z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0x0101001C1D1BD1C3523247903358D0A8AC0422</vt:lpwstr>
  </property>
</Properties>
</file>