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4"/>
    <p:sldMasterId id="2147483665" r:id="rId5"/>
  </p:sldMasterIdLst>
  <p:notesMasterIdLst>
    <p:notesMasterId r:id="rId15"/>
  </p:notesMasterIdLst>
  <p:handoutMasterIdLst>
    <p:handoutMasterId r:id="rId16"/>
  </p:handoutMasterIdLst>
  <p:sldIdLst>
    <p:sldId id="257" r:id="rId6"/>
    <p:sldId id="275" r:id="rId7"/>
    <p:sldId id="274" r:id="rId8"/>
    <p:sldId id="276" r:id="rId9"/>
    <p:sldId id="277" r:id="rId10"/>
    <p:sldId id="278" r:id="rId11"/>
    <p:sldId id="279" r:id="rId12"/>
    <p:sldId id="280" r:id="rId13"/>
    <p:sldId id="281" r:id="rId14"/>
  </p:sldIdLst>
  <p:sldSz cx="12188825" cy="6858000"/>
  <p:notesSz cx="6858000" cy="9144000"/>
  <p:embeddedFontLst>
    <p:embeddedFont>
      <p:font typeface="AR DECODE" panose="02000000000000000000" pitchFamily="2" charset="0"/>
      <p:regular r:id="rId17"/>
    </p:embeddedFont>
    <p:embeddedFont>
      <p:font typeface="Cambria Math" panose="02040503050406030204" pitchFamily="18" charset="0"/>
      <p:regular r:id="rId18"/>
    </p:embeddedFont>
    <p:embeddedFont>
      <p:font typeface="Century Gothic" panose="020B0502020202020204" pitchFamily="34" charset="0"/>
      <p:regular r:id="rId19"/>
      <p:bold r:id="rId20"/>
      <p:italic r:id="rId21"/>
      <p:boldItalic r:id="rId22"/>
    </p:embeddedFont>
    <p:embeddedFont>
      <p:font typeface="Euphemia" panose="020B0503040102020104" pitchFamily="34" charset="0"/>
      <p:regular r:id="rId23"/>
    </p:embeddedFont>
    <p:embeddedFont>
      <p:font typeface="Palatino Linotype" panose="02040502050505030304" pitchFamily="18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2496">
          <p15:clr>
            <a:srgbClr val="A4A3A4"/>
          </p15:clr>
        </p15:guide>
        <p15:guide id="3" orient="horz" pos="2880">
          <p15:clr>
            <a:srgbClr val="A4A3A4"/>
          </p15:clr>
        </p15:guide>
        <p15:guide id="4" orient="horz" pos="1056">
          <p15:clr>
            <a:srgbClr val="A4A3A4"/>
          </p15:clr>
        </p15:guide>
        <p15:guide id="5" orient="horz" pos="3888">
          <p15:clr>
            <a:srgbClr val="A4A3A4"/>
          </p15:clr>
        </p15:guide>
        <p15:guide id="6" orient="horz" pos="240">
          <p15:clr>
            <a:srgbClr val="A4A3A4"/>
          </p15:clr>
        </p15:guide>
        <p15:guide id="7" pos="3839">
          <p15:clr>
            <a:srgbClr val="A4A3A4"/>
          </p15:clr>
        </p15:guide>
        <p15:guide id="8" pos="527">
          <p15:clr>
            <a:srgbClr val="A4A3A4"/>
          </p15:clr>
        </p15:guide>
        <p15:guide id="9" pos="815">
          <p15:clr>
            <a:srgbClr val="A4A3A4"/>
          </p15:clr>
        </p15:guide>
        <p15:guide id="10" pos="6863">
          <p15:clr>
            <a:srgbClr val="A4A3A4"/>
          </p15:clr>
        </p15:guide>
        <p15:guide id="11" pos="6143">
          <p15:clr>
            <a:srgbClr val="A4A3A4"/>
          </p15:clr>
        </p15:guide>
        <p15:guide id="12" pos="470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109" d="100"/>
          <a:sy n="109" d="100"/>
        </p:scale>
        <p:origin x="534" y="108"/>
      </p:cViewPr>
      <p:guideLst>
        <p:guide orient="horz" pos="2160"/>
        <p:guide orient="horz" pos="2496"/>
        <p:guide orient="horz" pos="2880"/>
        <p:guide orient="horz" pos="1056"/>
        <p:guide orient="horz" pos="3888"/>
        <p:guide orient="horz" pos="240"/>
        <p:guide pos="3839"/>
        <p:guide pos="527"/>
        <p:guide pos="815"/>
        <p:guide pos="6863"/>
        <p:guide pos="6143"/>
        <p:guide pos="470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1680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8.fntdata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A207F-0F91-42F2-96D0-049C6003623B}" type="datetimeFigureOut">
              <a:rPr lang="en-US"/>
              <a:t>9/28/2024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67D4A-04CB-4EDF-8FB1-342A02FC8EC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0125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13F5-F2B1-464B-BE8F-27ABFBD2FBDE}" type="datetimeFigureOut">
              <a:rPr lang="en-US"/>
              <a:t>9/28/2024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61351F-DBB1-4664-ADA9-83BC7CB8848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362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microsoft.com/office/2007/relationships/hdphoto" Target="../media/hdphoto4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microsoft.com/office/2007/relationships/hdphoto" Target="../media/hdphoto5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8412" y="152400"/>
            <a:ext cx="4648200" cy="1066800"/>
          </a:xfrm>
        </p:spPr>
        <p:txBody>
          <a:bodyPr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0412" y="5943600"/>
            <a:ext cx="2895600" cy="762000"/>
          </a:xfr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85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50000"/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/>
          <a:tile tx="0" ty="0" sx="50000" sy="5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739139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>
              <a:alpha val="60000"/>
            </a:schemeClr>
          </a:solidFill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0540" y="6356351"/>
            <a:ext cx="4574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DA733E-AFCE-06A6-2FBE-457A56C2AE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607424" y="0"/>
            <a:ext cx="3575500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92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5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ltGray">
      <p:bgPr>
        <a:blipFill dpi="0"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08412" y="152400"/>
            <a:ext cx="4648200" cy="1066800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0412" y="5943600"/>
            <a:ext cx="2895600" cy="762000"/>
          </a:xfrm>
          <a:noFill/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4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63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alphaModFix amt="50000"/>
            <a:duotone>
              <a:schemeClr val="accent1">
                <a:shade val="45000"/>
                <a:satMod val="135000"/>
              </a:schemeClr>
              <a:prstClr val="white"/>
            </a:duotone>
            <a:lum/>
          </a:blip>
          <a:srcRect/>
          <a:tile tx="0" ty="0" sx="5000" sy="5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7391398" cy="1143000"/>
          </a:xfrm>
          <a:noFill/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  <a:alpha val="50000"/>
            </a:schemeClr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defRPr>
                <a:solidFill>
                  <a:schemeClr val="accent5"/>
                </a:solidFill>
              </a:defRPr>
            </a:lvl3pPr>
            <a:lvl4pPr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0540" y="6356351"/>
            <a:ext cx="4574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5EA677-F0D2-4F33-9AF6-B89DAC850FA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7424" y="0"/>
            <a:ext cx="3575500" cy="167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alphaModFix amt="45000"/>
            <a:lum/>
          </a:blip>
          <a:srcRect/>
          <a:tile tx="0" ty="0" sx="20000" sy="2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7391398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accent6">
              <a:lumMod val="20000"/>
              <a:lumOff val="80000"/>
              <a:alpha val="30000"/>
            </a:schemeClr>
          </a:solidFill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0540" y="6356351"/>
            <a:ext cx="457472" cy="365125"/>
          </a:xfrm>
        </p:spPr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C6B20-7B8B-41B0-8F39-7612AE4B08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85211" y="0"/>
            <a:ext cx="3506790" cy="16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9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30000"/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035" y="1676401"/>
            <a:ext cx="4700016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600200">
              <a:defRPr sz="1600"/>
            </a:lvl6pPr>
            <a:lvl7pPr marL="1874520">
              <a:defRPr sz="1600"/>
            </a:lvl7pPr>
            <a:lvl8pPr marL="2148840">
              <a:defRPr sz="1600"/>
            </a:lvl8pPr>
            <a:lvl9pPr marL="2423160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AEA3F-BC83-4494-8BB2-CF9729692A8C}" type="datetime1">
              <a:rPr lang="en-US" smtClean="0"/>
              <a:t>9/28/2024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EFA0A-2F20-4B60-98C6-5FFDA469AA1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FE6CEC-32AA-4712-841A-4425037DCA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85211" y="0"/>
            <a:ext cx="3506790" cy="167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89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39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3813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3" y="1676400"/>
            <a:ext cx="9601200" cy="4495800"/>
          </a:xfrm>
          <a:prstGeom prst="rect">
            <a:avLst/>
          </a:prstGeom>
          <a:solidFill>
            <a:schemeClr val="bg2"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178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1B0D41C-F0D3-49F0-8041-67FC705A40C6}" type="datetime1">
              <a:rPr lang="en-US" smtClean="0"/>
              <a:pPr/>
              <a:t>9/28/2024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512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81FEFA0A-2F20-4B60-98C6-5FFDA469A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8600" algn="l" defTabSz="914400" rtl="0" eaLnBrk="1" latinLnBrk="0" hangingPunct="1">
        <a:lnSpc>
          <a:spcPct val="90000"/>
        </a:lnSpc>
        <a:spcBef>
          <a:spcPts val="1600"/>
        </a:spcBef>
        <a:buClr>
          <a:schemeClr val="accent6"/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Clr>
          <a:schemeClr val="accent6"/>
        </a:buClr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spcBef>
          <a:spcPts val="600"/>
        </a:spcBef>
        <a:buFont typeface="Euphemia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pbs.org/wgbh/nova/archimedes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To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and Beyond...</a:t>
            </a:r>
          </a:p>
        </p:txBody>
      </p:sp>
    </p:spTree>
    <p:extLst>
      <p:ext uri="{BB962C8B-B14F-4D97-AF65-F5344CB8AC3E}">
        <p14:creationId xmlns:p14="http://schemas.microsoft.com/office/powerpoint/2010/main" val="7522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7C984-3FFB-4666-85D4-34CCD2503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G.H. Hardy (1877-1947)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A050D8-8CA1-474C-A28B-9D46E9D6F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28" y="1741882"/>
            <a:ext cx="9895984" cy="511611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3600"/>
              </a:spcBef>
              <a:buNone/>
            </a:pPr>
            <a:endParaRPr lang="en-US" sz="400" dirty="0">
              <a:solidFill>
                <a:srgbClr val="0070C0"/>
              </a:solidFill>
              <a:latin typeface="AR DECODE" panose="02000000000000000000" pitchFamily="2" charset="0"/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4800" b="0" i="0" dirty="0">
                <a:solidFill>
                  <a:schemeClr val="accent3"/>
                </a:solidFill>
                <a:effectLst/>
                <a:latin typeface="Old Copperfield" panose="020B0604020202020204" pitchFamily="34" charset="0"/>
              </a:rPr>
              <a:t>Archimedes</a:t>
            </a: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 will be remembered</a:t>
            </a:r>
            <a:b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when </a:t>
            </a:r>
            <a:r>
              <a:rPr lang="en-US" sz="4800" b="0" i="0" dirty="0"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Old Copperfield" panose="020B0604020202020204" pitchFamily="34" charset="0"/>
              </a:rPr>
              <a:t>Aeschylus</a:t>
            </a: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 is forgotten,</a:t>
            </a:r>
            <a:b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because </a:t>
            </a:r>
            <a:r>
              <a:rPr lang="en-US" sz="4800" b="0" i="0" dirty="0">
                <a:solidFill>
                  <a:schemeClr val="accent6">
                    <a:lumMod val="75000"/>
                  </a:schemeClr>
                </a:solidFill>
                <a:effectLst/>
                <a:latin typeface="Old Copperfield" panose="020B0604020202020204" pitchFamily="34" charset="0"/>
              </a:rPr>
              <a:t>languages die</a:t>
            </a: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 and</a:t>
            </a:r>
            <a:b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Old Copperfield" panose="020B0604020202020204" pitchFamily="34" charset="0"/>
              </a:rPr>
              <a:t>mathematical ideas do not</a:t>
            </a: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.</a:t>
            </a:r>
            <a:b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3"/>
                </a:solidFill>
                <a:effectLst/>
                <a:latin typeface="Old Copperfield" panose="020B0604020202020204" pitchFamily="34" charset="0"/>
              </a:rPr>
              <a:t>“Immortality”</a:t>
            </a:r>
            <a:br>
              <a:rPr lang="en-US" sz="4800" b="0" i="0" dirty="0">
                <a:solidFill>
                  <a:schemeClr val="accent3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may be a silly word, but probably</a:t>
            </a:r>
            <a:b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rgbClr val="C00000"/>
                </a:solidFill>
                <a:effectLst/>
                <a:latin typeface="Old Copperfield" panose="020B0604020202020204" pitchFamily="34" charset="0"/>
              </a:rPr>
              <a:t>a mathematician has the best chance</a:t>
            </a:r>
            <a:br>
              <a:rPr lang="en-US" sz="4800" b="0" i="0" dirty="0">
                <a:solidFill>
                  <a:srgbClr val="C00000"/>
                </a:solidFill>
                <a:effectLst/>
                <a:latin typeface="Old Copperfield" panose="020B0604020202020204" pitchFamily="34" charset="0"/>
              </a:rPr>
            </a:br>
            <a:r>
              <a:rPr lang="en-US" sz="4800" b="0" i="0" dirty="0">
                <a:solidFill>
                  <a:schemeClr val="accent1"/>
                </a:solidFill>
                <a:effectLst/>
                <a:latin typeface="Old Copperfield" panose="020B0604020202020204" pitchFamily="34" charset="0"/>
              </a:rPr>
              <a:t>of whatever it may mean.</a:t>
            </a:r>
            <a:endParaRPr lang="en-US" sz="6000" dirty="0">
              <a:solidFill>
                <a:schemeClr val="accent1"/>
              </a:solidFill>
              <a:latin typeface="Old Copperfield" panose="020B0604020202020204" pitchFamily="34" charset="0"/>
            </a:endParaRPr>
          </a:p>
        </p:txBody>
      </p:sp>
      <p:pic>
        <p:nvPicPr>
          <p:cNvPr id="1026" name="Picture 2" descr="G.H. Hardy - Freedom From Religion Foundation">
            <a:extLst>
              <a:ext uri="{FF2B5EF4-FFF2-40B4-BE49-F238E27FC236}">
                <a16:creationId xmlns:a16="http://schemas.microsoft.com/office/drawing/2014/main" id="{B3C4A9B9-A6E6-498C-8954-D488FFE91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839" y="-1"/>
            <a:ext cx="1393372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40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BBC3-6CD4-4637-821A-613A1FA0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Infinite Secrets:</a:t>
            </a:r>
            <a:br>
              <a:rPr lang="en-US" dirty="0"/>
            </a:br>
            <a:r>
              <a:rPr lang="en-US" dirty="0"/>
              <a:t>Archimedes </a:t>
            </a:r>
            <a:r>
              <a:rPr lang="en-US" sz="2400" dirty="0"/>
              <a:t>(288-212 BC)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BEBCF20E-3E06-4AB3-82DE-FDBA0D910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2411" y="1676400"/>
            <a:ext cx="6019801" cy="3352800"/>
          </a:xfrm>
          <a:solidFill>
            <a:schemeClr val="bg1">
              <a:lumMod val="50000"/>
              <a:alpha val="10000"/>
            </a:schemeClr>
          </a:solidFill>
        </p:spPr>
        <p:txBody>
          <a:bodyPr/>
          <a:lstStyle/>
          <a:p>
            <a:endParaRPr lang="en-US" sz="2000" b="1" dirty="0">
              <a:hlinkClick r:id="" action="ppaction://noaction"/>
            </a:endParaRPr>
          </a:p>
          <a:p>
            <a:endParaRPr lang="en-US" sz="2000" b="1" dirty="0">
              <a:hlinkClick r:id="" action="ppaction://noaction"/>
            </a:endParaRPr>
          </a:p>
          <a:p>
            <a:r>
              <a:rPr lang="en-US" sz="2000" b="1" dirty="0">
                <a:hlinkClick r:id="rId2"/>
              </a:rPr>
              <a:t>https://www.pbs.org/wgbh/nova/archimedes/</a:t>
            </a:r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First aired on PBS, September 30, 2003</a:t>
            </a: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D5BA5-5D19-4C94-8B08-CF550AD66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6212" y="1676400"/>
            <a:ext cx="3169539" cy="449580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BA34B8-9803-3721-7772-C130B60E62A7}"/>
              </a:ext>
            </a:extLst>
          </p:cNvPr>
          <p:cNvSpPr txBox="1"/>
          <p:nvPr/>
        </p:nvSpPr>
        <p:spPr>
          <a:xfrm>
            <a:off x="5332411" y="5849036"/>
            <a:ext cx="2749471" cy="646331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en-US" sz="3600">
                <a:solidFill>
                  <a:srgbClr val="7030A0"/>
                </a:solidFill>
              </a:rPr>
              <a:t>Let's finish...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0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BBC3-6CD4-4637-821A-613A1FA0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Whole Class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C7AE-9D86-4D59-A4E4-8BD45A006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3812" y="1676400"/>
            <a:ext cx="10134599" cy="4953000"/>
          </a:xfrm>
        </p:spPr>
        <p:txBody>
          <a:bodyPr>
            <a:normAutofit/>
          </a:bodyPr>
          <a:lstStyle/>
          <a:p>
            <a:r>
              <a:rPr lang="en-US" sz="2800"/>
              <a:t>Thinking about the </a:t>
            </a:r>
            <a:r>
              <a:rPr lang="en-US" sz="2800" dirty="0">
                <a:solidFill>
                  <a:schemeClr val="accent3"/>
                </a:solidFill>
              </a:rPr>
              <a:t>Infinite </a:t>
            </a:r>
            <a:r>
              <a:rPr lang="en-US" sz="2800">
                <a:solidFill>
                  <a:schemeClr val="accent3"/>
                </a:solidFill>
              </a:rPr>
              <a:t>Secrets </a:t>
            </a:r>
            <a:r>
              <a:rPr lang="en-US" sz="2800"/>
              <a:t>video</a:t>
            </a:r>
            <a:br>
              <a:rPr lang="en-US" sz="2800"/>
            </a:br>
            <a:r>
              <a:rPr lang="en-US" sz="2800"/>
              <a:t>(the part we watched last time)</a:t>
            </a:r>
            <a:endParaRPr lang="en-US" sz="2800" dirty="0"/>
          </a:p>
          <a:p>
            <a:pPr lvl="1"/>
            <a:r>
              <a:rPr lang="en-US" sz="2400" dirty="0"/>
              <a:t>Name one thing that you remember</a:t>
            </a:r>
          </a:p>
          <a:p>
            <a:pPr lvl="1"/>
            <a:r>
              <a:rPr lang="en-US" sz="2400" dirty="0"/>
              <a:t>Everyone participates &amp; no repeated contributions</a:t>
            </a:r>
          </a:p>
          <a:p>
            <a:r>
              <a:rPr lang="en-US" sz="2800" dirty="0"/>
              <a:t>Thoughts &amp; Discussion...</a:t>
            </a:r>
          </a:p>
          <a:p>
            <a:r>
              <a:rPr lang="en-US" sz="2800" dirty="0"/>
              <a:t>Writing </a:t>
            </a:r>
            <a:r>
              <a:rPr lang="en-US" sz="2800"/>
              <a:t>prompts </a:t>
            </a:r>
            <a:r>
              <a:rPr lang="en-US" sz="2000"/>
              <a:t>(essay prep work)</a:t>
            </a:r>
            <a:endParaRPr lang="en-US" sz="2800" dirty="0"/>
          </a:p>
          <a:p>
            <a:pPr lvl="1"/>
            <a:r>
              <a:rPr lang="en-US" sz="2400" dirty="0"/>
              <a:t>Name one application of infinity (no repeats)</a:t>
            </a:r>
          </a:p>
          <a:p>
            <a:pPr lvl="1"/>
            <a:r>
              <a:rPr lang="en-US" sz="2400" dirty="0"/>
              <a:t>Name one idea or concept treated by multiple authors (no repeats)</a:t>
            </a:r>
          </a:p>
          <a:p>
            <a:r>
              <a:rPr lang="en-US" sz="2800" dirty="0"/>
              <a:t>Thoughts &amp; Discussion...</a:t>
            </a:r>
          </a:p>
        </p:txBody>
      </p:sp>
    </p:spTree>
    <p:extLst>
      <p:ext uri="{BB962C8B-B14F-4D97-AF65-F5344CB8AC3E}">
        <p14:creationId xmlns:p14="http://schemas.microsoft.com/office/powerpoint/2010/main" val="5619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12B6-B503-4E61-9EFE-9D8C3AAD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Archimedes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EF404-78FC-440F-A148-4C2B0566AD1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He borrowed the general concept from Eudoxus</a:t>
                </a:r>
              </a:p>
              <a:p>
                <a:pPr lvl="1"/>
                <a:r>
                  <a:rPr lang="en-US" dirty="0"/>
                  <a:t>The method of exhaustion</a:t>
                </a:r>
              </a:p>
              <a:p>
                <a:pPr lvl="1">
                  <a:tabLst>
                    <a:tab pos="1311275" algn="l"/>
                  </a:tabLst>
                </a:pPr>
                <a:r>
                  <a:rPr lang="en-US" dirty="0"/>
                  <a:t>[Hint:	good students who are not familiar with Eudoxus or the method of 	exhaustion will look them up after class]</a:t>
                </a:r>
              </a:p>
              <a:p>
                <a:pPr>
                  <a:tabLst>
                    <a:tab pos="1311275" algn="l"/>
                  </a:tabLst>
                </a:pPr>
                <a:r>
                  <a:rPr lang="en-US" dirty="0"/>
                  <a:t>Consider the circle whose diameter is 1</a:t>
                </a:r>
              </a:p>
              <a:p>
                <a:pPr lvl="1">
                  <a:tabLst>
                    <a:tab pos="1311275" algn="l"/>
                  </a:tabLst>
                </a:pPr>
                <a:r>
                  <a:rPr lang="en-US" dirty="0"/>
                  <a:t>The circumference will be what?</a:t>
                </a:r>
              </a:p>
              <a:p>
                <a:pPr lvl="2">
                  <a:tabLst>
                    <a:tab pos="1311275" algn="l"/>
                  </a:tabLs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/>
              </a:p>
              <a:p>
                <a:pPr lvl="1">
                  <a:tabLst>
                    <a:tab pos="1311275" algn="l"/>
                  </a:tabLst>
                </a:pPr>
                <a:r>
                  <a:rPr lang="en-US" dirty="0"/>
                  <a:t>Inscribe a regular hexagon</a:t>
                </a:r>
              </a:p>
              <a:p>
                <a:pPr lvl="1">
                  <a:tabLst>
                    <a:tab pos="1311275" algn="l"/>
                  </a:tabLst>
                </a:pPr>
                <a:r>
                  <a:rPr lang="en-US" dirty="0"/>
                  <a:t>Each side of the hexagon will be ½ </a:t>
                </a:r>
              </a:p>
              <a:p>
                <a:pPr lvl="1">
                  <a:tabLst>
                    <a:tab pos="1311275" algn="l"/>
                  </a:tabLst>
                </a:pPr>
                <a:r>
                  <a:rPr lang="en-US" dirty="0"/>
                  <a:t>What is the circumference of the hexagon?</a:t>
                </a:r>
              </a:p>
              <a:p>
                <a:pPr lvl="2">
                  <a:tabLst>
                    <a:tab pos="13112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7EF404-78FC-440F-A148-4C2B0566AD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5" t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B7161121-1D3A-47A5-864B-416ACC820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2" y="3124200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1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F12B6-B503-4E61-9EFE-9D8C3AAD8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Archimedes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EF404-78FC-440F-A148-4C2B0566A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get a better approximation we will double the number of sides</a:t>
            </a:r>
          </a:p>
          <a:p>
            <a:pPr lvl="1"/>
            <a:r>
              <a:rPr lang="en-US" dirty="0"/>
              <a:t>Begin by dividing each triangle in half: the purple line</a:t>
            </a:r>
          </a:p>
          <a:p>
            <a:pPr lvl="2"/>
            <a:r>
              <a:rPr lang="en-US" dirty="0"/>
              <a:t>This line will intersect the green edge of the hexagon at right angles</a:t>
            </a:r>
          </a:p>
          <a:p>
            <a:pPr lvl="2"/>
            <a:r>
              <a:rPr lang="en-US" dirty="0"/>
              <a:t>Each half of the green edge will also be of equal length</a:t>
            </a:r>
          </a:p>
          <a:p>
            <a:pPr lvl="1"/>
            <a:r>
              <a:rPr lang="en-US" dirty="0"/>
              <a:t>Then draw lines from where the purple line hits</a:t>
            </a:r>
            <a:br>
              <a:rPr lang="en-US" dirty="0"/>
            </a:br>
            <a:r>
              <a:rPr lang="en-US" dirty="0"/>
              <a:t>the circle to the neighboring vertices of the hexagon</a:t>
            </a:r>
          </a:p>
          <a:p>
            <a:pPr lvl="2"/>
            <a:r>
              <a:rPr lang="en-US" dirty="0"/>
              <a:t>Each of these red lines will also be equal in length</a:t>
            </a:r>
          </a:p>
          <a:p>
            <a:pPr lvl="2"/>
            <a:r>
              <a:rPr lang="en-US" dirty="0"/>
              <a:t>If we continue this all the way around the circle</a:t>
            </a:r>
            <a:br>
              <a:rPr lang="en-US" dirty="0"/>
            </a:br>
            <a:r>
              <a:rPr lang="en-US" dirty="0"/>
              <a:t>we get a dodecagon (12-sided regular polygon)</a:t>
            </a:r>
          </a:p>
          <a:p>
            <a:pPr lvl="2"/>
            <a:r>
              <a:rPr lang="en-US" dirty="0"/>
              <a:t>What is the circumference of the dodecagon?</a:t>
            </a:r>
          </a:p>
          <a:p>
            <a:pPr lvl="1"/>
            <a:endParaRPr lang="en-US" dirty="0"/>
          </a:p>
        </p:txBody>
      </p:sp>
      <p:pic>
        <p:nvPicPr>
          <p:cNvPr id="3074" name="Picture 2" descr="Pi-Recipe-Hexagon-Inscr2">
            <a:extLst>
              <a:ext uri="{FF2B5EF4-FFF2-40B4-BE49-F238E27FC236}">
                <a16:creationId xmlns:a16="http://schemas.microsoft.com/office/drawing/2014/main" id="{F7D2CE9F-9B93-4EB3-803C-FFD94F5D0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3048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-Recipe-Hexagon-Inscr3">
            <a:extLst>
              <a:ext uri="{FF2B5EF4-FFF2-40B4-BE49-F238E27FC236}">
                <a16:creationId xmlns:a16="http://schemas.microsoft.com/office/drawing/2014/main" id="{5AD548BA-586F-41D0-B96C-BBA8A94EB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3048000"/>
            <a:ext cx="2857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33EFE2-40AE-498A-918D-2C03AADF0F68}"/>
              </a:ext>
            </a:extLst>
          </p:cNvPr>
          <p:cNvSpPr/>
          <p:nvPr/>
        </p:nvSpPr>
        <p:spPr>
          <a:xfrm>
            <a:off x="7770812" y="5334000"/>
            <a:ext cx="2857500" cy="571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78" name="Picture 6" descr="Pi-Recipe-Dodec">
            <a:extLst>
              <a:ext uri="{FF2B5EF4-FFF2-40B4-BE49-F238E27FC236}">
                <a16:creationId xmlns:a16="http://schemas.microsoft.com/office/drawing/2014/main" id="{1B6024AF-B527-44C6-8AC3-24C9153AA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812" y="3048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899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BBC3-6CD4-4637-821A-613A1FA0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Archimedes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9C7AE-9D86-4D59-A4E4-8BD45A006E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Consider the isosceles triangle ABC</a:t>
                </a:r>
              </a:p>
              <a:p>
                <a:pPr lvl="1"/>
                <a:r>
                  <a:rPr lang="en-US" dirty="0"/>
                  <a:t>recall that this means two sides have the same length</a:t>
                </a:r>
              </a:p>
              <a:p>
                <a:pPr lvl="1"/>
                <a:r>
                  <a:rPr lang="en-US" dirty="0"/>
                  <a:t>in this case AB &amp; AC both have length ½ since they are radii of the circle</a:t>
                </a:r>
              </a:p>
              <a:p>
                <a:r>
                  <a:rPr lang="en-US" dirty="0"/>
                  <a:t>If you bisect angle CAB with line segment AD, where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Triangle </a:t>
                </a:r>
                <a:r>
                  <a:rPr lang="en-US" dirty="0" err="1"/>
                  <a:t>AeC</a:t>
                </a:r>
                <a:r>
                  <a:rPr lang="en-US" dirty="0"/>
                  <a:t> is a right triangle</a:t>
                </a:r>
              </a:p>
              <a:p>
                <a:pPr lvl="1"/>
                <a:r>
                  <a:rPr lang="en-US" dirty="0"/>
                  <a:t>Triangle </a:t>
                </a:r>
                <a:r>
                  <a:rPr lang="en-US" dirty="0" err="1"/>
                  <a:t>DeC</a:t>
                </a:r>
                <a:r>
                  <a:rPr lang="en-US" dirty="0"/>
                  <a:t> is also a right triangle</a:t>
                </a:r>
              </a:p>
              <a:p>
                <a:pPr lvl="1"/>
                <a:r>
                  <a:rPr lang="en-US" dirty="0"/>
                  <a:t>So the Pythagorean Theorem applies</a:t>
                </a:r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To keep the notation simple, let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𝐴𝑒</m:t>
                        </m:r>
                      </m:e>
                    </m:acc>
                  </m:oMath>
                </a14:m>
                <a:r>
                  <a:rPr lang="en-US" dirty="0"/>
                  <a:t> = a;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9C7AE-9D86-4D59-A4E4-8BD45A006E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25" t="-1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Pi-Recipe-Tri-ABC">
            <a:extLst>
              <a:ext uri="{FF2B5EF4-FFF2-40B4-BE49-F238E27FC236}">
                <a16:creationId xmlns:a16="http://schemas.microsoft.com/office/drawing/2014/main" id="{47108071-1E83-4B72-B832-D7B755F3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3733800"/>
            <a:ext cx="2857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-Recipe-Tri-ABC-Divided1">
            <a:extLst>
              <a:ext uri="{FF2B5EF4-FFF2-40B4-BE49-F238E27FC236}">
                <a16:creationId xmlns:a16="http://schemas.microsoft.com/office/drawing/2014/main" id="{5BD62CF3-3C6E-4FAA-9157-0771BDED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3805237"/>
            <a:ext cx="2857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50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BBC3-6CD4-4637-821A-613A1FA0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Archimedes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9C7AE-9D86-4D59-A4E4-8BD45A006E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2">
                  <a:lnSpc>
                    <a:spcPct val="100000"/>
                  </a:lnSpc>
                </a:pPr>
                <a:r>
                  <a:rPr lang="en-US" dirty="0"/>
                  <a:t>To keep the notation simple, let</a:t>
                </a:r>
                <a:br>
                  <a:rPr lang="en-US" dirty="0"/>
                </a:b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𝐴𝑒</m:t>
                        </m:r>
                      </m:e>
                    </m:acc>
                  </m:oMath>
                </a14:m>
                <a:r>
                  <a:rPr lang="en-US" dirty="0"/>
                  <a:t> = a;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𝐶𝐷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which is the same as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We also know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so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2">
                  <a:lnSpc>
                    <a:spcPct val="100000"/>
                  </a:lnSpc>
                  <a:spcBef>
                    <a:spcPts val="0"/>
                  </a:spcBef>
                </a:pPr>
                <a:endParaRPr lang="en-US" sz="1000" dirty="0"/>
              </a:p>
              <a:p>
                <a:pPr lvl="2">
                  <a:lnSpc>
                    <a:spcPct val="100000"/>
                  </a:lnSpc>
                </a:pPr>
                <a:r>
                  <a:rPr lang="en-US" dirty="0"/>
                  <a:t>So,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B0F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  <a:p>
                <a:pPr lvl="2">
                  <a:lnSpc>
                    <a:spcPct val="10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+1=2−2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Since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=4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=4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4−</m:t>
                        </m:r>
                        <m:sSup>
                          <m:sSupPr>
                            <m:ctrlP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2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2−</m:t>
                    </m:r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Finally,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2−</m:t>
                        </m:r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4−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</m:e>
                    </m:ra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D9C7AE-9D86-4D59-A4E4-8BD45A006E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1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Pi-Recipe-Tri-ABC">
            <a:extLst>
              <a:ext uri="{FF2B5EF4-FFF2-40B4-BE49-F238E27FC236}">
                <a16:creationId xmlns:a16="http://schemas.microsoft.com/office/drawing/2014/main" id="{47108071-1E83-4B72-B832-D7B755F3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3733800"/>
            <a:ext cx="2857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-Recipe-Tri-ABC-Divided1">
            <a:extLst>
              <a:ext uri="{FF2B5EF4-FFF2-40B4-BE49-F238E27FC236}">
                <a16:creationId xmlns:a16="http://schemas.microsoft.com/office/drawing/2014/main" id="{5BD62CF3-3C6E-4FAA-9157-0771BDED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12" y="3805237"/>
            <a:ext cx="285750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746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3BBC3-6CD4-4637-821A-613A1FA08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turn...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9C7AE-9D86-4D59-A4E4-8BD45A006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Archimedes Worksheet</a:t>
            </a:r>
          </a:p>
          <a:p>
            <a:pPr lvl="1"/>
            <a:r>
              <a:rPr lang="en-US" dirty="0"/>
              <a:t>Start working on it now, getting help </a:t>
            </a:r>
            <a:r>
              <a:rPr lang="en-US"/>
              <a:t>from people around you</a:t>
            </a:r>
            <a:endParaRPr lang="en-US" dirty="0"/>
          </a:p>
          <a:p>
            <a:pPr lvl="1"/>
            <a:r>
              <a:rPr lang="en-US" dirty="0"/>
              <a:t>Finish it up on your own and turn it </a:t>
            </a:r>
            <a:r>
              <a:rPr lang="en-US"/>
              <a:t>in Monday.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7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 autoUpdateAnimBg="0"/>
    </p:bldLst>
  </p:timing>
</p:sld>
</file>

<file path=ppt/theme/theme1.xml><?xml version="1.0" encoding="utf-8"?>
<a:theme xmlns:a="http://schemas.openxmlformats.org/drawingml/2006/main" name="Hexagonal design templat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al design slides.potx" id="{12658BD0-7259-4A0F-91D4-55B50BBE9BFD}" vid="{57622FE6-AF39-47E3-8976-1D25291C345B}"/>
    </a:ext>
  </a:extLst>
</a:theme>
</file>

<file path=ppt/theme/theme2.xml><?xml version="1.0" encoding="utf-8"?>
<a:theme xmlns:a="http://schemas.openxmlformats.org/drawingml/2006/main" name="1_Hexagonal design templat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accent4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exagonal design slides.potx" id="{12658BD0-7259-4A0F-91D4-55B50BBE9BFD}" vid="{57622FE6-AF39-47E3-8976-1D25291C345B}"/>
    </a:ext>
  </a:extLst>
</a:theme>
</file>

<file path=ppt/theme/theme3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ED73A5-C2D2-4D49-BB89-167E8E32C9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2427FAC-CD3A-494C-985C-09E26C5EA50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11D6E40-F509-498A-BF02-00C895783B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13027</TotalTime>
  <Words>621</Words>
  <Application>Microsoft Office PowerPoint</Application>
  <PresentationFormat>Custom</PresentationFormat>
  <Paragraphs>67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 DECODE</vt:lpstr>
      <vt:lpstr>Palatino Linotype</vt:lpstr>
      <vt:lpstr>Cambria Math</vt:lpstr>
      <vt:lpstr>Old Copperfield</vt:lpstr>
      <vt:lpstr>Arial</vt:lpstr>
      <vt:lpstr>Century Gothic</vt:lpstr>
      <vt:lpstr>Euphemia</vt:lpstr>
      <vt:lpstr>Hexagonal design template</vt:lpstr>
      <vt:lpstr>1_Hexagonal design template</vt:lpstr>
      <vt:lpstr>To</vt:lpstr>
      <vt:lpstr>G.H. Hardy (1877-1947)</vt:lpstr>
      <vt:lpstr>Infinite Secrets: Archimedes (288-212 BC)</vt:lpstr>
      <vt:lpstr>Whole Class Discussion</vt:lpstr>
      <vt:lpstr>Archimedes Method</vt:lpstr>
      <vt:lpstr>Archimedes Method</vt:lpstr>
      <vt:lpstr>Archimedes Method</vt:lpstr>
      <vt:lpstr>Archimedes Method</vt:lpstr>
      <vt:lpstr>Your turn...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Stucki, David</dc:creator>
  <cp:lastModifiedBy>Stucki, David</cp:lastModifiedBy>
  <cp:revision>44</cp:revision>
  <dcterms:created xsi:type="dcterms:W3CDTF">2020-08-23T13:23:40Z</dcterms:created>
  <dcterms:modified xsi:type="dcterms:W3CDTF">2024-09-28T16:01:44Z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74063900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