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  <p:sldMasterId id="2147483665" r:id="rId5"/>
  </p:sldMasterIdLst>
  <p:notesMasterIdLst>
    <p:notesMasterId r:id="rId10"/>
  </p:notesMasterIdLst>
  <p:handoutMasterIdLst>
    <p:handoutMasterId r:id="rId11"/>
  </p:handoutMasterIdLst>
  <p:sldIdLst>
    <p:sldId id="257" r:id="rId6"/>
    <p:sldId id="283" r:id="rId7"/>
    <p:sldId id="284" r:id="rId8"/>
    <p:sldId id="274" r:id="rId9"/>
  </p:sldIdLst>
  <p:sldSz cx="12188825" cy="6858000"/>
  <p:notesSz cx="6858000" cy="9144000"/>
  <p:embeddedFontLst>
    <p:embeddedFont>
      <p:font typeface="AR CARTER" panose="02000000000000000000" pitchFamily="2" charset="0"/>
      <p:regular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Euphemia" panose="020B0503040102020104" pitchFamily="34" charset="0"/>
      <p:regular r:id="rId17"/>
    </p:embeddedFont>
    <p:embeddedFont>
      <p:font typeface="Palatino Linotype" panose="02040502050505030304" pitchFamily="18" charset="0"/>
      <p:regular r:id="rId18"/>
      <p:bold r:id="rId19"/>
      <p:italic r:id="rId20"/>
      <p:boldItalic r:id="rId21"/>
    </p:embeddedFont>
    <p:embeddedFont>
      <p:font typeface="Poor Richard" panose="02080502050505020702" pitchFamily="18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09" d="100"/>
          <a:sy n="109" d="100"/>
        </p:scale>
        <p:origin x="534" y="108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9/28/2024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9/28/2024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microsoft.com/office/2007/relationships/hdphoto" Target="../media/hdphoto3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8412" y="152400"/>
            <a:ext cx="4648200" cy="10668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0412" y="5943600"/>
            <a:ext cx="2895600" cy="762000"/>
          </a:xfrm>
          <a:noFill/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859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50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739139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60000"/>
            </a:schemeClr>
          </a:solidFill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0540" y="6356351"/>
            <a:ext cx="457472" cy="365125"/>
          </a:xfrm>
        </p:spPr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DA733E-AFCE-06A6-2FBE-457A56C2AE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07424" y="0"/>
            <a:ext cx="3575500" cy="167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9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EA3F-BC83-4494-8BB2-CF9729692A8C}" type="datetime1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5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8412" y="152400"/>
            <a:ext cx="4648200" cy="1066800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0412" y="5943600"/>
            <a:ext cx="2895600" cy="762000"/>
          </a:xfrm>
          <a:noFill/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635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3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7391398" cy="1143000"/>
          </a:xfrm>
          <a:solidFill>
            <a:schemeClr val="accent6">
              <a:lumMod val="20000"/>
              <a:lumOff val="80000"/>
              <a:alpha val="10000"/>
            </a:schemeClr>
          </a:solidFill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  <a:alpha val="10000"/>
            </a:schemeClr>
          </a:solidFill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0540" y="6356351"/>
            <a:ext cx="457472" cy="365125"/>
          </a:xfrm>
        </p:spPr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5EA677-F0D2-4F33-9AF6-B89DAC850F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07424" y="0"/>
            <a:ext cx="3575500" cy="167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7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alphaModFix amt="45000"/>
            <a:lum/>
          </a:blip>
          <a:srcRect/>
          <a:tile tx="0" ty="0" sx="20000" sy="2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739139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  <a:alpha val="30000"/>
            </a:schemeClr>
          </a:solidFill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0540" y="6356351"/>
            <a:ext cx="457472" cy="365125"/>
          </a:xfrm>
        </p:spPr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8C6B20-7B8B-41B0-8F39-7612AE4B08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85211" y="0"/>
            <a:ext cx="3506790" cy="167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9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alphaModFix amt="3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EA3F-BC83-4494-8BB2-CF9729692A8C}" type="datetime1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FE6CEC-32AA-4712-841A-4425037DCA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85211" y="0"/>
            <a:ext cx="3506790" cy="167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8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1B0D41C-F0D3-49F0-8041-67FC705A40C6}" type="datetime1">
              <a:rPr lang="en-US" smtClean="0"/>
              <a:pPr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3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Clr>
          <a:schemeClr val="accent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1B0D41C-F0D3-49F0-8041-67FC705A40C6}" type="datetime1">
              <a:rPr lang="en-US" smtClean="0"/>
              <a:pPr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Clr>
          <a:schemeClr val="accent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pbs.org/wgbh/nova/archimedes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To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en-US" sz="4000" dirty="0"/>
              <a:t>and Beyond...</a:t>
            </a:r>
          </a:p>
        </p:txBody>
      </p:sp>
    </p:spTree>
    <p:extLst>
      <p:ext uri="{BB962C8B-B14F-4D97-AF65-F5344CB8AC3E}">
        <p14:creationId xmlns:p14="http://schemas.microsoft.com/office/powerpoint/2010/main" val="75228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050D8-8CA1-474C-A28B-9D46E9D6F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609600"/>
            <a:ext cx="9601200" cy="5791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accent2"/>
                </a:solidFill>
                <a:latin typeface="Poor Richard" panose="02080502050505020702" pitchFamily="18" charset="0"/>
              </a:rPr>
              <a:t>If the doors</a:t>
            </a:r>
            <a:br>
              <a:rPr lang="en-US" sz="6000" dirty="0">
                <a:solidFill>
                  <a:schemeClr val="accent2"/>
                </a:solidFill>
                <a:latin typeface="Poor Richard" panose="02080502050505020702" pitchFamily="18" charset="0"/>
              </a:rPr>
            </a:br>
            <a:r>
              <a:rPr lang="en-US" sz="6000" dirty="0">
                <a:solidFill>
                  <a:schemeClr val="accent2"/>
                </a:solidFill>
                <a:latin typeface="Poor Richard" panose="02080502050505020702" pitchFamily="18" charset="0"/>
              </a:rPr>
              <a:t>of perception</a:t>
            </a:r>
            <a:br>
              <a:rPr lang="en-US" sz="6000" dirty="0">
                <a:solidFill>
                  <a:schemeClr val="accent2"/>
                </a:solidFill>
                <a:latin typeface="Poor Richard" panose="02080502050505020702" pitchFamily="18" charset="0"/>
              </a:rPr>
            </a:br>
            <a:r>
              <a:rPr lang="en-US" sz="6000" dirty="0">
                <a:solidFill>
                  <a:schemeClr val="accent2"/>
                </a:solidFill>
                <a:latin typeface="Poor Richard" panose="02080502050505020702" pitchFamily="18" charset="0"/>
              </a:rPr>
              <a:t>were cleansed,</a:t>
            </a:r>
            <a:br>
              <a:rPr lang="en-US" sz="6000" dirty="0">
                <a:solidFill>
                  <a:schemeClr val="accent2"/>
                </a:solidFill>
                <a:latin typeface="Poor Richard" panose="02080502050505020702" pitchFamily="18" charset="0"/>
              </a:rPr>
            </a:br>
            <a:r>
              <a:rPr lang="en-US" sz="6000" dirty="0">
                <a:solidFill>
                  <a:schemeClr val="accent2"/>
                </a:solidFill>
                <a:latin typeface="Poor Richard" panose="02080502050505020702" pitchFamily="18" charset="0"/>
              </a:rPr>
              <a:t>everything</a:t>
            </a:r>
            <a:br>
              <a:rPr lang="en-US" sz="6000" dirty="0">
                <a:solidFill>
                  <a:schemeClr val="accent2"/>
                </a:solidFill>
                <a:latin typeface="Poor Richard" panose="02080502050505020702" pitchFamily="18" charset="0"/>
              </a:rPr>
            </a:br>
            <a:r>
              <a:rPr lang="en-US" sz="6000" dirty="0">
                <a:solidFill>
                  <a:schemeClr val="accent2"/>
                </a:solidFill>
                <a:latin typeface="Poor Richard" panose="02080502050505020702" pitchFamily="18" charset="0"/>
              </a:rPr>
              <a:t>would appear to man</a:t>
            </a:r>
            <a:br>
              <a:rPr lang="en-US" sz="6000" dirty="0">
                <a:solidFill>
                  <a:schemeClr val="accent2"/>
                </a:solidFill>
                <a:latin typeface="Poor Richard" panose="02080502050505020702" pitchFamily="18" charset="0"/>
              </a:rPr>
            </a:br>
            <a:r>
              <a:rPr lang="en-US" sz="6000" dirty="0">
                <a:solidFill>
                  <a:schemeClr val="accent2"/>
                </a:solidFill>
                <a:latin typeface="Poor Richard" panose="02080502050505020702" pitchFamily="18" charset="0"/>
              </a:rPr>
              <a:t>as it is - </a:t>
            </a:r>
            <a:r>
              <a:rPr lang="en-US" sz="6000" b="1" dirty="0">
                <a:solidFill>
                  <a:schemeClr val="accent1"/>
                </a:solidFill>
                <a:latin typeface="Poor Richard" panose="02080502050505020702" pitchFamily="18" charset="0"/>
              </a:rPr>
              <a:t>infinite</a:t>
            </a:r>
            <a:r>
              <a:rPr lang="en-US" sz="6000" dirty="0">
                <a:solidFill>
                  <a:schemeClr val="accent2"/>
                </a:solidFill>
                <a:latin typeface="Poor Richard" panose="02080502050505020702" pitchFamily="18" charset="0"/>
              </a:rPr>
              <a:t>.</a:t>
            </a:r>
          </a:p>
          <a:p>
            <a:pPr lvl="1" algn="r">
              <a:buFont typeface="Wingdings" pitchFamily="2" charset="2"/>
              <a:buChar char="Ø"/>
            </a:pPr>
            <a:r>
              <a:rPr lang="en-US" sz="2600" dirty="0">
                <a:solidFill>
                  <a:schemeClr val="accent2"/>
                </a:solidFill>
              </a:rPr>
              <a:t>William Blake (1757-1827)</a:t>
            </a:r>
          </a:p>
          <a:p>
            <a:pPr lvl="1" algn="r">
              <a:buFont typeface="Wingdings" pitchFamily="2" charset="2"/>
              <a:buChar char="Ø"/>
            </a:pPr>
            <a:endParaRPr lang="en-US" sz="4000" dirty="0">
              <a:solidFill>
                <a:schemeClr val="accent6">
                  <a:lumMod val="50000"/>
                </a:schemeClr>
              </a:solidFill>
              <a:latin typeface="AR CART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75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2D16F7-57B1-3C3A-DD07-009170066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ALERT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F6D099-D6FA-05DC-A96D-454DD3579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FYE Reports: 24 of 46</a:t>
            </a:r>
          </a:p>
          <a:p>
            <a:pPr lvl="1"/>
            <a:r>
              <a:rPr lang="en-US"/>
              <a:t>Two weeks left to get first two reports done</a:t>
            </a:r>
          </a:p>
          <a:p>
            <a:r>
              <a:rPr lang="en-US"/>
              <a:t>Make sure you get your 3 prompts &amp; essay #1 to me today.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1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3BBC3-6CD4-4637-821A-613A1FA08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Infinite Secrets:</a:t>
            </a:r>
            <a:br>
              <a:rPr lang="en-US" dirty="0"/>
            </a:br>
            <a:r>
              <a:rPr lang="en-US" dirty="0"/>
              <a:t>Archimedes </a:t>
            </a:r>
            <a:r>
              <a:rPr lang="en-US" sz="2400" dirty="0"/>
              <a:t>(288-212 BC)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EBCF20E-3E06-4AB3-82DE-FDBA0D910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2411" y="1676400"/>
            <a:ext cx="6019801" cy="3352800"/>
          </a:xfrm>
          <a:solidFill>
            <a:schemeClr val="bg1">
              <a:lumMod val="50000"/>
              <a:alpha val="10000"/>
            </a:schemeClr>
          </a:solidFill>
        </p:spPr>
        <p:txBody>
          <a:bodyPr/>
          <a:lstStyle/>
          <a:p>
            <a:endParaRPr lang="en-US" sz="2000" b="1" dirty="0">
              <a:hlinkClick r:id="" action="ppaction://noaction"/>
            </a:endParaRPr>
          </a:p>
          <a:p>
            <a:endParaRPr lang="en-US" sz="2000" b="1" dirty="0">
              <a:hlinkClick r:id="" action="ppaction://noaction"/>
            </a:endParaRPr>
          </a:p>
          <a:p>
            <a:r>
              <a:rPr lang="en-US" sz="2000" b="1" dirty="0">
                <a:hlinkClick r:id="rId2"/>
              </a:rPr>
              <a:t>https://www.pbs.org/wgbh/nova/archimedes/</a:t>
            </a:r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First aired on PBS, September 30, 2003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5D5BA5-5D19-4C94-8B08-CF550AD66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212" y="1676400"/>
            <a:ext cx="3169539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305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xagonal design templat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4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exagonal design slides.potx" id="{12658BD0-7259-4A0F-91D4-55B50BBE9BFD}" vid="{57622FE6-AF39-47E3-8976-1D25291C345B}"/>
    </a:ext>
  </a:extLst>
</a:theme>
</file>

<file path=ppt/theme/theme2.xml><?xml version="1.0" encoding="utf-8"?>
<a:theme xmlns:a="http://schemas.openxmlformats.org/drawingml/2006/main" name="1_Hexagonal design templat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4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exagonal design slides.potx" id="{12658BD0-7259-4A0F-91D4-55B50BBE9BFD}" vid="{57622FE6-AF39-47E3-8976-1D25291C345B}"/>
    </a:ext>
  </a:extLst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E5ED73A5-C2D2-4D49-BB89-167E8E32C9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1D6E40-F509-498A-BF02-00C895783B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427FAC-CD3A-494C-985C-09E26C5EA50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12984</TotalTime>
  <Words>96</Words>
  <Application>Microsoft Office PowerPoint</Application>
  <PresentationFormat>Custom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Wingdings</vt:lpstr>
      <vt:lpstr>AR CARTER</vt:lpstr>
      <vt:lpstr>Palatino Linotype</vt:lpstr>
      <vt:lpstr>Arial</vt:lpstr>
      <vt:lpstr>Poor Richard</vt:lpstr>
      <vt:lpstr>Century Gothic</vt:lpstr>
      <vt:lpstr>Euphemia</vt:lpstr>
      <vt:lpstr>Hexagonal design template</vt:lpstr>
      <vt:lpstr>1_Hexagonal design template</vt:lpstr>
      <vt:lpstr>To</vt:lpstr>
      <vt:lpstr>PowerPoint Presentation</vt:lpstr>
      <vt:lpstr>ALERT</vt:lpstr>
      <vt:lpstr>Infinite Secrets: Archimedes (288-212 BC)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Stucki, David</dc:creator>
  <cp:lastModifiedBy>Stucki, David</cp:lastModifiedBy>
  <cp:revision>40</cp:revision>
  <dcterms:created xsi:type="dcterms:W3CDTF">2020-08-23T13:23:40Z</dcterms:created>
  <dcterms:modified xsi:type="dcterms:W3CDTF">2024-09-28T15:57:18Z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74063900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