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9" r:id="rId6"/>
    <p:sldId id="275" r:id="rId7"/>
    <p:sldId id="277" r:id="rId8"/>
    <p:sldId id="274" r:id="rId9"/>
    <p:sldId id="281" r:id="rId10"/>
    <p:sldId id="282" r:id="rId11"/>
    <p:sldId id="283" r:id="rId12"/>
    <p:sldId id="284" r:id="rId13"/>
  </p:sldIdLst>
  <p:sldSz cx="12188825" cy="6858000"/>
  <p:notesSz cx="6858000" cy="9144000"/>
  <p:embeddedFontLst>
    <p:embeddedFont>
      <p:font typeface="AR CARTER" panose="02000000000000000000" pitchFamily="2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uphemia" panose="020B0503040102020104" pitchFamily="3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1" autoAdjust="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9/24/2024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  <a:solidFill>
            <a:schemeClr val="accent6">
              <a:lumMod val="20000"/>
              <a:lumOff val="80000"/>
              <a:alpha val="20000"/>
            </a:schemeClr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20000"/>
            </a:schemeClr>
          </a:solidFill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5000"/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6CEC-32AA-4712-841A-4425037DC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1E7I7_r3C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U4nkQKIN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D9005A-36E2-44FA-885C-63BD678F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11"/>
            <a:ext cx="446229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897FF-85BC-43A1-A058-119C3C43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72" y="0"/>
            <a:ext cx="7285565" cy="68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C984-3FFB-4666-85D4-34CCD250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Douglas Adams  (1952-2001)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050D8-8CA1-474C-A28B-9D46E9D6F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It is known that there are an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 CARTER" panose="02000000000000000000" pitchFamily="2" charset="0"/>
              </a:rPr>
              <a:t>infinite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number of worlds, simply because there is an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 CARTER" panose="02000000000000000000" pitchFamily="2" charset="0"/>
              </a:rPr>
              <a:t>infinite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amount of space for them to be in. However, not every one of them is inhabited. Any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 CARTER" panose="02000000000000000000" pitchFamily="2" charset="0"/>
              </a:rPr>
              <a:t>finite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number divided by </a:t>
            </a: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 CARTER" panose="02000000000000000000" pitchFamily="2" charset="0"/>
              </a:rPr>
              <a:t>infinity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is as near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 CARTER" panose="02000000000000000000" pitchFamily="2" charset="0"/>
              </a:rPr>
              <a:t>nothing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as makes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 CARTER" panose="02000000000000000000" pitchFamily="2" charset="0"/>
              </a:rPr>
              <a:t>no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 odds, so the average population of all the planets in the Universe can be said to be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 CARTER" panose="02000000000000000000" pitchFamily="2" charset="0"/>
              </a:rPr>
              <a:t>zero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. From this it follows that the population of the whole Universe is also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 CARTER" panose="02000000000000000000" pitchFamily="2" charset="0"/>
              </a:rPr>
              <a:t>zero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, and that </a:t>
            </a:r>
            <a:r>
              <a:rPr lang="en-US" sz="4000" dirty="0">
                <a:solidFill>
                  <a:srgbClr val="C00000"/>
                </a:solidFill>
                <a:latin typeface="AR CARTER" panose="02000000000000000000" pitchFamily="2" charset="0"/>
              </a:rPr>
              <a:t>any people you may meet from time to time are merely products of a deranged imagination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.</a:t>
            </a:r>
          </a:p>
          <a:p>
            <a:pPr lvl="1" algn="r">
              <a:buFont typeface="Wingdings" pitchFamily="2" charset="2"/>
              <a:buChar char="Ø"/>
            </a:pPr>
            <a:endParaRPr lang="en-US" sz="4000" dirty="0">
              <a:solidFill>
                <a:schemeClr val="accent6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DD69-F96E-43E9-B1C0-C8E0C0A6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5050-65EB-4B48-8801-AF13C9ADB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the handout that has some short writing prompts.</a:t>
            </a:r>
          </a:p>
          <a:p>
            <a:pPr lvl="1"/>
            <a:r>
              <a:rPr lang="en-US" sz="2400" dirty="0"/>
              <a:t>Over the next day or two, reflect on the readings and fill out this part of the worksheet.</a:t>
            </a:r>
          </a:p>
          <a:p>
            <a:pPr lvl="1"/>
            <a:r>
              <a:rPr lang="en-US" sz="2400" dirty="0"/>
              <a:t>Then follow the instructions for the larger writing assignment to compose an essay that pulls ideas from the work you did on the worksheet.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Monday, </a:t>
            </a:r>
            <a:r>
              <a:rPr lang="en-US" sz="2400">
                <a:solidFill>
                  <a:schemeClr val="accent2"/>
                </a:solidFill>
              </a:rPr>
              <a:t>September 30 : </a:t>
            </a:r>
            <a:r>
              <a:rPr lang="en-US" sz="2400" dirty="0">
                <a:solidFill>
                  <a:schemeClr val="accent2"/>
                </a:solidFill>
              </a:rPr>
              <a:t>turn in both the worksheet and the well-written essay.</a:t>
            </a:r>
          </a:p>
        </p:txBody>
      </p:sp>
    </p:spTree>
    <p:extLst>
      <p:ext uri="{BB962C8B-B14F-4D97-AF65-F5344CB8AC3E}">
        <p14:creationId xmlns:p14="http://schemas.microsoft.com/office/powerpoint/2010/main" val="89207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BC3-6CD4-4637-821A-613A1FA0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 woke up this morning and thought “It is a great day for mathematics!”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C7AE-9D86-4D59-A4E4-8BD45A006EC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cap="small" dirty="0">
                <a:solidFill>
                  <a:schemeClr val="accent6">
                    <a:lumMod val="50000"/>
                  </a:schemeClr>
                </a:solidFill>
              </a:rPr>
              <a:t>First Great Crisis </a:t>
            </a:r>
            <a:r>
              <a:rPr lang="en-US" dirty="0"/>
              <a:t>in mathematics: </a:t>
            </a:r>
            <a:r>
              <a:rPr lang="en-US" cap="small" dirty="0">
                <a:solidFill>
                  <a:schemeClr val="accent6">
                    <a:lumMod val="50000"/>
                  </a:schemeClr>
                </a:solidFill>
              </a:rPr>
              <a:t>Incommensurables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Say what?</a:t>
            </a:r>
          </a:p>
          <a:p>
            <a:pPr lvl="1"/>
            <a:r>
              <a:rPr lang="en-US" dirty="0"/>
              <a:t>Let's break it down</a:t>
            </a:r>
          </a:p>
          <a:p>
            <a:pPr lvl="2"/>
            <a:r>
              <a:rPr lang="en-US" dirty="0"/>
              <a:t>Mensurate:  to determine the measurements of something or somebody</a:t>
            </a:r>
          </a:p>
          <a:p>
            <a:pPr lvl="2"/>
            <a:r>
              <a:rPr lang="en-US" dirty="0"/>
              <a:t>Mensurable: able to be measured</a:t>
            </a:r>
          </a:p>
          <a:p>
            <a:pPr lvl="2"/>
            <a:r>
              <a:rPr lang="en-US" dirty="0"/>
              <a:t>Co-mensurable: to be able to be measured together;</a:t>
            </a:r>
            <a:br>
              <a:rPr lang="en-US" dirty="0"/>
            </a:br>
            <a:r>
              <a:rPr lang="en-US" dirty="0"/>
              <a:t>			to have a common unit of measurement</a:t>
            </a:r>
          </a:p>
          <a:p>
            <a:pPr lvl="2"/>
            <a:r>
              <a:rPr lang="en-US" dirty="0"/>
              <a:t>Incommensurable: to </a:t>
            </a:r>
            <a:r>
              <a:rPr lang="en-US" cap="small" dirty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dirty="0"/>
              <a:t> have a common unit of measure</a:t>
            </a:r>
          </a:p>
          <a:p>
            <a:pPr lvl="1"/>
            <a:r>
              <a:rPr lang="en-US" dirty="0"/>
              <a:t>So what?</a:t>
            </a:r>
          </a:p>
          <a:p>
            <a:pPr lvl="2"/>
            <a:r>
              <a:rPr lang="en-US" dirty="0"/>
              <a:t>Remember, the Pythagoreans had a virtually religious commitment to the idea that </a:t>
            </a:r>
            <a:r>
              <a:rPr lang="en-US" cap="small" dirty="0">
                <a:solidFill>
                  <a:schemeClr val="accent6">
                    <a:lumMod val="50000"/>
                  </a:schemeClr>
                </a:solidFill>
              </a:rPr>
              <a:t>All is Number</a:t>
            </a:r>
            <a:r>
              <a:rPr lang="en-US" dirty="0"/>
              <a:t>, which implied commensurability was a built-in feature of reality</a:t>
            </a:r>
          </a:p>
          <a:p>
            <a:pPr lvl="2"/>
            <a:r>
              <a:rPr lang="en-US" dirty="0"/>
              <a:t>Death to the Heretics: any demonstration that undermined this belief carried a danger of persecution, or even execution</a:t>
            </a:r>
          </a:p>
        </p:txBody>
      </p:sp>
    </p:spTree>
    <p:extLst>
      <p:ext uri="{BB962C8B-B14F-4D97-AF65-F5344CB8AC3E}">
        <p14:creationId xmlns:p14="http://schemas.microsoft.com/office/powerpoint/2010/main" val="34230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63BBC3-6CD4-4637-821A-613A1FA085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It's All Pythagoras' Fault: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63BBC3-6CD4-4637-821A-613A1FA08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9C7AE-9D86-4D59-A4E4-8BD45A006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813" y="1676400"/>
                <a:ext cx="7389040" cy="4495800"/>
              </a:xfrm>
              <a:solidFill>
                <a:schemeClr val="accent6">
                  <a:lumMod val="20000"/>
                  <a:lumOff val="80000"/>
                  <a:alpha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Consider an isosceles right triangle with side length 1</a:t>
                </a:r>
              </a:p>
              <a:p>
                <a:pPr marL="621982" lvl="1" indent="-342900"/>
                <a:r>
                  <a:rPr lang="en-US" sz="1800" dirty="0"/>
                  <a:t>The 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Pythagorean</a:t>
                </a:r>
                <a:r>
                  <a:rPr lang="en-US" sz="1800" dirty="0"/>
                  <a:t> Theorem says the length of the hypotenuse, </a:t>
                </a:r>
                <a:r>
                  <a:rPr lang="en-US" sz="1800" i="1" dirty="0"/>
                  <a:t>x</a:t>
                </a:r>
                <a:r>
                  <a:rPr lang="en-US" sz="1800" dirty="0"/>
                  <a:t>, is given by this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marL="621982" lvl="1" indent="-342900"/>
                <a:r>
                  <a:rPr lang="en-US" sz="18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/>
                  <a:t>,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 dirty="0"/>
              </a:p>
              <a:p>
                <a:pPr marL="621982" lvl="1" indent="-342900"/>
                <a:r>
                  <a:rPr lang="en-US" sz="1800" dirty="0"/>
                  <a:t>If the sides of such a simple triangle are incommensurable with one another, this is a </a:t>
                </a:r>
                <a:r>
                  <a:rPr lang="en-US" sz="1800" cap="small" dirty="0">
                    <a:solidFill>
                      <a:schemeClr val="accent6">
                        <a:lumMod val="50000"/>
                      </a:schemeClr>
                    </a:solidFill>
                  </a:rPr>
                  <a:t>Catastrophe</a:t>
                </a:r>
                <a:r>
                  <a:rPr lang="en-US" sz="1800" dirty="0"/>
                  <a:t> to the Brotherhood!</a:t>
                </a:r>
              </a:p>
              <a:p>
                <a:pPr marL="621982" lvl="1" indent="-342900"/>
                <a:r>
                  <a:rPr lang="en-US" sz="1800" dirty="0"/>
                  <a:t>So are they?</a:t>
                </a:r>
              </a:p>
              <a:p>
                <a:pPr marL="896302" lvl="2" indent="-342900"/>
                <a:r>
                  <a:rPr lang="en-US" sz="1600" dirty="0"/>
                  <a:t>In order for them to be commensurable,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 would have to be rational, that is, the ratio of two integers</a:t>
                </a:r>
              </a:p>
              <a:p>
                <a:pPr marL="896302" lvl="2" indent="-342900"/>
                <a:r>
                  <a:rPr lang="en-US" sz="1600" dirty="0"/>
                  <a:t>So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1600" dirty="0"/>
                  <a:t>, where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r>
                  <a:rPr lang="en-US" sz="1600" dirty="0"/>
                  <a:t> &amp;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 are both integers and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 is not zero, then the ratio of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  <a:r>
                  <a:rPr lang="en-US" sz="1600" dirty="0"/>
                  <a:t> ::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600" dirty="0"/>
                  <a:t> would be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  <a:r>
                  <a:rPr lang="en-US" sz="1600" dirty="0"/>
                  <a:t> ::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/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, which is the same as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/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 ::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/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, or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 ::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896302" lvl="2" indent="-342900"/>
                <a:r>
                  <a:rPr lang="en-US" sz="1600" dirty="0"/>
                  <a:t>In other words, if one of the legs was divided into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 equal parts, then the hypotenuse would be made up of 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r>
                  <a:rPr lang="en-US" sz="1600" dirty="0"/>
                  <a:t> parts of that same length and the sides would have a common unit of measure, namely 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1</a:t>
                </a:r>
                <a:r>
                  <a:rPr lang="en-US" sz="1600" dirty="0"/>
                  <a:t>/</a:t>
                </a:r>
                <a:r>
                  <a:rPr lang="en-US" sz="1600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9C7AE-9D86-4D59-A4E4-8BD45A006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3" y="1676400"/>
                <a:ext cx="7389040" cy="4495800"/>
              </a:xfrm>
              <a:blipFill>
                <a:blip r:embed="rId3"/>
                <a:stretch>
                  <a:fillRect l="-1073" t="-1762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B2FF2-7BC0-4E02-B931-B6B72C09DDFB}"/>
              </a:ext>
            </a:extLst>
          </p:cNvPr>
          <p:cNvGrpSpPr/>
          <p:nvPr/>
        </p:nvGrpSpPr>
        <p:grpSpPr>
          <a:xfrm>
            <a:off x="8761412" y="1905000"/>
            <a:ext cx="3200400" cy="3200400"/>
            <a:chOff x="8761412" y="1905000"/>
            <a:chExt cx="3200400" cy="3200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78D943-C5F1-4F27-AAAA-E30D57DFA6C3}"/>
                </a:ext>
              </a:extLst>
            </p:cNvPr>
            <p:cNvSpPr/>
            <p:nvPr/>
          </p:nvSpPr>
          <p:spPr>
            <a:xfrm>
              <a:off x="8761412" y="1905000"/>
              <a:ext cx="3200400" cy="3200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4FDD68BC-B3C5-4E2D-B1BE-2DD3A5DEFF4F}"/>
                </a:ext>
              </a:extLst>
            </p:cNvPr>
            <p:cNvSpPr/>
            <p:nvPr/>
          </p:nvSpPr>
          <p:spPr>
            <a:xfrm>
              <a:off x="9218612" y="2362200"/>
              <a:ext cx="2286000" cy="228600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70DD05-8CA2-47B1-B403-6CBD1C7A135A}"/>
                </a:ext>
              </a:extLst>
            </p:cNvPr>
            <p:cNvSpPr txBox="1"/>
            <p:nvPr/>
          </p:nvSpPr>
          <p:spPr>
            <a:xfrm>
              <a:off x="8839971" y="3320534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A2E565-556C-45CC-9AEA-195C2EA2618A}"/>
                </a:ext>
              </a:extLst>
            </p:cNvPr>
            <p:cNvSpPr txBox="1"/>
            <p:nvPr/>
          </p:nvSpPr>
          <p:spPr>
            <a:xfrm>
              <a:off x="10211571" y="4692134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1C0182-7883-41A3-A619-45746F304599}"/>
                </a:ext>
              </a:extLst>
            </p:cNvPr>
            <p:cNvSpPr txBox="1"/>
            <p:nvPr/>
          </p:nvSpPr>
          <p:spPr>
            <a:xfrm>
              <a:off x="10361612" y="3135868"/>
              <a:ext cx="3032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i="1" dirty="0">
                  <a:solidFill>
                    <a:schemeClr val="accent6">
                      <a:lumMod val="75000"/>
                    </a:schemeClr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CBF25F-16FA-4492-91D8-DC74363AA369}"/>
                  </a:ext>
                </a:extLst>
              </p:cNvPr>
              <p:cNvSpPr txBox="1"/>
              <p:nvPr/>
            </p:nvSpPr>
            <p:spPr>
              <a:xfrm>
                <a:off x="10357715" y="3027030"/>
                <a:ext cx="522194" cy="40197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CBF25F-16FA-4492-91D8-DC74363A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715" y="3027030"/>
                <a:ext cx="522194" cy="401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0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63BBC3-6CD4-4637-821A-613A1FA085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/>
                  <a:t>: Is it Rational?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63BBC3-6CD4-4637-821A-613A1FA08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9C7AE-9D86-4D59-A4E4-8BD45A006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812" y="1676400"/>
                <a:ext cx="9448800" cy="4648200"/>
              </a:xfrm>
              <a:solidFill>
                <a:schemeClr val="accent6">
                  <a:lumMod val="20000"/>
                  <a:lumOff val="80000"/>
                  <a:alpha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Let's be optimistic and assume yes!</a:t>
                </a:r>
              </a:p>
              <a:p>
                <a:pPr marL="621982" lvl="1" indent="-342900"/>
                <a:r>
                  <a:rPr lang="en-US" dirty="0"/>
                  <a:t>Then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, where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a</a:t>
                </a:r>
                <a:r>
                  <a:rPr lang="en-US" dirty="0"/>
                  <a:t> &amp;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dirty="0"/>
                  <a:t> are both integers and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b</a:t>
                </a:r>
                <a:r>
                  <a:rPr lang="en-US" dirty="0"/>
                  <a:t> is not zero</a:t>
                </a:r>
              </a:p>
              <a:p>
                <a:pPr marL="621982" lvl="1" indent="-342900"/>
                <a:r>
                  <a:rPr lang="en-US" dirty="0"/>
                  <a:t>Let's also make life simple by assuming that this fraction is in lowest terms</a:t>
                </a:r>
              </a:p>
              <a:p>
                <a:pPr marL="896302" lvl="2" indent="-342900"/>
                <a:r>
                  <a:rPr lang="en-US" dirty="0"/>
                  <a:t>If it isn't we can always divide top and bottom by their common denominator to reduce it, and then call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marL="621982" lvl="1" indent="-342900"/>
                <a:r>
                  <a:rPr lang="en-US" dirty="0"/>
                  <a:t>Let's simplify this by squaring both sides and then multiplying by </a:t>
                </a:r>
                <a:r>
                  <a:rPr lang="en-US" i="1" dirty="0"/>
                  <a:t>b</a:t>
                </a:r>
                <a:r>
                  <a:rPr lang="en-US" baseline="30000" dirty="0"/>
                  <a:t>2</a:t>
                </a:r>
              </a:p>
              <a:p>
                <a:pPr marL="27908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621982" lvl="1" indent="-342900"/>
                <a:r>
                  <a:rPr lang="en-US" dirty="0"/>
                  <a:t>What does this equation suggest?</a:t>
                </a:r>
              </a:p>
              <a:p>
                <a:pPr marL="896302" lvl="2" indent="-34290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 </a:t>
                </a:r>
                <a:r>
                  <a:rPr lang="en-US" dirty="0">
                    <a:solidFill>
                      <a:schemeClr val="accent1"/>
                    </a:solidFill>
                  </a:rPr>
                  <a:t>(why?)</a:t>
                </a:r>
              </a:p>
              <a:p>
                <a:pPr marL="621982" lvl="1" indent="-342900"/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even </a:t>
                </a:r>
                <a:r>
                  <a:rPr lang="en-US" dirty="0">
                    <a:solidFill>
                      <a:schemeClr val="accent1"/>
                    </a:solidFill>
                  </a:rPr>
                  <a:t>(why?)</a:t>
                </a:r>
              </a:p>
              <a:p>
                <a:pPr marL="896302" lvl="2" indent="-342900"/>
                <a:r>
                  <a:rPr lang="en-US" dirty="0"/>
                  <a:t>If that's true,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 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(why?)</a:t>
                </a:r>
              </a:p>
              <a:p>
                <a:pPr marL="621982" lvl="1" indent="-342900"/>
                <a:r>
                  <a:rPr lang="en-US" dirty="0"/>
                  <a:t>But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even </a:t>
                </a:r>
                <a:r>
                  <a:rPr lang="en-US" dirty="0">
                    <a:solidFill>
                      <a:schemeClr val="accent1"/>
                    </a:solidFill>
                  </a:rPr>
                  <a:t>(why?)</a:t>
                </a:r>
              </a:p>
              <a:p>
                <a:pPr marL="621982" lvl="1" indent="-342900"/>
                <a:r>
                  <a:rPr lang="en-US" dirty="0">
                    <a:solidFill>
                      <a:schemeClr val="accent1"/>
                    </a:solidFill>
                  </a:rPr>
                  <a:t>This is a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HUGE</a:t>
                </a:r>
                <a:r>
                  <a:rPr lang="en-US" dirty="0">
                    <a:solidFill>
                      <a:schemeClr val="accent1"/>
                    </a:solidFill>
                  </a:rPr>
                  <a:t> problem...		poor </a:t>
                </a:r>
                <a:r>
                  <a:rPr lang="en-US" dirty="0">
                    <a:solidFill>
                      <a:schemeClr val="accent1"/>
                    </a:solidFill>
                    <a:hlinkClick r:id="rId3"/>
                  </a:rPr>
                  <a:t>Hippasus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9C7AE-9D86-4D59-A4E4-8BD45A006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812" y="1676400"/>
                <a:ext cx="9448800" cy="4648200"/>
              </a:xfrm>
              <a:blipFill>
                <a:blip r:embed="rId4"/>
                <a:stretch>
                  <a:fillRect l="-968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4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F6E5-37B8-4A10-AE63-89EB7530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A5639-2161-4CEC-BF10-8CE2868A1C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may have noticed part of what made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particularly troublesome was that it dabbled with the infinite</a:t>
                </a:r>
              </a:p>
              <a:p>
                <a:pPr lvl="1"/>
                <a:r>
                  <a:rPr lang="en-US" dirty="0"/>
                  <a:t>an infinite regress of looking for infinitesimal common measures</a:t>
                </a:r>
              </a:p>
              <a:p>
                <a:pPr lvl="1"/>
                <a:r>
                  <a:rPr lang="en-US" dirty="0"/>
                  <a:t>in modern notation, an infinite number of digits</a:t>
                </a:r>
              </a:p>
              <a:p>
                <a:pPr lvl="1"/>
                <a:r>
                  <a:rPr lang="en-US" dirty="0"/>
                  <a:t>both of these are focused on the infinitely small</a:t>
                </a:r>
              </a:p>
              <a:p>
                <a:r>
                  <a:rPr lang="en-US" dirty="0"/>
                  <a:t>The Greeks also wrestled with the infinitely large</a:t>
                </a:r>
              </a:p>
              <a:p>
                <a:pPr lvl="1"/>
                <a:r>
                  <a:rPr lang="en-US" dirty="0"/>
                  <a:t>Euclid published the first proof involving an unbounded quantity in 300 BC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A5639-2161-4CEC-BF10-8CE2868A1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4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72B4-3B96-432A-9C1B-E66D3D2B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Infinitude of the Primes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0A51-7153-4D56-A203-00BF315E4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prime number?</a:t>
            </a:r>
          </a:p>
          <a:p>
            <a:pPr lvl="1"/>
            <a:r>
              <a:rPr lang="en-US" dirty="0"/>
              <a:t>Be careful, most high school definitions are wrong...</a:t>
            </a:r>
          </a:p>
          <a:p>
            <a:pPr lvl="1"/>
            <a:r>
              <a:rPr lang="en-US" dirty="0"/>
              <a:t>Any natural number that has exactly two factors.</a:t>
            </a:r>
          </a:p>
          <a:p>
            <a:r>
              <a:rPr lang="en-US" dirty="0">
                <a:hlinkClick r:id="rId2"/>
              </a:rPr>
              <a:t>Marcus du </a:t>
            </a:r>
            <a:r>
              <a:rPr lang="en-US" dirty="0" err="1">
                <a:hlinkClick r:id="rId2"/>
              </a:rPr>
              <a:t>Satoy</a:t>
            </a:r>
            <a:endParaRPr lang="en-US" dirty="0"/>
          </a:p>
          <a:p>
            <a:r>
              <a:rPr lang="en-US" dirty="0"/>
              <a:t>The argument</a:t>
            </a:r>
          </a:p>
          <a:p>
            <a:pPr lvl="1"/>
            <a:r>
              <a:rPr lang="en-US" dirty="0"/>
              <a:t>Assume that you have a list of all the prime numbers</a:t>
            </a:r>
          </a:p>
          <a:p>
            <a:pPr lvl="1"/>
            <a:r>
              <a:rPr lang="en-US" dirty="0"/>
              <a:t>Multiply them all together and then add 1</a:t>
            </a:r>
          </a:p>
          <a:p>
            <a:pPr lvl="1"/>
            <a:r>
              <a:rPr lang="en-US" dirty="0"/>
              <a:t>The result is a number that will have a remainder of 1 if you divide it by any of the numbers on your list.</a:t>
            </a:r>
          </a:p>
          <a:p>
            <a:pPr lvl="2"/>
            <a:r>
              <a:rPr lang="en-US" dirty="0"/>
              <a:t>So either the new number itself is prime</a:t>
            </a:r>
          </a:p>
          <a:p>
            <a:pPr lvl="2"/>
            <a:r>
              <a:rPr lang="en-US" dirty="0"/>
              <a:t>Or it has a prime factor that is not on the list</a:t>
            </a:r>
          </a:p>
          <a:p>
            <a:pPr lvl="1"/>
            <a:r>
              <a:rPr lang="en-US" dirty="0"/>
              <a:t>Therefore this list wasn't complete!</a:t>
            </a:r>
          </a:p>
        </p:txBody>
      </p:sp>
    </p:spTree>
    <p:extLst>
      <p:ext uri="{BB962C8B-B14F-4D97-AF65-F5344CB8AC3E}">
        <p14:creationId xmlns:p14="http://schemas.microsoft.com/office/powerpoint/2010/main" val="28922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theme/theme1.xml><?xml version="1.0" encoding="utf-8"?>
<a:theme xmlns:a="http://schemas.openxmlformats.org/drawingml/2006/main" name="Hexagon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8711</TotalTime>
  <Words>830</Words>
  <Application>Microsoft Office PowerPoint</Application>
  <PresentationFormat>Custom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Euphemia</vt:lpstr>
      <vt:lpstr>AR CARTER</vt:lpstr>
      <vt:lpstr>Wingdings</vt:lpstr>
      <vt:lpstr>Cambria Math</vt:lpstr>
      <vt:lpstr>Palatino Linotype</vt:lpstr>
      <vt:lpstr>Hexagonal design template</vt:lpstr>
      <vt:lpstr>To</vt:lpstr>
      <vt:lpstr>PowerPoint Presentation</vt:lpstr>
      <vt:lpstr>Douglas Adams  (1952-2001)</vt:lpstr>
      <vt:lpstr>Homework</vt:lpstr>
      <vt:lpstr>I woke up this morning and thought “It is a great day for mathematics!”</vt:lpstr>
      <vt:lpstr>It's All Pythagoras' Fault: √2</vt:lpstr>
      <vt:lpstr>√2: Is it Rational?</vt:lpstr>
      <vt:lpstr>Segue</vt:lpstr>
      <vt:lpstr>The Infinitude of the Primes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138</cp:revision>
  <dcterms:created xsi:type="dcterms:W3CDTF">2020-08-23T13:23:40Z</dcterms:created>
  <dcterms:modified xsi:type="dcterms:W3CDTF">2024-09-25T00:15:30Z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