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83" r:id="rId6"/>
    <p:sldId id="280" r:id="rId7"/>
    <p:sldId id="274" r:id="rId8"/>
    <p:sldId id="277" r:id="rId9"/>
    <p:sldId id="284" r:id="rId10"/>
    <p:sldId id="278" r:id="rId11"/>
  </p:sldIdLst>
  <p:sldSz cx="12188825" cy="6858000"/>
  <p:notesSz cx="6858000" cy="9144000"/>
  <p:embeddedFontLst>
    <p:embeddedFont>
      <p:font typeface="AR DECODE" panose="02000000000000000000" pitchFamily="2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Euphemia" panose="020B0503040102020104" pitchFamily="34" charset="0"/>
      <p:regular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C984-3FFB-4666-85D4-34CCD250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Thomas More (1477-1535)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endParaRPr lang="en-US" sz="400" dirty="0">
              <a:solidFill>
                <a:srgbClr val="0070C0"/>
              </a:solidFill>
              <a:latin typeface="AR DECODE" panose="02000000000000000000" pitchFamily="2" charset="0"/>
            </a:endParaRPr>
          </a:p>
          <a:p>
            <a:pPr marL="0" indent="0" algn="ctr">
              <a:spcBef>
                <a:spcPts val="3600"/>
              </a:spcBef>
              <a:buNone/>
            </a:pPr>
            <a:r>
              <a:rPr lang="en-US" sz="6000" dirty="0">
                <a:solidFill>
                  <a:srgbClr val="0070C0"/>
                </a:solidFill>
                <a:latin typeface="AR DECODE" panose="02000000000000000000" pitchFamily="2" charset="0"/>
              </a:rPr>
              <a:t>By confronting us with </a:t>
            </a:r>
            <a:r>
              <a:rPr lang="en-US" sz="6000" b="1" dirty="0">
                <a:solidFill>
                  <a:srgbClr val="002060"/>
                </a:solidFill>
                <a:latin typeface="AR DECODE" panose="02000000000000000000" pitchFamily="2" charset="0"/>
              </a:rPr>
              <a:t>irreducible mysteries </a:t>
            </a:r>
            <a:r>
              <a:rPr lang="en-US" sz="6000" dirty="0">
                <a:solidFill>
                  <a:srgbClr val="0070C0"/>
                </a:solidFill>
                <a:latin typeface="AR DECODE" panose="02000000000000000000" pitchFamily="2" charset="0"/>
              </a:rPr>
              <a:t>that stretch our daily vision to include </a:t>
            </a:r>
            <a:r>
              <a:rPr lang="en-US" sz="6000" b="1" dirty="0">
                <a:solidFill>
                  <a:schemeClr val="accent5"/>
                </a:solidFill>
                <a:latin typeface="AR DECODE" panose="02000000000000000000" pitchFamily="2" charset="0"/>
              </a:rPr>
              <a:t>infinity</a:t>
            </a:r>
            <a:r>
              <a:rPr lang="en-US" sz="6000" dirty="0">
                <a:solidFill>
                  <a:srgbClr val="0070C0"/>
                </a:solidFill>
                <a:latin typeface="AR DECODE" panose="02000000000000000000" pitchFamily="2" charset="0"/>
              </a:rPr>
              <a:t>, </a:t>
            </a:r>
            <a:r>
              <a:rPr lang="en-US" sz="6000" dirty="0">
                <a:solidFill>
                  <a:srgbClr val="00B050"/>
                </a:solidFill>
                <a:latin typeface="AR DECODE" panose="02000000000000000000" pitchFamily="2" charset="0"/>
              </a:rPr>
              <a:t>nature</a:t>
            </a:r>
            <a:r>
              <a:rPr lang="en-US" sz="6000" dirty="0">
                <a:solidFill>
                  <a:srgbClr val="0070C0"/>
                </a:solidFill>
                <a:latin typeface="AR DECODE" panose="02000000000000000000" pitchFamily="2" charset="0"/>
              </a:rPr>
              <a:t> opens an inviting and guiding path toward a </a:t>
            </a:r>
            <a:r>
              <a:rPr lang="en-US" sz="6000" b="1" dirty="0">
                <a:solidFill>
                  <a:srgbClr val="7030A0"/>
                </a:solidFill>
                <a:latin typeface="AR DECODE" panose="02000000000000000000" pitchFamily="2" charset="0"/>
              </a:rPr>
              <a:t>spiritual life</a:t>
            </a:r>
            <a:r>
              <a:rPr lang="en-US" sz="6000" dirty="0">
                <a:solidFill>
                  <a:srgbClr val="0070C0"/>
                </a:solidFill>
                <a:latin typeface="AR DECOD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E50D-85C7-4F57-82BE-B95ED8A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F4D6-691D-42B8-9AB4-7BD77D72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00600"/>
          </a:xfrm>
        </p:spPr>
        <p:txBody>
          <a:bodyPr>
            <a:normAutofit/>
          </a:bodyPr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Disclaimer: today will be different</a:t>
            </a:r>
          </a:p>
          <a:p>
            <a:pPr marL="0" indent="0">
              <a:buNone/>
            </a:pPr>
            <a:br>
              <a:rPr lang="en-US"/>
            </a:br>
            <a:r>
              <a:rPr lang="en-US"/>
              <a:t>	</a:t>
            </a:r>
            <a:r>
              <a:rPr lang="en-US">
                <a:solidFill>
                  <a:srgbClr val="00B0F0"/>
                </a:solidFill>
              </a:rPr>
              <a:t>(you never know what to expect when you show up for class)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9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BC3-6CD4-4637-821A-613A1FA0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Framing Theology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C7AE-9D86-4D59-A4E4-8BD45A00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you are religious, some are not</a:t>
            </a:r>
          </a:p>
          <a:p>
            <a:pPr lvl="1"/>
            <a:r>
              <a:rPr lang="en-US" dirty="0"/>
              <a:t>Nevertheless, I think you’ll come to see that you all have a theology</a:t>
            </a:r>
          </a:p>
          <a:p>
            <a:pPr lvl="1"/>
            <a:r>
              <a:rPr lang="el-GR" dirty="0">
                <a:solidFill>
                  <a:srgbClr val="0070C0"/>
                </a:solidFill>
              </a:rPr>
              <a:t>θεολογία</a:t>
            </a:r>
            <a:r>
              <a:rPr lang="en-US" dirty="0"/>
              <a:t> (</a:t>
            </a:r>
            <a:r>
              <a:rPr lang="en-US" dirty="0" err="1"/>
              <a:t>theologia</a:t>
            </a:r>
            <a:r>
              <a:rPr lang="en-US" dirty="0"/>
              <a:t>): </a:t>
            </a:r>
            <a:r>
              <a:rPr lang="en-US" dirty="0" err="1">
                <a:solidFill>
                  <a:srgbClr val="0070C0"/>
                </a:solidFill>
              </a:rPr>
              <a:t>theos</a:t>
            </a:r>
            <a:r>
              <a:rPr lang="en-US" dirty="0"/>
              <a:t> = god; </a:t>
            </a:r>
            <a:r>
              <a:rPr lang="en-US" dirty="0">
                <a:solidFill>
                  <a:srgbClr val="0070C0"/>
                </a:solidFill>
              </a:rPr>
              <a:t>logos</a:t>
            </a:r>
            <a:r>
              <a:rPr lang="en-US" dirty="0"/>
              <a:t> = logic/words/sayings/stories</a:t>
            </a:r>
          </a:p>
          <a:p>
            <a:pPr lvl="1"/>
            <a:r>
              <a:rPr lang="en-US" dirty="0"/>
              <a:t>So theology is God-logic, God-words, God-reasoning, God-stories</a:t>
            </a:r>
          </a:p>
          <a:p>
            <a:pPr lvl="1"/>
            <a:r>
              <a:rPr lang="en-US" dirty="0"/>
              <a:t>Theology includes your set of beliefs, your assumptions about the material world and the spiritual world, your attitude towards life, death, &amp; after, etc.</a:t>
            </a:r>
          </a:p>
          <a:p>
            <a:r>
              <a:rPr lang="en-US" dirty="0"/>
              <a:t>I expect that we represent a diverse range of views</a:t>
            </a:r>
          </a:p>
          <a:p>
            <a:pPr lvl="1"/>
            <a:r>
              <a:rPr lang="en-US" dirty="0"/>
              <a:t>Who here believes in God?</a:t>
            </a:r>
          </a:p>
          <a:p>
            <a:pPr lvl="1"/>
            <a:r>
              <a:rPr lang="en-US" dirty="0"/>
              <a:t>Who here was raised in a religious environment?</a:t>
            </a:r>
          </a:p>
          <a:p>
            <a:pPr lvl="1"/>
            <a:r>
              <a:rPr lang="en-US" dirty="0"/>
              <a:t>What was your religious/faith background?</a:t>
            </a:r>
          </a:p>
          <a:p>
            <a:pPr marL="548640" lvl="2" indent="0">
              <a:buNone/>
            </a:pPr>
            <a:r>
              <a:rPr lang="en-US" dirty="0"/>
              <a:t>	▪  Catholic?	 ▪  Protestant?	 ▪  Jewish?	 ▪  Muslim?</a:t>
            </a:r>
          </a:p>
          <a:p>
            <a:pPr marL="548640" lvl="2" indent="0">
              <a:buNone/>
            </a:pPr>
            <a:r>
              <a:rPr lang="en-US" dirty="0"/>
              <a:t>	▪  Atheist?	 ▪  Hindu?	 ▪  Taoist?	 </a:t>
            </a:r>
            <a:r>
              <a:rPr lang="en-US"/>
              <a:t>▪  Sikh		Other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30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12B6-B503-4E61-9EFE-9D8C3AAD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Group Activity Preliminaries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F404-78FC-440F-A148-4C2B0566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676400"/>
            <a:ext cx="9753599" cy="4495800"/>
          </a:xfrm>
        </p:spPr>
        <p:txBody>
          <a:bodyPr/>
          <a:lstStyle/>
          <a:p>
            <a:endParaRPr lang="en-US"/>
          </a:p>
          <a:p>
            <a:r>
              <a:rPr lang="en-US"/>
              <a:t>In some of the readings it has been suggested that </a:t>
            </a:r>
            <a:r>
              <a:rPr lang="en-US" b="1">
                <a:solidFill>
                  <a:schemeClr val="accent6"/>
                </a:solidFill>
              </a:rPr>
              <a:t>infinity</a:t>
            </a:r>
            <a:r>
              <a:rPr lang="en-US"/>
              <a:t> can be thought of as </a:t>
            </a:r>
            <a:r>
              <a:rPr lang="en-US" b="1">
                <a:solidFill>
                  <a:schemeClr val="accent2"/>
                </a:solidFill>
              </a:rPr>
              <a:t>quantitative</a:t>
            </a:r>
            <a:r>
              <a:rPr lang="en-US"/>
              <a:t> or </a:t>
            </a:r>
            <a:r>
              <a:rPr lang="en-US" b="1">
                <a:solidFill>
                  <a:schemeClr val="accent5"/>
                </a:solidFill>
              </a:rPr>
              <a:t>qualitative</a:t>
            </a:r>
            <a:r>
              <a:rPr lang="en-US"/>
              <a:t>. What does this mean?</a:t>
            </a:r>
          </a:p>
          <a:p>
            <a:endParaRPr lang="en-US"/>
          </a:p>
          <a:p>
            <a:r>
              <a:rPr lang="en-US"/>
              <a:t>When we discussed Aristotle we observed the he introduced the distinction </a:t>
            </a:r>
            <a:r>
              <a:rPr lang="en-US" b="1">
                <a:solidFill>
                  <a:schemeClr val="accent3"/>
                </a:solidFill>
              </a:rPr>
              <a:t>potential infinity </a:t>
            </a:r>
            <a:r>
              <a:rPr lang="en-US"/>
              <a:t>vs. </a:t>
            </a:r>
            <a:r>
              <a:rPr lang="en-US" b="1">
                <a:solidFill>
                  <a:schemeClr val="accent1"/>
                </a:solidFill>
              </a:rPr>
              <a:t>actual infinity</a:t>
            </a:r>
            <a:r>
              <a:rPr lang="en-US"/>
              <a:t>. Some of the readings also talked about this. 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12B6-B503-4E61-9EFE-9D8C3AAD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F404-78FC-440F-A148-4C2B0566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676400"/>
            <a:ext cx="9753599" cy="44958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Ground Rules</a:t>
            </a:r>
          </a:p>
          <a:p>
            <a:r>
              <a:rPr lang="en-US" dirty="0"/>
              <a:t>In your group </a:t>
            </a:r>
            <a:r>
              <a:rPr lang="en-US"/>
              <a:t>of 4 record </a:t>
            </a:r>
            <a:r>
              <a:rPr lang="en-US" dirty="0"/>
              <a:t>your personal answers to the first two questions, and then share them with your group (introduce yourselves as well).</a:t>
            </a:r>
          </a:p>
          <a:p>
            <a:r>
              <a:rPr lang="en-US" dirty="0"/>
              <a:t>As a group, brainstorm each of the group questions, discuss amongst yourselves, and then record the group consensus on your sheet. </a:t>
            </a:r>
          </a:p>
          <a:p>
            <a:r>
              <a:rPr lang="en-US" dirty="0"/>
              <a:t>Take about 8 minutes per question.</a:t>
            </a:r>
          </a:p>
          <a:p>
            <a:endParaRPr lang="en-US" dirty="0"/>
          </a:p>
          <a:p>
            <a:r>
              <a:rPr lang="en-US" dirty="0"/>
              <a:t>Whole-class discussion</a:t>
            </a:r>
          </a:p>
        </p:txBody>
      </p:sp>
    </p:spTree>
    <p:extLst>
      <p:ext uri="{BB962C8B-B14F-4D97-AF65-F5344CB8AC3E}">
        <p14:creationId xmlns:p14="http://schemas.microsoft.com/office/powerpoint/2010/main" val="13155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61450C-F219-4011-A711-3356F619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1"/>
            <a:ext cx="4800599" cy="16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714B4-0911-4418-9236-5188FA6D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6019799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Greek Pantheon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48DE-58F8-43F1-AB31-B674C53C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these gods infinite?</a:t>
            </a:r>
          </a:p>
          <a:p>
            <a:pPr lvl="1"/>
            <a:r>
              <a:rPr lang="en-US" dirty="0"/>
              <a:t>Well, they were immortal, </a:t>
            </a:r>
            <a:r>
              <a:rPr lang="en-US"/>
              <a:t>so temporally (in time), </a:t>
            </a:r>
            <a:r>
              <a:rPr lang="en-US" dirty="0"/>
              <a:t>yes...</a:t>
            </a:r>
          </a:p>
          <a:p>
            <a:pPr lvl="1"/>
            <a:r>
              <a:rPr lang="en-US" dirty="0"/>
              <a:t>But in terms of attributes &amp; power, NO !</a:t>
            </a:r>
          </a:p>
          <a:p>
            <a:r>
              <a:rPr lang="en-US" dirty="0"/>
              <a:t>Recall that the Pythagoreans worshipped the finite</a:t>
            </a:r>
          </a:p>
          <a:p>
            <a:r>
              <a:rPr lang="en-US" dirty="0"/>
              <a:t>And the Greeks in general (with a couple of</a:t>
            </a:r>
            <a:br>
              <a:rPr lang="en-US" dirty="0"/>
            </a:br>
            <a:r>
              <a:rPr lang="en-US" dirty="0"/>
              <a:t>exceptions), feared the infinite</a:t>
            </a:r>
          </a:p>
          <a:p>
            <a:r>
              <a:rPr lang="en-US" dirty="0"/>
              <a:t>So how do the notions of </a:t>
            </a:r>
            <a:r>
              <a:rPr lang="en-US" dirty="0">
                <a:solidFill>
                  <a:srgbClr val="0070C0"/>
                </a:solidFill>
              </a:rPr>
              <a:t>infinity</a:t>
            </a:r>
            <a:r>
              <a:rPr lang="en-US" dirty="0"/>
              <a:t> &amp; </a:t>
            </a:r>
            <a:r>
              <a:rPr lang="en-US" dirty="0">
                <a:solidFill>
                  <a:srgbClr val="7030A0"/>
                </a:solidFill>
              </a:rPr>
              <a:t>divinity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become intertwined and inter-dependent?</a:t>
            </a:r>
          </a:p>
          <a:p>
            <a:pPr lvl="1"/>
            <a:r>
              <a:rPr lang="en-US" dirty="0"/>
              <a:t>To be continued...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9E02E-C382-4475-A4EE-1C24465C1514}"/>
              </a:ext>
            </a:extLst>
          </p:cNvPr>
          <p:cNvSpPr txBox="1"/>
          <p:nvPr/>
        </p:nvSpPr>
        <p:spPr>
          <a:xfrm flipH="1">
            <a:off x="10895012" y="1560297"/>
            <a:ext cx="1293812" cy="3108543"/>
          </a:xfrm>
          <a:prstGeom prst="rect">
            <a:avLst/>
          </a:prstGeom>
          <a:gradFill>
            <a:gsLst>
              <a:gs pos="52000">
                <a:schemeClr val="accent3">
                  <a:lumMod val="20000"/>
                  <a:lumOff val="80000"/>
                </a:schemeClr>
              </a:gs>
              <a:gs pos="25000">
                <a:schemeClr val="bg1"/>
              </a:gs>
              <a:gs pos="0">
                <a:schemeClr val="bg1"/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Zeus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Hera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Poseidon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Demeter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Athena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Apollo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Artemis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Ares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Hephaestus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Aphrodite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Hermes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Hestia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Dionysus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Hades</a:t>
            </a:r>
          </a:p>
        </p:txBody>
      </p:sp>
      <p:pic>
        <p:nvPicPr>
          <p:cNvPr id="1028" name="Picture 4" descr="Zeus:   King of the Greek deities, and god of sky, justice, and lightning">
            <a:extLst>
              <a:ext uri="{FF2B5EF4-FFF2-40B4-BE49-F238E27FC236}">
                <a16:creationId xmlns:a16="http://schemas.microsoft.com/office/drawing/2014/main" id="{B2B067FE-DEB6-4287-88CD-4120E95DA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/>
          <a:stretch/>
        </p:blipFill>
        <p:spPr bwMode="auto">
          <a:xfrm>
            <a:off x="8625186" y="9525"/>
            <a:ext cx="3565226" cy="34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us:   King of the Greek deities, and god of sky, justice, and lightning">
            <a:extLst>
              <a:ext uri="{FF2B5EF4-FFF2-40B4-BE49-F238E27FC236}">
                <a16:creationId xmlns:a16="http://schemas.microsoft.com/office/drawing/2014/main" id="{732BC0E0-E9BD-47C7-9FA0-9211DFC58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 bwMode="auto">
          <a:xfrm>
            <a:off x="8891755" y="3423082"/>
            <a:ext cx="3297069" cy="34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  <p:bldP spid="4" grpId="0" animBg="1"/>
    </p:bldLst>
  </p:timing>
</p:sld>
</file>

<file path=ppt/theme/theme1.xml><?xml version="1.0" encoding="utf-8"?>
<a:theme xmlns:a="http://schemas.openxmlformats.org/drawingml/2006/main" name="Hexagonal design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13017</TotalTime>
  <Words>429</Words>
  <Application>Microsoft Office PowerPoint</Application>
  <PresentationFormat>Custom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 DECODE</vt:lpstr>
      <vt:lpstr>Arial</vt:lpstr>
      <vt:lpstr>Century Gothic</vt:lpstr>
      <vt:lpstr>Euphemia</vt:lpstr>
      <vt:lpstr>Palatino Linotype</vt:lpstr>
      <vt:lpstr>Hexagonal design template</vt:lpstr>
      <vt:lpstr>To</vt:lpstr>
      <vt:lpstr>Thomas More (1477-1535)</vt:lpstr>
      <vt:lpstr>ALERT</vt:lpstr>
      <vt:lpstr>Framing Theology</vt:lpstr>
      <vt:lpstr>Group Activity Preliminaries</vt:lpstr>
      <vt:lpstr>Group Activity</vt:lpstr>
      <vt:lpstr>The Greek Pantheon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46</cp:revision>
  <dcterms:created xsi:type="dcterms:W3CDTF">2020-08-23T13:23:40Z</dcterms:created>
  <dcterms:modified xsi:type="dcterms:W3CDTF">2024-09-20T01:14:03Z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