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88825" cy="6858000"/>
  <p:notesSz cx="6858000" cy="9144000"/>
  <p:embeddedFontLst>
    <p:embeddedFont>
      <p:font typeface="A Charming Font" panose="00000400000000000000" pitchFamily="2" charset="0"/>
      <p:regular r:id="rId15"/>
    </p:embeddedFont>
    <p:embeddedFont>
      <p:font typeface="Bodoni MT Condensed" panose="02070606080606020203" pitchFamily="18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Euphemia" panose="020B0503040102020104" pitchFamily="34" charset="0"/>
      <p:regular r:id="rId24"/>
    </p:embeddedFont>
    <p:embeddedFont>
      <p:font typeface="Palatino Linotype" panose="02040502050505030304" pitchFamily="18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1" autoAdjust="0"/>
    <p:restoredTop sz="94660"/>
  </p:normalViewPr>
  <p:slideViewPr>
    <p:cSldViewPr>
      <p:cViewPr varScale="1">
        <p:scale>
          <a:sx n="109" d="100"/>
          <a:sy n="109" d="100"/>
        </p:scale>
        <p:origin x="864" y="108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9/17/2024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9/17/2024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8412" y="152400"/>
            <a:ext cx="4648200" cy="10668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0412" y="5943600"/>
            <a:ext cx="2895600" cy="7620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30000"/>
            <a:duotone>
              <a:prstClr val="black"/>
              <a:schemeClr val="accent6">
                <a:tint val="45000"/>
                <a:satMod val="400000"/>
              </a:schemeClr>
            </a:duotone>
            <a:lum/>
          </a:blip>
          <a:srcRect/>
          <a:tile tx="0" ty="0" sx="10000" sy="1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  <a:alpha val="70000"/>
            </a:schemeClr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C6B20-7B8B-41B0-8F39-7612AE4B08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80000"/>
          </a:blip>
          <a:stretch>
            <a:fillRect/>
          </a:stretch>
        </p:blipFill>
        <p:spPr>
          <a:xfrm>
            <a:off x="8685211" y="0"/>
            <a:ext cx="3506790" cy="16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alphaModFix amt="45000"/>
            <a:lum/>
          </a:blip>
          <a:srcRect/>
          <a:tile tx="0" ty="0" sx="20000" sy="2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73913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  <a:alpha val="30000"/>
            </a:schemeClr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0540" y="6356351"/>
            <a:ext cx="457472" cy="365125"/>
          </a:xfrm>
        </p:spPr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C6B20-7B8B-41B0-8F39-7612AE4B08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5211" y="0"/>
            <a:ext cx="3506790" cy="16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FE6CEC-32AA-4712-841A-4425037DC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5211" y="0"/>
            <a:ext cx="3506790" cy="167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and Beyond...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40D8-3D32-4515-8139-9ABE2C3C1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12" y="4343400"/>
            <a:ext cx="11049000" cy="2057400"/>
          </a:xfrm>
          <a:ln w="1905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4800" dirty="0">
                <a:solidFill>
                  <a:srgbClr val="002060"/>
                </a:solidFill>
                <a:latin typeface="A Charming Font" panose="00000400000000000000" pitchFamily="2" charset="0"/>
              </a:rPr>
              <a:t>The concept of number is the obvious distinction between the beast and man. Thanks to number, the cry becomes a song, noise acquires rhythm, the spring is transformed into a dance, force becomes dynamic, and outlines figures.</a:t>
            </a:r>
          </a:p>
          <a:p>
            <a:pPr marL="0" indent="0" algn="r" fontAlgn="base">
              <a:buNone/>
            </a:pPr>
            <a:r>
              <a:rPr lang="en-US" sz="2000" dirty="0">
                <a:solidFill>
                  <a:schemeClr val="accent3"/>
                </a:solidFill>
                <a:latin typeface="+mj-lt"/>
              </a:rPr>
              <a:t>—Joseph de </a:t>
            </a:r>
            <a:r>
              <a:rPr lang="en-US" sz="2000" dirty="0" err="1">
                <a:solidFill>
                  <a:schemeClr val="accent3"/>
                </a:solidFill>
                <a:latin typeface="+mj-lt"/>
              </a:rPr>
              <a:t>Maistre</a:t>
            </a:r>
            <a:endParaRPr lang="en-US" sz="2000" b="0" dirty="0">
              <a:solidFill>
                <a:schemeClr val="accent3"/>
              </a:solidFill>
              <a:effectLst/>
              <a:latin typeface="+mj-lt"/>
            </a:endParaRPr>
          </a:p>
          <a:p>
            <a:pPr marL="0" indent="0" algn="l" fontAlgn="base">
              <a:buNone/>
            </a:pPr>
            <a:endParaRPr lang="en-US" sz="2000" b="0" i="0" dirty="0">
              <a:solidFill>
                <a:schemeClr val="accent2"/>
              </a:solidFill>
              <a:effectLst/>
              <a:latin typeface="+mj-lt"/>
            </a:endParaRPr>
          </a:p>
          <a:p>
            <a:pPr marL="274320" lvl="1" indent="0" algn="r">
              <a:buNone/>
            </a:pPr>
            <a:endParaRPr lang="en-US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15E49-15FA-4F3F-94F6-106DDDB2345E}"/>
              </a:ext>
            </a:extLst>
          </p:cNvPr>
          <p:cNvSpPr txBox="1"/>
          <p:nvPr/>
        </p:nvSpPr>
        <p:spPr>
          <a:xfrm>
            <a:off x="3846512" y="493208"/>
            <a:ext cx="4495800" cy="1239314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rgbClr val="00B0F0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C1985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 Charming Font" panose="00000400000000000000" pitchFamily="2" charset="0"/>
                <a:ea typeface="+mn-ea"/>
                <a:cs typeface="+mn-cs"/>
              </a:rPr>
              <a:t>Wherever there is number, there is beauty.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C1985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—Proclus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43632-668A-4151-B649-BC77D942E303}"/>
              </a:ext>
            </a:extLst>
          </p:cNvPr>
          <p:cNvSpPr txBox="1"/>
          <p:nvPr/>
        </p:nvSpPr>
        <p:spPr>
          <a:xfrm>
            <a:off x="1846262" y="1961122"/>
            <a:ext cx="8496300" cy="218111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19050">
            <a:solidFill>
              <a:srgbClr val="00B0F0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C1985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 Charming Font" panose="00000400000000000000" pitchFamily="2" charset="0"/>
                <a:ea typeface="+mn-ea"/>
                <a:cs typeface="+mn-cs"/>
              </a:rPr>
              <a:t>Once we know the number one, we believe that we know the number two, because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 Charming Font" panose="00000400000000000000" pitchFamily="2" charset="0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 Charming Font" panose="00000400000000000000" pitchFamily="2" charset="0"/>
                <a:ea typeface="+mn-ea"/>
                <a:cs typeface="+mn-cs"/>
              </a:rPr>
              <a:t>one plus one equals two. We forget that first we must know the meaning of plus.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C19859"/>
              </a:buClr>
              <a:buSzTx/>
              <a:buFont typeface="Arial" pitchFamily="34" charset="0"/>
              <a:buNone/>
              <a:tabLst>
                <a:tab pos="64008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—Jean-Luc Godard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5B98-5D8A-4053-9CCB-D54D900EB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Take Numbers for Granted!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6CC27-160A-4100-9949-84F4785AA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a 20</a:t>
            </a:r>
            <a:r>
              <a:rPr lang="en-US" baseline="30000" dirty="0"/>
              <a:t>th</a:t>
            </a:r>
            <a:r>
              <a:rPr lang="en-US" dirty="0"/>
              <a:t> century “model” of numbers...</a:t>
            </a:r>
          </a:p>
          <a:p>
            <a:r>
              <a:rPr lang="en-US" dirty="0"/>
              <a:t>They haven’t always been what they are now!</a:t>
            </a:r>
          </a:p>
          <a:p>
            <a:pPr marL="350838" indent="-355600">
              <a:buFont typeface="Palatino Linotype" panose="02040502050505030304" pitchFamily="18" charset="0"/>
              <a:buChar char="§"/>
            </a:pPr>
            <a:r>
              <a:rPr lang="en-US" dirty="0">
                <a:solidFill>
                  <a:schemeClr val="accent5"/>
                </a:solidFill>
              </a:rPr>
              <a:t>The Greeks</a:t>
            </a:r>
            <a:r>
              <a:rPr lang="en-US" dirty="0"/>
              <a:t>: only whole, positive numbers (greater than two)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Geometrical, not algebraic: numbers were lengths not quantities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“the square of x”</a:t>
            </a:r>
          </a:p>
          <a:p>
            <a:pPr marL="548640" lvl="2" indent="0">
              <a:buNone/>
            </a:pPr>
            <a:endParaRPr lang="en-US" dirty="0"/>
          </a:p>
          <a:p>
            <a:pPr marL="548640" lvl="2" indent="0">
              <a:buNone/>
            </a:pPr>
            <a:endParaRPr lang="en-US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The Pythagorean Theorem</a:t>
            </a:r>
          </a:p>
          <a:p>
            <a:pPr marL="548640" lvl="2" indent="0">
              <a:buNone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Ratios vs</a:t>
            </a:r>
            <a:r>
              <a:rPr lang="en-US"/>
              <a:t>. Fractions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/>
              <a:t>For us 1/2 = 3/6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/>
              <a:t>For the Greeks 1:2 :: 3:6	</a:t>
            </a:r>
            <a:r>
              <a:rPr lang="en-US">
                <a:solidFill>
                  <a:srgbClr val="C00000"/>
                </a:solidFill>
              </a:rPr>
              <a:t>(what's the difference?)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607568-7904-403D-A085-2FD6A67DF081}"/>
              </a:ext>
            </a:extLst>
          </p:cNvPr>
          <p:cNvGrpSpPr/>
          <p:nvPr/>
        </p:nvGrpSpPr>
        <p:grpSpPr>
          <a:xfrm>
            <a:off x="4342991" y="3505200"/>
            <a:ext cx="1293041" cy="609600"/>
            <a:chOff x="3503612" y="3581400"/>
            <a:chExt cx="1293041" cy="609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0E8800-F1C0-4D8B-8397-D196B01766C7}"/>
                </a:ext>
              </a:extLst>
            </p:cNvPr>
            <p:cNvSpPr/>
            <p:nvPr/>
          </p:nvSpPr>
          <p:spPr>
            <a:xfrm>
              <a:off x="3503612" y="3581400"/>
              <a:ext cx="609600" cy="609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8BB7C276-62D9-4335-8276-E5E925772873}"/>
                </a:ext>
              </a:extLst>
            </p:cNvPr>
            <p:cNvSpPr/>
            <p:nvPr/>
          </p:nvSpPr>
          <p:spPr>
            <a:xfrm>
              <a:off x="4265612" y="3581400"/>
              <a:ext cx="228600" cy="609600"/>
            </a:xfrm>
            <a:prstGeom prst="rightBrac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0A4748-B744-4407-A07C-2C9229981542}"/>
                </a:ext>
              </a:extLst>
            </p:cNvPr>
            <p:cNvSpPr txBox="1"/>
            <p:nvPr/>
          </p:nvSpPr>
          <p:spPr>
            <a:xfrm>
              <a:off x="4496571" y="3701534"/>
              <a:ext cx="300082" cy="36933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en-US" i="1" dirty="0">
                  <a:solidFill>
                    <a:schemeClr val="accent5"/>
                  </a:solidFill>
                </a:rPr>
                <a:t>x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62443DF-6238-4BDF-8418-983877E8296E}"/>
              </a:ext>
            </a:extLst>
          </p:cNvPr>
          <p:cNvSpPr txBox="1"/>
          <p:nvPr/>
        </p:nvSpPr>
        <p:spPr>
          <a:xfrm>
            <a:off x="5969139" y="3625334"/>
            <a:ext cx="16129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rather than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3275592-C040-4141-83F1-789E7839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52" y="4105237"/>
            <a:ext cx="1295400" cy="118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D5DEF3-7B7E-45F3-912F-3185EE17613F}"/>
              </a:ext>
            </a:extLst>
          </p:cNvPr>
          <p:cNvSpPr txBox="1"/>
          <p:nvPr/>
        </p:nvSpPr>
        <p:spPr>
          <a:xfrm>
            <a:off x="6856412" y="4529435"/>
            <a:ext cx="24689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rather than a</a:t>
            </a:r>
            <a:r>
              <a:rPr lang="en-US" baseline="30000" dirty="0"/>
              <a:t>2</a:t>
            </a:r>
            <a:r>
              <a:rPr lang="en-US" dirty="0"/>
              <a:t> + b</a:t>
            </a:r>
            <a:r>
              <a:rPr lang="en-US" baseline="30000" dirty="0"/>
              <a:t>2</a:t>
            </a:r>
            <a:r>
              <a:rPr lang="en-US" dirty="0"/>
              <a:t> = c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0623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961C-6E64-4293-B395-98109B86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Logos (</a:t>
            </a:r>
            <a:r>
              <a:rPr lang="en-US" dirty="0" err="1">
                <a:latin typeface="Symbol" panose="05050102010706020507" pitchFamily="18" charset="2"/>
              </a:rPr>
              <a:t>log</a:t>
            </a:r>
            <a:r>
              <a:rPr lang="en-US" dirty="0" err="1">
                <a:latin typeface="Symbol" panose="05050102010706020507" pitchFamily="18" charset="2"/>
                <a:sym typeface="Symbol" panose="05050102010706020507" pitchFamily="18" charset="2"/>
              </a:rPr>
              <a:t></a:t>
            </a:r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8CDB9-728E-4671-8E1D-3D9289BC5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752600"/>
            <a:ext cx="11277599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Latin word ratio is a translation of the Greek </a:t>
            </a:r>
            <a:r>
              <a:rPr lang="en-US" dirty="0" err="1">
                <a:latin typeface="Symbol" panose="05050102010706020507" pitchFamily="18" charset="2"/>
              </a:rPr>
              <a:t>log</a:t>
            </a:r>
            <a:r>
              <a:rPr lang="en-US" dirty="0" err="1">
                <a:latin typeface="Symbol" panose="05050102010706020507" pitchFamily="18" charset="2"/>
                <a:sym typeface="Symbol" panose="05050102010706020507" pitchFamily="18" charset="2"/>
              </a:rPr>
              <a:t></a:t>
            </a:r>
            <a:r>
              <a:rPr lang="en-US" dirty="0" err="1">
                <a:latin typeface="Symbol" panose="05050102010706020507" pitchFamily="18" charset="2"/>
              </a:rPr>
              <a:t>s</a:t>
            </a:r>
            <a:r>
              <a:rPr lang="en-US" dirty="0"/>
              <a:t>, the word used by the Pythagoreans for the proportion between two whole numbers.</a:t>
            </a:r>
          </a:p>
          <a:p>
            <a:pPr lvl="1"/>
            <a:r>
              <a:rPr lang="en-US" dirty="0"/>
              <a:t>Rational: mathematical, intellectual/linguistic</a:t>
            </a:r>
          </a:p>
          <a:p>
            <a:pPr lvl="1"/>
            <a:r>
              <a:rPr lang="en-US" dirty="0"/>
              <a:t>Logic: mathematical, intellectual/linguistic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sz="2600" dirty="0">
                <a:latin typeface="Bodoni MT Condensed" panose="02070606080606020203" pitchFamily="18" charset="0"/>
              </a:rPr>
              <a:t>“Before the advent of Pythagorean mathematical philosophy, the word </a:t>
            </a:r>
            <a:r>
              <a:rPr lang="en-US" sz="2600" i="1" dirty="0">
                <a:solidFill>
                  <a:srgbClr val="0070C0"/>
                </a:solidFill>
                <a:latin typeface="Bodoni MT Condensed" panose="02070606080606020203" pitchFamily="18" charset="0"/>
              </a:rPr>
              <a:t>logos</a:t>
            </a:r>
            <a:r>
              <a:rPr lang="en-US" sz="2600" dirty="0">
                <a:latin typeface="Bodoni MT Condensed" panose="02070606080606020203" pitchFamily="18" charset="0"/>
              </a:rPr>
              <a:t> had implicit in its use certain structural potential meanings that were compatible with its later mathematical accretions. </a:t>
            </a:r>
            <a:r>
              <a:rPr lang="en-US" sz="2600" i="1" dirty="0">
                <a:solidFill>
                  <a:srgbClr val="0070C0"/>
                </a:solidFill>
                <a:latin typeface="Bodoni MT Condensed" panose="02070606080606020203" pitchFamily="18" charset="0"/>
              </a:rPr>
              <a:t>Logos</a:t>
            </a:r>
            <a:r>
              <a:rPr lang="en-US" sz="2600" dirty="0">
                <a:latin typeface="Bodoni MT Condensed" panose="02070606080606020203" pitchFamily="18" charset="0"/>
              </a:rPr>
              <a:t> comes from the verb </a:t>
            </a:r>
            <a:r>
              <a:rPr lang="en-US" sz="2600" i="1" dirty="0" err="1">
                <a:solidFill>
                  <a:srgbClr val="0070C0"/>
                </a:solidFill>
                <a:latin typeface="Bodoni MT Condensed" panose="02070606080606020203" pitchFamily="18" charset="0"/>
              </a:rPr>
              <a:t>lego</a:t>
            </a:r>
            <a:r>
              <a:rPr lang="en-US" sz="2600" dirty="0">
                <a:latin typeface="Bodoni MT Condensed" panose="02070606080606020203" pitchFamily="18" charset="0"/>
              </a:rPr>
              <a:t>, which means in the oldest literature </a:t>
            </a:r>
            <a:r>
              <a:rPr lang="en-US" sz="2600" i="1" dirty="0">
                <a:solidFill>
                  <a:srgbClr val="0070C0"/>
                </a:solidFill>
                <a:latin typeface="Bodoni MT Condensed" panose="02070606080606020203" pitchFamily="18" charset="0"/>
              </a:rPr>
              <a:t>to gather</a:t>
            </a:r>
            <a:r>
              <a:rPr lang="en-US" sz="2600" dirty="0">
                <a:latin typeface="Bodoni MT Condensed" panose="02070606080606020203" pitchFamily="18" charset="0"/>
              </a:rPr>
              <a:t>. </a:t>
            </a:r>
            <a:r>
              <a:rPr lang="en-US" sz="2600" i="1" dirty="0">
                <a:solidFill>
                  <a:srgbClr val="0070C0"/>
                </a:solidFill>
                <a:latin typeface="Bodoni MT Condensed" panose="02070606080606020203" pitchFamily="18" charset="0"/>
              </a:rPr>
              <a:t>Lego</a:t>
            </a:r>
            <a:r>
              <a:rPr lang="en-US" sz="2600" dirty="0">
                <a:latin typeface="Bodoni MT Condensed" panose="02070606080606020203" pitchFamily="18" charset="0"/>
              </a:rPr>
              <a:t> in Homer often means </a:t>
            </a:r>
            <a:r>
              <a:rPr lang="en-US" sz="2600" i="1" dirty="0">
                <a:solidFill>
                  <a:srgbClr val="0070C0"/>
                </a:solidFill>
                <a:latin typeface="Bodoni MT Condensed" panose="02070606080606020203" pitchFamily="18" charset="0"/>
              </a:rPr>
              <a:t>to count</a:t>
            </a:r>
            <a:r>
              <a:rPr lang="en-US" sz="2600" dirty="0">
                <a:latin typeface="Bodoni MT Condensed" panose="02070606080606020203" pitchFamily="18" charset="0"/>
              </a:rPr>
              <a:t>, which is a </a:t>
            </a:r>
            <a:r>
              <a:rPr lang="en-US" sz="2600" dirty="0">
                <a:solidFill>
                  <a:srgbClr val="0070C0"/>
                </a:solidFill>
                <a:latin typeface="Bodoni MT Condensed" panose="02070606080606020203" pitchFamily="18" charset="0"/>
              </a:rPr>
              <a:t>gathering one after another </a:t>
            </a:r>
            <a:r>
              <a:rPr lang="en-US" sz="2600" dirty="0">
                <a:latin typeface="Bodoni MT Condensed" panose="02070606080606020203" pitchFamily="18" charset="0"/>
              </a:rPr>
              <a:t>of similar things. Also, but less frequently used in Homeric literature, the word means </a:t>
            </a:r>
            <a:r>
              <a:rPr lang="en-US" sz="2600" i="1" dirty="0">
                <a:solidFill>
                  <a:srgbClr val="0070C0"/>
                </a:solidFill>
                <a:latin typeface="Bodoni MT Condensed" panose="02070606080606020203" pitchFamily="18" charset="0"/>
              </a:rPr>
              <a:t>to enumerate</a:t>
            </a:r>
            <a:r>
              <a:rPr lang="en-US" sz="2600" dirty="0">
                <a:latin typeface="Bodoni MT Condensed" panose="02070606080606020203" pitchFamily="18" charset="0"/>
              </a:rPr>
              <a:t>, a process where </a:t>
            </a:r>
            <a:r>
              <a:rPr lang="en-US" sz="2600" dirty="0">
                <a:solidFill>
                  <a:srgbClr val="0070C0"/>
                </a:solidFill>
                <a:latin typeface="Bodoni MT Condensed" panose="02070606080606020203" pitchFamily="18" charset="0"/>
              </a:rPr>
              <a:t>one recalls from memory </a:t>
            </a:r>
            <a:r>
              <a:rPr lang="en-US" sz="2600" dirty="0">
                <a:latin typeface="Bodoni MT Condensed" panose="02070606080606020203" pitchFamily="18" charset="0"/>
              </a:rPr>
              <a:t>things of a same kind. After the writings of Homer, a further step was taken in the evolution of the meaning of </a:t>
            </a:r>
            <a:r>
              <a:rPr lang="en-US" sz="2600" i="1" dirty="0" err="1">
                <a:solidFill>
                  <a:srgbClr val="0070C0"/>
                </a:solidFill>
                <a:latin typeface="Bodoni MT Condensed" panose="02070606080606020203" pitchFamily="18" charset="0"/>
              </a:rPr>
              <a:t>lego</a:t>
            </a:r>
            <a:r>
              <a:rPr lang="en-US" sz="2600" dirty="0">
                <a:latin typeface="Bodoni MT Condensed" panose="02070606080606020203" pitchFamily="18" charset="0"/>
              </a:rPr>
              <a:t>. A </a:t>
            </a:r>
            <a:r>
              <a:rPr lang="en-US" sz="2600" dirty="0">
                <a:solidFill>
                  <a:srgbClr val="0070C0"/>
                </a:solidFill>
                <a:latin typeface="Bodoni MT Condensed" panose="02070606080606020203" pitchFamily="18" charset="0"/>
              </a:rPr>
              <a:t>complete enumeration</a:t>
            </a:r>
            <a:r>
              <a:rPr lang="en-US" sz="2600" dirty="0">
                <a:latin typeface="Bodoni MT Condensed" panose="02070606080606020203" pitchFamily="18" charset="0"/>
              </a:rPr>
              <a:t> of things or events became </a:t>
            </a:r>
            <a:r>
              <a:rPr lang="en-US" sz="2600" dirty="0">
                <a:solidFill>
                  <a:srgbClr val="0070C0"/>
                </a:solidFill>
                <a:latin typeface="Bodoni MT Condensed" panose="02070606080606020203" pitchFamily="18" charset="0"/>
              </a:rPr>
              <a:t>a narration</a:t>
            </a:r>
            <a:r>
              <a:rPr lang="en-US" sz="2600" dirty="0">
                <a:latin typeface="Bodoni MT Condensed" panose="02070606080606020203" pitchFamily="18" charset="0"/>
              </a:rPr>
              <a:t>, </a:t>
            </a:r>
            <a:r>
              <a:rPr lang="en-US" sz="2600" i="1" dirty="0">
                <a:solidFill>
                  <a:srgbClr val="0070C0"/>
                </a:solidFill>
                <a:latin typeface="Bodoni MT Condensed" panose="02070606080606020203" pitchFamily="18" charset="0"/>
              </a:rPr>
              <a:t>logos</a:t>
            </a:r>
            <a:r>
              <a:rPr lang="en-US" sz="2600" dirty="0">
                <a:latin typeface="Bodoni MT Condensed" panose="02070606080606020203" pitchFamily="18" charset="0"/>
              </a:rPr>
              <a:t>. Contemporary with this use we find </a:t>
            </a:r>
            <a:r>
              <a:rPr lang="en-US" sz="2600" i="1" dirty="0" err="1">
                <a:solidFill>
                  <a:srgbClr val="0070C0"/>
                </a:solidFill>
                <a:latin typeface="Bodoni MT Condensed" panose="02070606080606020203" pitchFamily="18" charset="0"/>
              </a:rPr>
              <a:t>lego</a:t>
            </a:r>
            <a:r>
              <a:rPr lang="en-US" sz="2600" dirty="0">
                <a:latin typeface="Bodoni MT Condensed" panose="02070606080606020203" pitchFamily="18" charset="0"/>
              </a:rPr>
              <a:t> meaning </a:t>
            </a:r>
            <a:r>
              <a:rPr lang="en-US" sz="2600" i="1" dirty="0">
                <a:solidFill>
                  <a:srgbClr val="0070C0"/>
                </a:solidFill>
                <a:latin typeface="Bodoni MT Condensed" panose="02070606080606020203" pitchFamily="18" charset="0"/>
              </a:rPr>
              <a:t>to say</a:t>
            </a:r>
            <a:r>
              <a:rPr lang="en-US" sz="2600" dirty="0">
                <a:latin typeface="Bodoni MT Condensed" panose="02070606080606020203" pitchFamily="18" charset="0"/>
              </a:rPr>
              <a:t>, and </a:t>
            </a:r>
            <a:r>
              <a:rPr lang="en-US" sz="2600" i="1" dirty="0">
                <a:solidFill>
                  <a:srgbClr val="0070C0"/>
                </a:solidFill>
                <a:latin typeface="Bodoni MT Condensed" panose="02070606080606020203" pitchFamily="18" charset="0"/>
              </a:rPr>
              <a:t>logos</a:t>
            </a:r>
            <a:r>
              <a:rPr lang="en-US" sz="2600" dirty="0">
                <a:latin typeface="Bodoni MT Condensed" panose="02070606080606020203" pitchFamily="18" charset="0"/>
              </a:rPr>
              <a:t>, the noun form, meaning, </a:t>
            </a:r>
            <a:r>
              <a:rPr lang="en-US" sz="2600" i="1" dirty="0">
                <a:solidFill>
                  <a:srgbClr val="0070C0"/>
                </a:solidFill>
                <a:latin typeface="Bodoni MT Condensed" panose="02070606080606020203" pitchFamily="18" charset="0"/>
              </a:rPr>
              <a:t>speech</a:t>
            </a:r>
            <a:r>
              <a:rPr lang="en-US" sz="2600" dirty="0">
                <a:solidFill>
                  <a:srgbClr val="0070C0"/>
                </a:solidFill>
                <a:latin typeface="Bodoni MT Condensed" panose="02070606080606020203" pitchFamily="18" charset="0"/>
              </a:rPr>
              <a:t>, </a:t>
            </a:r>
            <a:r>
              <a:rPr lang="en-US" sz="2600" i="1" dirty="0">
                <a:solidFill>
                  <a:srgbClr val="0070C0"/>
                </a:solidFill>
                <a:latin typeface="Bodoni MT Condensed" panose="02070606080606020203" pitchFamily="18" charset="0"/>
              </a:rPr>
              <a:t>saying</a:t>
            </a:r>
            <a:r>
              <a:rPr lang="en-US" sz="2600" dirty="0">
                <a:solidFill>
                  <a:srgbClr val="0070C0"/>
                </a:solidFill>
                <a:latin typeface="Bodoni MT Condensed" panose="02070606080606020203" pitchFamily="18" charset="0"/>
              </a:rPr>
              <a:t>, or </a:t>
            </a:r>
            <a:r>
              <a:rPr lang="en-US" sz="2600" i="1" dirty="0">
                <a:solidFill>
                  <a:srgbClr val="0070C0"/>
                </a:solidFill>
                <a:latin typeface="Bodoni MT Condensed" panose="02070606080606020203" pitchFamily="18" charset="0"/>
              </a:rPr>
              <a:t>word</a:t>
            </a:r>
            <a:r>
              <a:rPr lang="en-US" sz="2600" dirty="0">
                <a:latin typeface="Bodoni MT Condensed" panose="02070606080606020203" pitchFamily="18" charset="0"/>
              </a:rPr>
              <a:t>.” </a:t>
            </a:r>
            <a:r>
              <a:rPr lang="en-US" sz="2600" dirty="0">
                <a:solidFill>
                  <a:srgbClr val="7030A0"/>
                </a:solidFill>
                <a:latin typeface="Bodoni MT Condensed" panose="02070606080606020203" pitchFamily="18" charset="0"/>
              </a:rPr>
              <a:t>—Granville C. Henry, </a:t>
            </a:r>
            <a:r>
              <a:rPr lang="en-US" sz="2600" i="1" dirty="0">
                <a:solidFill>
                  <a:srgbClr val="7030A0"/>
                </a:solidFill>
                <a:latin typeface="Bodoni MT Condensed" panose="02070606080606020203" pitchFamily="18" charset="0"/>
              </a:rPr>
              <a:t>Mathematics and Christian Theology</a:t>
            </a:r>
            <a:r>
              <a:rPr lang="en-US" sz="2600" dirty="0">
                <a:solidFill>
                  <a:srgbClr val="7030A0"/>
                </a:solidFill>
                <a:latin typeface="Bodoni MT Condensed" panose="02070606080606020203" pitchFamily="18" charset="0"/>
              </a:rPr>
              <a:t> pp. 77-8</a:t>
            </a:r>
          </a:p>
          <a:p>
            <a:pPr marL="274320" lvl="1" indent="0">
              <a:buNone/>
            </a:pPr>
            <a:endParaRPr lang="en-US" dirty="0">
              <a:solidFill>
                <a:srgbClr val="7030A0"/>
              </a:solidFill>
              <a:latin typeface="Bodoni MT Condensed" panose="02070606080606020203" pitchFamily="18" charset="0"/>
            </a:endParaRPr>
          </a:p>
          <a:p>
            <a:pPr marL="274320" lvl="1" indent="0">
              <a:buNone/>
            </a:pPr>
            <a:r>
              <a:rPr lang="en-US" sz="2600" dirty="0">
                <a:latin typeface="Bodoni MT Condensed" panose="02070606080606020203" pitchFamily="18" charset="0"/>
              </a:rPr>
              <a:t>“In the beginning was the </a:t>
            </a:r>
            <a:r>
              <a:rPr lang="en-US" sz="2200" dirty="0">
                <a:solidFill>
                  <a:srgbClr val="0070C0"/>
                </a:solidFill>
                <a:latin typeface="Symbol" panose="05050102010706020507" pitchFamily="18" charset="2"/>
              </a:rPr>
              <a:t>log</a:t>
            </a:r>
            <a:r>
              <a:rPr lang="en-US" sz="2200" dirty="0">
                <a:solidFill>
                  <a:srgbClr val="0070C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</a:t>
            </a:r>
            <a:r>
              <a:rPr lang="en-US" sz="2200" dirty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sz="2600" dirty="0">
                <a:latin typeface="Bodoni MT Condensed" panose="02070606080606020203" pitchFamily="18" charset="0"/>
              </a:rPr>
              <a:t>, and the </a:t>
            </a:r>
            <a:r>
              <a:rPr lang="en-US" sz="2200" dirty="0">
                <a:solidFill>
                  <a:srgbClr val="0070C0"/>
                </a:solidFill>
                <a:latin typeface="Symbol" panose="05050102010706020507" pitchFamily="18" charset="2"/>
              </a:rPr>
              <a:t>log</a:t>
            </a:r>
            <a:r>
              <a:rPr lang="en-US" sz="2200" dirty="0">
                <a:solidFill>
                  <a:srgbClr val="0070C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</a:t>
            </a:r>
            <a:r>
              <a:rPr lang="en-US" sz="2200" dirty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sz="2600" dirty="0">
                <a:latin typeface="Bodoni MT Condensed" panose="02070606080606020203" pitchFamily="18" charset="0"/>
              </a:rPr>
              <a:t> was with God, and the </a:t>
            </a:r>
            <a:r>
              <a:rPr lang="en-US" sz="2200" dirty="0">
                <a:solidFill>
                  <a:srgbClr val="0070C0"/>
                </a:solidFill>
                <a:latin typeface="Symbol" panose="05050102010706020507" pitchFamily="18" charset="2"/>
              </a:rPr>
              <a:t>log</a:t>
            </a:r>
            <a:r>
              <a:rPr lang="en-US" sz="2200" dirty="0">
                <a:solidFill>
                  <a:srgbClr val="0070C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</a:t>
            </a:r>
            <a:r>
              <a:rPr lang="en-US" sz="2200" dirty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sz="2600" dirty="0">
                <a:latin typeface="Bodoni MT Condensed" panose="02070606080606020203" pitchFamily="18" charset="0"/>
              </a:rPr>
              <a:t> was God.” </a:t>
            </a:r>
            <a:r>
              <a:rPr lang="en-US" sz="2600" dirty="0">
                <a:solidFill>
                  <a:srgbClr val="7030A0"/>
                </a:solidFill>
                <a:latin typeface="Bodoni MT Condensed" panose="02070606080606020203" pitchFamily="18" charset="0"/>
              </a:rPr>
              <a:t>—The Gospel of John (1:1) </a:t>
            </a:r>
            <a:endParaRPr lang="en-US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A606E-A924-47BE-8084-EA9548C3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B0415-9956-4C62-BFB1-A0B18B96A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Greeks were unsure what to make of it. </a:t>
            </a:r>
          </a:p>
          <a:p>
            <a:pPr lvl="1"/>
            <a:r>
              <a:rPr lang="en-US" dirty="0"/>
              <a:t>How could nothing be anything?</a:t>
            </a:r>
          </a:p>
          <a:p>
            <a:r>
              <a:rPr lang="en-US" dirty="0"/>
              <a:t>The Mayans are the 1</a:t>
            </a:r>
            <a:r>
              <a:rPr lang="en-US" baseline="30000" dirty="0"/>
              <a:t>st</a:t>
            </a:r>
            <a:r>
              <a:rPr lang="en-US" dirty="0"/>
              <a:t> to use it positionally in their number system</a:t>
            </a:r>
          </a:p>
          <a:p>
            <a:pPr lvl="1"/>
            <a:r>
              <a:rPr lang="en-US" dirty="0"/>
              <a:t>At least as early as 36 BC</a:t>
            </a:r>
          </a:p>
          <a:p>
            <a:pPr lvl="1"/>
            <a:r>
              <a:rPr lang="en-US" dirty="0"/>
              <a:t>They had a base-20 (</a:t>
            </a:r>
            <a:r>
              <a:rPr lang="en-US" dirty="0" err="1"/>
              <a:t>vigesimal</a:t>
            </a:r>
            <a:r>
              <a:rPr lang="en-US" dirty="0"/>
              <a:t>) number system</a:t>
            </a:r>
          </a:p>
          <a:p>
            <a:r>
              <a:rPr lang="en-US" dirty="0"/>
              <a:t>In 870 AD, the Arabs introduce it to the west in the context</a:t>
            </a:r>
            <a:br>
              <a:rPr lang="en-US" dirty="0"/>
            </a:br>
            <a:r>
              <a:rPr lang="en-US" dirty="0"/>
              <a:t>of the Hindu-Arabic notation for numbers (which is what </a:t>
            </a:r>
            <a:br>
              <a:rPr lang="en-US" dirty="0"/>
            </a:br>
            <a:r>
              <a:rPr lang="en-US" dirty="0"/>
              <a:t>we still use today)</a:t>
            </a:r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D55B1D-5BF2-4113-9D06-8CF9C2CC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2" y="3733800"/>
            <a:ext cx="255541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abic-Hindu Numerals – Hulyah London">
            <a:extLst>
              <a:ext uri="{FF2B5EF4-FFF2-40B4-BE49-F238E27FC236}">
                <a16:creationId xmlns:a16="http://schemas.microsoft.com/office/drawing/2014/main" id="{9750D5B3-B687-4824-B963-8C387383B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6458" r="3947" b="13990"/>
          <a:stretch/>
        </p:blipFill>
        <p:spPr bwMode="auto">
          <a:xfrm>
            <a:off x="4418012" y="4495800"/>
            <a:ext cx="4572000" cy="22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3584C-54C2-4D69-8906-1EFE33FB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you have to be so </a:t>
            </a:r>
            <a:r>
              <a:rPr lang="en-US" i="1" dirty="0"/>
              <a:t>negative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1C695-FE66-4127-AA15-1EC3B7196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Negative numbers were not widely accepted by mathematicians until late in the 17</a:t>
            </a:r>
            <a:r>
              <a:rPr lang="en-US" baseline="30000" dirty="0"/>
              <a:t>th</a:t>
            </a:r>
            <a:r>
              <a:rPr lang="en-US" dirty="0"/>
              <a:t> century AD </a:t>
            </a:r>
            <a:r>
              <a:rPr lang="en-US" dirty="0">
                <a:solidFill>
                  <a:srgbClr val="C00000"/>
                </a:solidFill>
              </a:rPr>
              <a:t>(less than 400 years ago)</a:t>
            </a:r>
          </a:p>
          <a:p>
            <a:r>
              <a:rPr lang="en-US" dirty="0"/>
              <a:t>John Wallis (1685)</a:t>
            </a:r>
          </a:p>
          <a:p>
            <a:pPr lvl="1"/>
            <a:r>
              <a:rPr lang="en-US" i="1" dirty="0"/>
              <a:t>A treatise of algebra historical and practical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2CD8D-444C-420C-9301-109BBC996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9282">
            <a:off x="4799012" y="762000"/>
            <a:ext cx="7102978" cy="57912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E45719-C5D7-40B0-91E8-53D375317630}"/>
              </a:ext>
            </a:extLst>
          </p:cNvPr>
          <p:cNvSpPr/>
          <p:nvPr/>
        </p:nvSpPr>
        <p:spPr>
          <a:xfrm rot="1164618">
            <a:off x="4995812" y="3829965"/>
            <a:ext cx="2961393" cy="524856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B89E8E-BC69-456E-B9DE-EC7AD31697FF}"/>
              </a:ext>
            </a:extLst>
          </p:cNvPr>
          <p:cNvSpPr/>
          <p:nvPr/>
        </p:nvSpPr>
        <p:spPr>
          <a:xfrm rot="1164618">
            <a:off x="8823446" y="2126056"/>
            <a:ext cx="3221881" cy="1959688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4C5185-88BC-4FDB-A669-96F469932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1691">
            <a:off x="5169455" y="1384068"/>
            <a:ext cx="6916101" cy="428643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934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utoUpdateAnimBg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3584C-54C2-4D69-8906-1EFE33FB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you have to be so </a:t>
            </a:r>
            <a:r>
              <a:rPr lang="en-US" i="1" dirty="0"/>
              <a:t>negative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1C695-FE66-4127-AA15-1EC3B7196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Negative numbers were not widely accepted by mathematicians until late in the 17</a:t>
            </a:r>
            <a:r>
              <a:rPr lang="en-US" baseline="30000" dirty="0"/>
              <a:t>th</a:t>
            </a:r>
            <a:r>
              <a:rPr lang="en-US" dirty="0"/>
              <a:t> century AD (less than 400 years ago)</a:t>
            </a:r>
          </a:p>
          <a:p>
            <a:r>
              <a:rPr lang="en-US" dirty="0"/>
              <a:t>John Wallis (1685)</a:t>
            </a:r>
          </a:p>
          <a:p>
            <a:pPr lvl="1"/>
            <a:r>
              <a:rPr lang="en-US" i="1" dirty="0"/>
              <a:t>A treatise of algebra historical and practical</a:t>
            </a:r>
            <a:endParaRPr lang="en-US" dirty="0"/>
          </a:p>
          <a:p>
            <a:r>
              <a:rPr lang="en-US" dirty="0"/>
              <a:t>DFW, </a:t>
            </a:r>
            <a:r>
              <a:rPr lang="en-US" i="1" dirty="0"/>
              <a:t>Everything and More, p. 166</a:t>
            </a:r>
          </a:p>
          <a:p>
            <a:r>
              <a:rPr lang="en-US" dirty="0"/>
              <a:t>The Number Line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7D379F-80A1-4790-BB68-748FA414E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6569">
            <a:off x="5569208" y="2113547"/>
            <a:ext cx="5051833" cy="3999824"/>
          </a:xfrm>
          <a:prstGeom prst="rect">
            <a:avLst/>
          </a:prstGeom>
        </p:spPr>
      </p:pic>
      <p:pic>
        <p:nvPicPr>
          <p:cNvPr id="4098" name="Picture 2" descr="Number Line | Compare Two Numbers Using a Number-Line | Interactive Number  Line">
            <a:extLst>
              <a:ext uri="{FF2B5EF4-FFF2-40B4-BE49-F238E27FC236}">
                <a16:creationId xmlns:a16="http://schemas.microsoft.com/office/drawing/2014/main" id="{0AEC1EA4-4471-4055-A8CA-1FEB88741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7" y="4519612"/>
            <a:ext cx="56959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9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BBC3-6CD4-4637-821A-613A1FA0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Genesis, numerically that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C7AE-9D86-4D59-A4E4-8BD45A006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whole numbers: start with 1 and addition...</a:t>
            </a:r>
          </a:p>
          <a:p>
            <a:pPr lvl="1"/>
            <a:r>
              <a:rPr lang="en-US" dirty="0"/>
              <a:t>Multiplication is repeated addition, no problem</a:t>
            </a:r>
          </a:p>
          <a:p>
            <a:r>
              <a:rPr lang="en-US" dirty="0"/>
              <a:t>Subtraction is a problem</a:t>
            </a:r>
          </a:p>
          <a:p>
            <a:pPr lvl="1"/>
            <a:r>
              <a:rPr lang="en-US" dirty="0"/>
              <a:t>We need to admit zero and negative numbers so it always works</a:t>
            </a:r>
          </a:p>
          <a:p>
            <a:pPr lvl="1"/>
            <a:r>
              <a:rPr lang="en-US" dirty="0"/>
              <a:t>Natural numbers &amp; Integers</a:t>
            </a:r>
          </a:p>
          <a:p>
            <a:r>
              <a:rPr lang="en-US" dirty="0"/>
              <a:t>Division is a problem</a:t>
            </a:r>
          </a:p>
          <a:p>
            <a:pPr lvl="1"/>
            <a:r>
              <a:rPr lang="en-US" dirty="0"/>
              <a:t>We need to admit rational numbers so it (almost) always works</a:t>
            </a:r>
          </a:p>
          <a:p>
            <a:r>
              <a:rPr lang="en-US" dirty="0"/>
              <a:t>Taking roots is a problem</a:t>
            </a:r>
          </a:p>
          <a:p>
            <a:pPr lvl="1"/>
            <a:r>
              <a:rPr lang="en-US" dirty="0"/>
              <a:t>We need to admit irrational numbers and complex numbers to make it work</a:t>
            </a:r>
          </a:p>
          <a:p>
            <a:r>
              <a:rPr lang="en-US" dirty="0"/>
              <a:t>And there’s more: algebraic, transcendental, real, imaginary, surreal</a:t>
            </a:r>
          </a:p>
        </p:txBody>
      </p:sp>
    </p:spTree>
    <p:extLst>
      <p:ext uri="{BB962C8B-B14F-4D97-AF65-F5344CB8AC3E}">
        <p14:creationId xmlns:p14="http://schemas.microsoft.com/office/powerpoint/2010/main" val="34230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theme/theme1.xml><?xml version="1.0" encoding="utf-8"?>
<a:theme xmlns:a="http://schemas.openxmlformats.org/drawingml/2006/main" name="Hexagonal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slides.potx" id="{12658BD0-7259-4A0F-91D4-55B50BBE9BFD}" vid="{57622FE6-AF39-47E3-8976-1D25291C345B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427FAC-CD3A-494C-985C-09E26C5EA50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2389</TotalTime>
  <Words>707</Words>
  <Application>Microsoft Office PowerPoint</Application>
  <PresentationFormat>Custom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Euphemia</vt:lpstr>
      <vt:lpstr>A Charming Font</vt:lpstr>
      <vt:lpstr>Palatino Linotype</vt:lpstr>
      <vt:lpstr>Symbol</vt:lpstr>
      <vt:lpstr>Courier New</vt:lpstr>
      <vt:lpstr>Bodoni MT Condensed</vt:lpstr>
      <vt:lpstr>Arial</vt:lpstr>
      <vt:lpstr>Century Gothic</vt:lpstr>
      <vt:lpstr>Hexagonal design template</vt:lpstr>
      <vt:lpstr>To</vt:lpstr>
      <vt:lpstr>PowerPoint Presentation</vt:lpstr>
      <vt:lpstr>We Take Numbers for Granted!</vt:lpstr>
      <vt:lpstr>Logos (logs)</vt:lpstr>
      <vt:lpstr>Zero</vt:lpstr>
      <vt:lpstr>Why do you have to be so negative?</vt:lpstr>
      <vt:lpstr>Why do you have to be so negative?</vt:lpstr>
      <vt:lpstr>Genesis, numerically that 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Stucki, David</dc:creator>
  <cp:lastModifiedBy>Stucki, David</cp:lastModifiedBy>
  <cp:revision>104</cp:revision>
  <dcterms:created xsi:type="dcterms:W3CDTF">2020-08-23T13:23:40Z</dcterms:created>
  <dcterms:modified xsi:type="dcterms:W3CDTF">2024-09-18T01:59:28Z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