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84" r:id="rId5"/>
    <p:sldId id="299" r:id="rId6"/>
    <p:sldId id="294" r:id="rId7"/>
    <p:sldId id="293" r:id="rId8"/>
    <p:sldId id="287" r:id="rId9"/>
    <p:sldId id="292" r:id="rId10"/>
    <p:sldId id="257" r:id="rId11"/>
    <p:sldId id="258" r:id="rId12"/>
    <p:sldId id="259" r:id="rId13"/>
    <p:sldId id="260" r:id="rId14"/>
    <p:sldId id="296" r:id="rId15"/>
    <p:sldId id="295" r:id="rId16"/>
    <p:sldId id="297" r:id="rId17"/>
    <p:sldId id="298" r:id="rId18"/>
    <p:sldId id="29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AB1A63-D805-D274-2AB0-016951FFC44A}" name="Bechtold, Jennifer" initials="BJ" userId="S::jbechtold@otterbein.edu::5ae1a9c7-a278-4edc-bf4b-769f89db1bd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06E6E"/>
    <a:srgbClr val="E3CCB1"/>
    <a:srgbClr val="B89F81"/>
    <a:srgbClr val="8C4141"/>
    <a:srgbClr val="C95B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C3AB64-EF87-4A49-83EE-62549081CF99}" type="datetimeFigureOut">
              <a:rPr lang="en-US" smtClean="0"/>
              <a:t>9/16/2024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BBACD-4E48-4FFF-9BBB-051062715F6B}" type="slidenum">
              <a:rPr lang="en-US" smtClean="0"/>
              <a:t>‹#›</a:t>
            </a:fld>
            <a:endParaRPr lang="en-US"/>
          </a:p>
        </p:txBody>
      </p:sp>
    </p:spTree>
    <p:extLst>
      <p:ext uri="{BB962C8B-B14F-4D97-AF65-F5344CB8AC3E}">
        <p14:creationId xmlns:p14="http://schemas.microsoft.com/office/powerpoint/2010/main" val="632726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learned about this briefly during orientation, but today we will take a closer look at Every Student Will and what each year looks like.</a:t>
            </a:r>
          </a:p>
        </p:txBody>
      </p:sp>
      <p:sp>
        <p:nvSpPr>
          <p:cNvPr id="4" name="Slide Number Placeholder 3"/>
          <p:cNvSpPr>
            <a:spLocks noGrp="1"/>
          </p:cNvSpPr>
          <p:nvPr>
            <p:ph type="sldNum" sz="quarter" idx="5"/>
          </p:nvPr>
        </p:nvSpPr>
        <p:spPr/>
        <p:txBody>
          <a:bodyPr/>
          <a:lstStyle/>
          <a:p>
            <a:fld id="{41ABBACD-4E48-4FFF-9BBB-051062715F6B}" type="slidenum">
              <a:rPr lang="en-US" smtClean="0"/>
              <a:t>1</a:t>
            </a:fld>
            <a:endParaRPr lang="en-US"/>
          </a:p>
        </p:txBody>
      </p:sp>
    </p:spTree>
    <p:extLst>
      <p:ext uri="{BB962C8B-B14F-4D97-AF65-F5344CB8AC3E}">
        <p14:creationId xmlns:p14="http://schemas.microsoft.com/office/powerpoint/2010/main" val="2751647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 students you will use Campus Groups many times throughout your college career. All students will have an account and be assigned a checklist with each of the things outlined here. Each year, you will log in and complete that portion of your checklist. These submissions will be accessible throughout your time at Otterbein.</a:t>
            </a:r>
          </a:p>
        </p:txBody>
      </p:sp>
      <p:sp>
        <p:nvSpPr>
          <p:cNvPr id="4" name="Slide Number Placeholder 3"/>
          <p:cNvSpPr>
            <a:spLocks noGrp="1"/>
          </p:cNvSpPr>
          <p:nvPr>
            <p:ph type="sldNum" sz="quarter" idx="5"/>
          </p:nvPr>
        </p:nvSpPr>
        <p:spPr/>
        <p:txBody>
          <a:bodyPr/>
          <a:lstStyle/>
          <a:p>
            <a:fld id="{41ABBACD-4E48-4FFF-9BBB-051062715F6B}" type="slidenum">
              <a:rPr lang="en-US" smtClean="0"/>
              <a:t>5</a:t>
            </a:fld>
            <a:endParaRPr lang="en-US"/>
          </a:p>
        </p:txBody>
      </p:sp>
    </p:spTree>
    <p:extLst>
      <p:ext uri="{BB962C8B-B14F-4D97-AF65-F5344CB8AC3E}">
        <p14:creationId xmlns:p14="http://schemas.microsoft.com/office/powerpoint/2010/main" val="2070888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 I mentioned earlier, we will do some self-exploration. </a:t>
            </a:r>
          </a:p>
          <a:p>
            <a:endParaRPr lang="en-US">
              <a:cs typeface="Calibri"/>
            </a:endParaRPr>
          </a:p>
          <a:p>
            <a:r>
              <a:rPr lang="en-US">
                <a:cs typeface="Calibri"/>
              </a:rPr>
              <a:t>Pass out the Values Activity sheet and follow the directions on the instructions sheet.</a:t>
            </a:r>
          </a:p>
        </p:txBody>
      </p:sp>
      <p:sp>
        <p:nvSpPr>
          <p:cNvPr id="4" name="Slide Number Placeholder 3"/>
          <p:cNvSpPr>
            <a:spLocks noGrp="1"/>
          </p:cNvSpPr>
          <p:nvPr>
            <p:ph type="sldNum" sz="quarter" idx="5"/>
          </p:nvPr>
        </p:nvSpPr>
        <p:spPr/>
        <p:txBody>
          <a:bodyPr/>
          <a:lstStyle/>
          <a:p>
            <a:fld id="{41ABBACD-4E48-4FFF-9BBB-051062715F6B}" type="slidenum">
              <a:rPr lang="en-US" smtClean="0"/>
              <a:t>15</a:t>
            </a:fld>
            <a:endParaRPr lang="en-US"/>
          </a:p>
        </p:txBody>
      </p:sp>
    </p:spTree>
    <p:extLst>
      <p:ext uri="{BB962C8B-B14F-4D97-AF65-F5344CB8AC3E}">
        <p14:creationId xmlns:p14="http://schemas.microsoft.com/office/powerpoint/2010/main" val="1148734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0713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58429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8729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79907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40055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3343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78507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30093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98912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71352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94092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5703260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virtualhistologylab.org/" TargetMode="External"/><Relationship Id="rId7" Type="http://schemas.openxmlformats.org/officeDocument/2006/relationships/hyperlink" Target="https://tn.otterbein.edu/C21204_ustores/web/store_main.jsp?STOREID=77&amp;FROMQRCODE=true" TargetMode="External"/><Relationship Id="rId2" Type="http://schemas.openxmlformats.org/officeDocument/2006/relationships/hyperlink" Target="https://www.getbodysmart.com/histology/"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hyperlink" Target="https://histologyguide.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2B22F-DF6C-FE89-0D52-0CBCB67BBD7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7E44165-0D6D-40CE-A4DB-7021A082410A}"/>
              </a:ext>
            </a:extLst>
          </p:cNvPr>
          <p:cNvSpPr>
            <a:spLocks noGrp="1"/>
          </p:cNvSpPr>
          <p:nvPr>
            <p:ph type="subTitle" idx="1"/>
          </p:nvPr>
        </p:nvSpPr>
        <p:spPr/>
        <p:txBody>
          <a:bodyPr/>
          <a:lstStyle/>
          <a:p>
            <a:endParaRPr lang="en-US"/>
          </a:p>
        </p:txBody>
      </p:sp>
      <p:pic>
        <p:nvPicPr>
          <p:cNvPr id="5" name="Picture 4" descr="A person and person wearing graduation gowns and caps&#10;&#10;Description automatically generated with medium confidence">
            <a:extLst>
              <a:ext uri="{FF2B5EF4-FFF2-40B4-BE49-F238E27FC236}">
                <a16:creationId xmlns:a16="http://schemas.microsoft.com/office/drawing/2014/main" id="{4FB8AF17-CABA-504C-8B6C-110C91C261E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38960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94FBCA56-EE12-468D-AEA5-C5F6DD5D2862}"/>
              </a:ext>
            </a:extLst>
          </p:cNvPr>
          <p:cNvSpPr txBox="1">
            <a:spLocks/>
          </p:cNvSpPr>
          <p:nvPr/>
        </p:nvSpPr>
        <p:spPr>
          <a:xfrm>
            <a:off x="695324" y="909450"/>
            <a:ext cx="10680147"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3600" dirty="0">
                <a:solidFill>
                  <a:srgbClr val="BB0000"/>
                </a:solidFill>
                <a:latin typeface="Arial" pitchFamily="34" charset="0"/>
                <a:cs typeface="Arial" pitchFamily="34" charset="0"/>
              </a:rPr>
              <a:t>Analyzing Your Wandering Map</a:t>
            </a:r>
            <a:endParaRPr lang="en-US" sz="3600" dirty="0">
              <a:solidFill>
                <a:srgbClr val="C00000"/>
              </a:solidFill>
              <a:latin typeface="Arial" pitchFamily="34" charset="0"/>
              <a:cs typeface="Arial" pitchFamily="34" charset="0"/>
            </a:endParaRPr>
          </a:p>
        </p:txBody>
      </p:sp>
      <p:sp>
        <p:nvSpPr>
          <p:cNvPr id="7" name="TextBox 6">
            <a:extLst>
              <a:ext uri="{FF2B5EF4-FFF2-40B4-BE49-F238E27FC236}">
                <a16:creationId xmlns:a16="http://schemas.microsoft.com/office/drawing/2014/main" id="{ADAE8713-0FB3-43C3-AE32-23B8FDC00B4B}"/>
              </a:ext>
            </a:extLst>
          </p:cNvPr>
          <p:cNvSpPr txBox="1"/>
          <p:nvPr/>
        </p:nvSpPr>
        <p:spPr>
          <a:xfrm>
            <a:off x="904875" y="1352011"/>
            <a:ext cx="10260872" cy="5678478"/>
          </a:xfrm>
          <a:prstGeom prst="rect">
            <a:avLst/>
          </a:prstGeom>
          <a:noFill/>
        </p:spPr>
        <p:txBody>
          <a:bodyPr wrap="square" lIns="91440" tIns="45720" rIns="91440" bIns="45720" rtlCol="0" anchor="t">
            <a:spAutoFit/>
          </a:bodyPr>
          <a:lstStyle/>
          <a:p>
            <a:pPr marL="514350" indent="-514350">
              <a:spcAft>
                <a:spcPts val="1200"/>
              </a:spcAft>
              <a:buFont typeface="+mj-lt"/>
              <a:buAutoNum type="arabicPeriod"/>
            </a:pPr>
            <a:r>
              <a:rPr lang="en-US" sz="3200" dirty="0">
                <a:latin typeface="Arial" panose="020B0604020202020204" pitchFamily="34" charset="0"/>
                <a:cs typeface="Arial" panose="020B0604020202020204" pitchFamily="34" charset="0"/>
              </a:rPr>
              <a:t>Look for items on your map that fit into categories. Make a list of your categories, as well as the items that fit into each.</a:t>
            </a:r>
          </a:p>
          <a:p>
            <a:pPr marL="514350" indent="-514350">
              <a:spcAft>
                <a:spcPts val="1200"/>
              </a:spcAft>
              <a:buFont typeface="+mj-lt"/>
              <a:buAutoNum type="arabicPeriod"/>
            </a:pPr>
            <a:r>
              <a:rPr lang="en-US" sz="3200" dirty="0">
                <a:latin typeface="Arial"/>
                <a:cs typeface="Arial"/>
              </a:rPr>
              <a:t>Look for overarching themes or patterns/ similarities or differences within your map that differ from the categories. Draw lines on your map to connect the themes.</a:t>
            </a:r>
          </a:p>
          <a:p>
            <a:pPr marL="514350" indent="-514350">
              <a:spcAft>
                <a:spcPts val="1200"/>
              </a:spcAft>
              <a:buFont typeface="+mj-lt"/>
              <a:buAutoNum type="arabicPeriod"/>
            </a:pPr>
            <a:r>
              <a:rPr lang="en-US" sz="3200" dirty="0">
                <a:latin typeface="Arial" panose="020B0604020202020204" pitchFamily="34" charset="0"/>
                <a:cs typeface="Arial" panose="020B0604020202020204" pitchFamily="34" charset="0"/>
              </a:rPr>
              <a:t>Pair and share your map with someone in the class to see if they find any different or additional themes.</a:t>
            </a:r>
          </a:p>
          <a:p>
            <a:pPr marL="514350" indent="-514350">
              <a:buFont typeface="+mj-lt"/>
              <a:buAutoNum type="arabicPeriod"/>
            </a:pPr>
            <a:endParaRPr lang="en-US" sz="25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5519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27AC72BF-869A-40A3-8D71-F3C806EA603A}"/>
              </a:ext>
            </a:extLst>
          </p:cNvPr>
          <p:cNvSpPr txBox="1">
            <a:spLocks/>
          </p:cNvSpPr>
          <p:nvPr/>
        </p:nvSpPr>
        <p:spPr>
          <a:xfrm>
            <a:off x="2362200" y="1178625"/>
            <a:ext cx="7467600" cy="4500749"/>
          </a:xfrm>
          <a:prstGeom prst="roundRect">
            <a:avLst/>
          </a:prstGeom>
          <a:solidFill>
            <a:srgbClr val="BB0000"/>
          </a:solidFill>
          <a:ln>
            <a:solidFill>
              <a:schemeClr val="bg1"/>
            </a:solidFill>
          </a:ln>
          <a:effectLst>
            <a:outerShdw blurRad="152400" dist="63500" dir="2700000" algn="tl" rotWithShape="0">
              <a:prstClr val="black">
                <a:alpha val="85000"/>
              </a:prstClr>
            </a:outerShdw>
          </a:effectLst>
        </p:spPr>
        <p:style>
          <a:lnRef idx="3">
            <a:schemeClr val="lt1"/>
          </a:lnRef>
          <a:fillRef idx="1">
            <a:schemeClr val="accent1"/>
          </a:fillRef>
          <a:effectRef idx="1">
            <a:schemeClr val="accent1"/>
          </a:effectRef>
          <a:fontRef idx="minor">
            <a:schemeClr val="lt1"/>
          </a:fontRef>
        </p:style>
        <p:txBody>
          <a:bodyPr lIns="274320" tIns="0" rIns="91440" bIns="457200" anchor="t">
            <a:norm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marR="0" lvl="0" algn="ctr">
              <a:lnSpc>
                <a:spcPct val="115000"/>
              </a:lnSpc>
              <a:spcBef>
                <a:spcPts val="0"/>
              </a:spcBef>
              <a:spcAft>
                <a:spcPts val="1000"/>
              </a:spcAft>
            </a:pPr>
            <a:endParaRPr lang="en-US" sz="4000" dirty="0"/>
          </a:p>
          <a:p>
            <a:pPr marR="0" lvl="0" algn="ctr">
              <a:lnSpc>
                <a:spcPct val="115000"/>
              </a:lnSpc>
              <a:spcBef>
                <a:spcPts val="0"/>
              </a:spcBef>
              <a:spcAft>
                <a:spcPts val="1000"/>
              </a:spcAft>
            </a:pPr>
            <a:r>
              <a:rPr lang="en-US" sz="5000" dirty="0">
                <a:solidFill>
                  <a:schemeClr val="bg1"/>
                </a:solidFill>
                <a:ea typeface="Calibri"/>
                <a:cs typeface="Times New Roman"/>
              </a:rPr>
              <a:t>Creating Your </a:t>
            </a:r>
          </a:p>
          <a:p>
            <a:pPr algn="ctr">
              <a:lnSpc>
                <a:spcPct val="114999"/>
              </a:lnSpc>
              <a:spcBef>
                <a:spcPts val="0"/>
              </a:spcBef>
              <a:spcAft>
                <a:spcPts val="1000"/>
              </a:spcAft>
            </a:pPr>
            <a:r>
              <a:rPr lang="en-US" sz="5000" dirty="0">
                <a:solidFill>
                  <a:schemeClr val="bg1"/>
                </a:solidFill>
                <a:cs typeface="Times New Roman"/>
              </a:rPr>
              <a:t>Energy Map</a:t>
            </a:r>
            <a:endParaRPr lang="en-US" dirty="0"/>
          </a:p>
        </p:txBody>
      </p:sp>
    </p:spTree>
    <p:extLst>
      <p:ext uri="{BB962C8B-B14F-4D97-AF65-F5344CB8AC3E}">
        <p14:creationId xmlns:p14="http://schemas.microsoft.com/office/powerpoint/2010/main" val="1846447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diagram with blue lines and arrows&#10;&#10;Description automatically generated">
            <a:extLst>
              <a:ext uri="{FF2B5EF4-FFF2-40B4-BE49-F238E27FC236}">
                <a16:creationId xmlns:a16="http://schemas.microsoft.com/office/drawing/2014/main" id="{0FDEB0CE-104F-926C-BF85-DA9CDC855E13}"/>
              </a:ext>
            </a:extLst>
          </p:cNvPr>
          <p:cNvPicPr>
            <a:picLocks noGrp="1" noChangeAspect="1"/>
          </p:cNvPicPr>
          <p:nvPr>
            <p:ph idx="1"/>
          </p:nvPr>
        </p:nvPicPr>
        <p:blipFill>
          <a:blip r:embed="rId2"/>
          <a:stretch>
            <a:fillRect/>
          </a:stretch>
        </p:blipFill>
        <p:spPr>
          <a:xfrm>
            <a:off x="849856" y="207840"/>
            <a:ext cx="9994448" cy="6576378"/>
          </a:xfrm>
        </p:spPr>
      </p:pic>
    </p:spTree>
    <p:extLst>
      <p:ext uri="{BB962C8B-B14F-4D97-AF65-F5344CB8AC3E}">
        <p14:creationId xmlns:p14="http://schemas.microsoft.com/office/powerpoint/2010/main" val="191773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94FBCA56-EE12-468D-AEA5-C5F6DD5D2862}"/>
              </a:ext>
            </a:extLst>
          </p:cNvPr>
          <p:cNvSpPr txBox="1">
            <a:spLocks/>
          </p:cNvSpPr>
          <p:nvPr/>
        </p:nvSpPr>
        <p:spPr>
          <a:xfrm>
            <a:off x="695324" y="909450"/>
            <a:ext cx="10680147" cy="392804"/>
          </a:xfrm>
          <a:prstGeom prst="rect">
            <a:avLst/>
          </a:prstGeom>
        </p:spPr>
        <p:txBody>
          <a:bodyPr lIns="91440" tIns="45720" rIns="91440" bIns="45720"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3600" dirty="0">
                <a:solidFill>
                  <a:srgbClr val="BB0000"/>
                </a:solidFill>
                <a:latin typeface="Arial"/>
                <a:cs typeface="Arial"/>
              </a:rPr>
              <a:t>Analyzing Your Energy Map</a:t>
            </a:r>
            <a:endParaRPr lang="en-US" sz="3600" dirty="0">
              <a:solidFill>
                <a:srgbClr val="C00000"/>
              </a:solidFill>
              <a:latin typeface="Arial" pitchFamily="34" charset="0"/>
              <a:cs typeface="Arial" pitchFamily="34" charset="0"/>
            </a:endParaRPr>
          </a:p>
        </p:txBody>
      </p:sp>
      <p:sp>
        <p:nvSpPr>
          <p:cNvPr id="7" name="TextBox 6">
            <a:extLst>
              <a:ext uri="{FF2B5EF4-FFF2-40B4-BE49-F238E27FC236}">
                <a16:creationId xmlns:a16="http://schemas.microsoft.com/office/drawing/2014/main" id="{ADAE8713-0FB3-43C3-AE32-23B8FDC00B4B}"/>
              </a:ext>
            </a:extLst>
          </p:cNvPr>
          <p:cNvSpPr txBox="1"/>
          <p:nvPr/>
        </p:nvSpPr>
        <p:spPr>
          <a:xfrm>
            <a:off x="904875" y="1352011"/>
            <a:ext cx="10260872" cy="3216265"/>
          </a:xfrm>
          <a:prstGeom prst="rect">
            <a:avLst/>
          </a:prstGeom>
          <a:noFill/>
        </p:spPr>
        <p:txBody>
          <a:bodyPr wrap="square" lIns="91440" tIns="45720" rIns="91440" bIns="45720" rtlCol="0" anchor="t">
            <a:spAutoFit/>
          </a:bodyPr>
          <a:lstStyle/>
          <a:p>
            <a:pPr marL="514350" indent="-514350">
              <a:spcAft>
                <a:spcPts val="1200"/>
              </a:spcAft>
              <a:buFont typeface="+mj-lt"/>
              <a:buAutoNum type="arabicPeriod"/>
            </a:pPr>
            <a:r>
              <a:rPr lang="en-US" sz="3200" dirty="0">
                <a:latin typeface="Arial"/>
                <a:cs typeface="Arial"/>
              </a:rPr>
              <a:t>What commonalities do you see in the things that give you energy? Things that drain your energy?</a:t>
            </a:r>
            <a:endParaRPr lang="en-US" sz="3200" dirty="0">
              <a:latin typeface="Arial" panose="020B0604020202020204" pitchFamily="34" charset="0"/>
              <a:cs typeface="Arial" panose="020B0604020202020204" pitchFamily="34" charset="0"/>
            </a:endParaRPr>
          </a:p>
          <a:p>
            <a:pPr marL="514350" indent="-514350">
              <a:spcAft>
                <a:spcPts val="1200"/>
              </a:spcAft>
              <a:buFont typeface="+mj-lt"/>
              <a:buAutoNum type="arabicPeriod"/>
            </a:pPr>
            <a:r>
              <a:rPr lang="en-US" sz="3200" dirty="0">
                <a:latin typeface="Arial"/>
                <a:cs typeface="Arial"/>
              </a:rPr>
              <a:t>How does this relate to your major, interests, etc.?</a:t>
            </a:r>
          </a:p>
          <a:p>
            <a:pPr marL="514350" indent="-514350">
              <a:spcAft>
                <a:spcPts val="1200"/>
              </a:spcAft>
              <a:buFont typeface="+mj-lt"/>
              <a:buAutoNum type="arabicPeriod"/>
            </a:pPr>
            <a:r>
              <a:rPr lang="en-US" sz="3200">
                <a:latin typeface="Arial"/>
                <a:cs typeface="Arial"/>
              </a:rPr>
              <a:t>What does this express to you?</a:t>
            </a:r>
            <a:endParaRPr lang="en-US" sz="3200" dirty="0">
              <a:latin typeface="Arial" panose="020B0604020202020204" pitchFamily="34" charset="0"/>
              <a:cs typeface="Arial" panose="020B0604020202020204" pitchFamily="34" charset="0"/>
            </a:endParaRPr>
          </a:p>
          <a:p>
            <a:pPr marL="514350" indent="-514350">
              <a:buFont typeface="+mj-lt"/>
              <a:buAutoNum type="arabicPeriod"/>
            </a:pPr>
            <a:endParaRPr lang="en-US" sz="25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105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94FBCA56-EE12-468D-AEA5-C5F6DD5D2862}"/>
              </a:ext>
            </a:extLst>
          </p:cNvPr>
          <p:cNvSpPr txBox="1">
            <a:spLocks/>
          </p:cNvSpPr>
          <p:nvPr/>
        </p:nvSpPr>
        <p:spPr>
          <a:xfrm>
            <a:off x="695324" y="909450"/>
            <a:ext cx="10680147" cy="392804"/>
          </a:xfrm>
          <a:prstGeom prst="rect">
            <a:avLst/>
          </a:prstGeom>
        </p:spPr>
        <p:txBody>
          <a:bodyPr lIns="91440" tIns="45720" rIns="91440" bIns="45720"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3600" dirty="0">
                <a:solidFill>
                  <a:srgbClr val="BB0000"/>
                </a:solidFill>
                <a:latin typeface="Arial"/>
                <a:cs typeface="Arial"/>
              </a:rPr>
              <a:t>Reminders</a:t>
            </a:r>
            <a:endParaRPr lang="en-US" dirty="0"/>
          </a:p>
        </p:txBody>
      </p:sp>
      <p:sp>
        <p:nvSpPr>
          <p:cNvPr id="7" name="TextBox 6">
            <a:extLst>
              <a:ext uri="{FF2B5EF4-FFF2-40B4-BE49-F238E27FC236}">
                <a16:creationId xmlns:a16="http://schemas.microsoft.com/office/drawing/2014/main" id="{ADAE8713-0FB3-43C3-AE32-23B8FDC00B4B}"/>
              </a:ext>
            </a:extLst>
          </p:cNvPr>
          <p:cNvSpPr txBox="1"/>
          <p:nvPr/>
        </p:nvSpPr>
        <p:spPr>
          <a:xfrm>
            <a:off x="904875" y="1715426"/>
            <a:ext cx="10260872" cy="4816703"/>
          </a:xfrm>
          <a:prstGeom prst="rect">
            <a:avLst/>
          </a:prstGeom>
          <a:noFill/>
        </p:spPr>
        <p:txBody>
          <a:bodyPr wrap="square" lIns="91440" tIns="45720" rIns="91440" bIns="45720" rtlCol="0" anchor="t">
            <a:spAutoFit/>
          </a:bodyPr>
          <a:lstStyle/>
          <a:p>
            <a:pPr marL="571500" indent="-571500">
              <a:spcAft>
                <a:spcPts val="1200"/>
              </a:spcAft>
              <a:buFont typeface="Arial"/>
              <a:buChar char="•"/>
            </a:pPr>
            <a:r>
              <a:rPr lang="en-US" sz="4000" dirty="0">
                <a:latin typeface="Arial"/>
                <a:cs typeface="Arial"/>
              </a:rPr>
              <a:t>Make sure you're able to log in to Campus Groups. If you have any issues, email </a:t>
            </a:r>
            <a:r>
              <a:rPr lang="en-US" sz="4000">
                <a:latin typeface="Arial"/>
                <a:cs typeface="Arial"/>
              </a:rPr>
              <a:t>studentsuccess@otterbein.edu.</a:t>
            </a:r>
            <a:endParaRPr lang="en-US"/>
          </a:p>
          <a:p>
            <a:pPr marL="571500" indent="-571500">
              <a:spcAft>
                <a:spcPts val="1200"/>
              </a:spcAft>
              <a:buFont typeface="Arial"/>
              <a:buChar char="•"/>
            </a:pPr>
            <a:r>
              <a:rPr lang="en-US" sz="4000" dirty="0">
                <a:latin typeface="Arial"/>
                <a:cs typeface="Arial"/>
              </a:rPr>
              <a:t>Bring your Wandering Map and Energy Map to class next week.</a:t>
            </a:r>
            <a:endParaRPr lang="en-US" sz="4000">
              <a:latin typeface="Arial" panose="020B0604020202020204" pitchFamily="34" charset="0"/>
              <a:cs typeface="Arial" panose="020B0604020202020204" pitchFamily="34" charset="0"/>
            </a:endParaRPr>
          </a:p>
          <a:p>
            <a:pPr>
              <a:spcAft>
                <a:spcPts val="1200"/>
              </a:spcAft>
            </a:pPr>
            <a:endParaRPr lang="en-US" sz="3200" dirty="0">
              <a:latin typeface="Arial" panose="020B0604020202020204" pitchFamily="34" charset="0"/>
              <a:cs typeface="Arial" panose="020B0604020202020204" pitchFamily="34" charset="0"/>
            </a:endParaRPr>
          </a:p>
          <a:p>
            <a:pPr marL="514350" indent="-514350">
              <a:buFont typeface="+mj-lt"/>
              <a:buAutoNum type="arabicPeriod"/>
            </a:pPr>
            <a:endParaRPr lang="en-US" sz="25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9921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A picture containing background pattern&#10;&#10;Description automatically generated">
            <a:extLst>
              <a:ext uri="{FF2B5EF4-FFF2-40B4-BE49-F238E27FC236}">
                <a16:creationId xmlns:a16="http://schemas.microsoft.com/office/drawing/2014/main" id="{A5A367E3-D44C-4AC8-985B-C4D8EA9CB239}"/>
              </a:ext>
            </a:extLst>
          </p:cNvPr>
          <p:cNvPicPr>
            <a:picLocks noChangeAspect="1"/>
          </p:cNvPicPr>
          <p:nvPr/>
        </p:nvPicPr>
        <p:blipFill rotWithShape="1">
          <a:blip r:embed="rId3"/>
          <a:srcRect b="19"/>
          <a:stretch/>
        </p:blipFill>
        <p:spPr>
          <a:xfrm>
            <a:off x="-75342" y="-40586"/>
            <a:ext cx="12267342" cy="6898586"/>
          </a:xfrm>
          <a:prstGeom prst="rect">
            <a:avLst/>
          </a:prstGeom>
        </p:spPr>
      </p:pic>
      <p:sp>
        <p:nvSpPr>
          <p:cNvPr id="3" name="Title 2">
            <a:extLst>
              <a:ext uri="{FF2B5EF4-FFF2-40B4-BE49-F238E27FC236}">
                <a16:creationId xmlns:a16="http://schemas.microsoft.com/office/drawing/2014/main" id="{3C18674C-8F34-4483-ABF7-1246ADEBA2F3}"/>
              </a:ext>
            </a:extLst>
          </p:cNvPr>
          <p:cNvSpPr>
            <a:spLocks noGrp="1"/>
          </p:cNvSpPr>
          <p:nvPr>
            <p:ph type="ctrTitle"/>
          </p:nvPr>
        </p:nvSpPr>
        <p:spPr>
          <a:xfrm>
            <a:off x="901831" y="1555996"/>
            <a:ext cx="9144000" cy="2387600"/>
          </a:xfrm>
        </p:spPr>
        <p:txBody>
          <a:bodyPr/>
          <a:lstStyle/>
          <a:p>
            <a:r>
              <a:rPr lang="en-US" b="1" dirty="0">
                <a:latin typeface="Rockwell Nova"/>
              </a:rPr>
              <a:t>Exit Tickets</a:t>
            </a:r>
            <a:endParaRPr lang="en-US" dirty="0"/>
          </a:p>
        </p:txBody>
      </p:sp>
    </p:spTree>
    <p:extLst>
      <p:ext uri="{BB962C8B-B14F-4D97-AF65-F5344CB8AC3E}">
        <p14:creationId xmlns:p14="http://schemas.microsoft.com/office/powerpoint/2010/main" val="3651696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0F6F2C-5B17-4932-88F0-15781242EDD6}"/>
              </a:ext>
            </a:extLst>
          </p:cNvPr>
          <p:cNvSpPr>
            <a:spLocks noGrp="1"/>
          </p:cNvSpPr>
          <p:nvPr>
            <p:ph idx="1"/>
          </p:nvPr>
        </p:nvSpPr>
        <p:spPr>
          <a:xfrm>
            <a:off x="527482" y="485097"/>
            <a:ext cx="5003307" cy="1902996"/>
          </a:xfrm>
        </p:spPr>
        <p:txBody>
          <a:bodyPr/>
          <a:lstStyle/>
          <a:p>
            <a:r>
              <a:rPr lang="en-US" dirty="0"/>
              <a:t>Histology study help</a:t>
            </a:r>
          </a:p>
          <a:p>
            <a:pPr lvl="1"/>
            <a:r>
              <a:rPr lang="en-US" dirty="0">
                <a:hlinkClick r:id="rId2"/>
              </a:rPr>
              <a:t>Histology | GetBodySmart</a:t>
            </a:r>
            <a:endParaRPr lang="en-US" dirty="0"/>
          </a:p>
          <a:p>
            <a:pPr lvl="1"/>
            <a:r>
              <a:rPr lang="en-US" dirty="0">
                <a:hlinkClick r:id="rId3"/>
              </a:rPr>
              <a:t>Self-Guided Virtual Histology Lab</a:t>
            </a:r>
            <a:endParaRPr lang="en-US" dirty="0"/>
          </a:p>
          <a:p>
            <a:pPr lvl="1"/>
            <a:r>
              <a:rPr lang="en-US" dirty="0">
                <a:hlinkClick r:id="rId4"/>
              </a:rPr>
              <a:t>Histology Guide </a:t>
            </a:r>
            <a:endParaRPr lang="en-US" dirty="0"/>
          </a:p>
        </p:txBody>
      </p:sp>
      <p:pic>
        <p:nvPicPr>
          <p:cNvPr id="5" name="Picture 4">
            <a:extLst>
              <a:ext uri="{FF2B5EF4-FFF2-40B4-BE49-F238E27FC236}">
                <a16:creationId xmlns:a16="http://schemas.microsoft.com/office/drawing/2014/main" id="{C2AD29EA-A065-4210-9EF5-C0D99FF300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9452" y="381740"/>
            <a:ext cx="4251104" cy="2337277"/>
          </a:xfrm>
          <a:prstGeom prst="rect">
            <a:avLst/>
          </a:prstGeom>
        </p:spPr>
      </p:pic>
      <p:pic>
        <p:nvPicPr>
          <p:cNvPr id="7" name="Picture 6">
            <a:extLst>
              <a:ext uri="{FF2B5EF4-FFF2-40B4-BE49-F238E27FC236}">
                <a16:creationId xmlns:a16="http://schemas.microsoft.com/office/drawing/2014/main" id="{7C3284FD-B92F-4216-99FE-4FB0176A98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8005" y="2652205"/>
            <a:ext cx="2043894" cy="363540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TextBox 8">
            <a:extLst>
              <a:ext uri="{FF2B5EF4-FFF2-40B4-BE49-F238E27FC236}">
                <a16:creationId xmlns:a16="http://schemas.microsoft.com/office/drawing/2014/main" id="{B6BF92B0-0BB5-427A-9C9A-37DD830EE786}"/>
              </a:ext>
            </a:extLst>
          </p:cNvPr>
          <p:cNvSpPr txBox="1"/>
          <p:nvPr/>
        </p:nvSpPr>
        <p:spPr>
          <a:xfrm>
            <a:off x="3320249" y="2991775"/>
            <a:ext cx="4456590" cy="2031325"/>
          </a:xfrm>
          <a:prstGeom prst="rect">
            <a:avLst/>
          </a:prstGeom>
          <a:noFill/>
        </p:spPr>
        <p:txBody>
          <a:bodyPr wrap="square" rtlCol="0">
            <a:spAutoFit/>
          </a:bodyPr>
          <a:lstStyle/>
          <a:p>
            <a:r>
              <a:rPr lang="en-US" b="1" dirty="0"/>
              <a:t>Free digital planners for students:</a:t>
            </a:r>
          </a:p>
          <a:p>
            <a:pPr marL="285750" indent="-285750">
              <a:buFont typeface="Arial" panose="020B0604020202020204" pitchFamily="34" charset="0"/>
              <a:buChar char="•"/>
            </a:pPr>
            <a:r>
              <a:rPr lang="en-US" dirty="0"/>
              <a:t>Notion</a:t>
            </a:r>
          </a:p>
          <a:p>
            <a:pPr marL="285750" indent="-285750">
              <a:buFont typeface="Arial" panose="020B0604020202020204" pitchFamily="34" charset="0"/>
              <a:buChar char="•"/>
            </a:pPr>
            <a:r>
              <a:rPr lang="en-US" dirty="0"/>
              <a:t>Trello</a:t>
            </a:r>
          </a:p>
          <a:p>
            <a:pPr marL="285750" indent="-285750">
              <a:buFont typeface="Arial" panose="020B0604020202020204" pitchFamily="34" charset="0"/>
              <a:buChar char="•"/>
            </a:pPr>
            <a:r>
              <a:rPr lang="en-US" dirty="0"/>
              <a:t>My Study Life</a:t>
            </a:r>
          </a:p>
          <a:p>
            <a:pPr marL="285750" indent="-285750">
              <a:buFont typeface="Arial" panose="020B0604020202020204" pitchFamily="34" charset="0"/>
              <a:buChar char="•"/>
            </a:pPr>
            <a:r>
              <a:rPr lang="en-US" dirty="0" err="1"/>
              <a:t>Upbase</a:t>
            </a:r>
            <a:endParaRPr lang="en-US" dirty="0"/>
          </a:p>
          <a:p>
            <a:pPr marL="285750" indent="-285750">
              <a:buFont typeface="Arial" panose="020B0604020202020204" pitchFamily="34" charset="0"/>
              <a:buChar char="•"/>
            </a:pPr>
            <a:r>
              <a:rPr lang="en-US" dirty="0" err="1"/>
              <a:t>MyHomework</a:t>
            </a:r>
            <a:endParaRPr lang="en-US" dirty="0"/>
          </a:p>
          <a:p>
            <a:pPr marL="285750" indent="-285750">
              <a:buFont typeface="Arial" panose="020B0604020202020204" pitchFamily="34" charset="0"/>
              <a:buChar char="•"/>
            </a:pPr>
            <a:r>
              <a:rPr lang="en-US" dirty="0" err="1"/>
              <a:t>Egenda</a:t>
            </a:r>
            <a:endParaRPr lang="en-US" dirty="0"/>
          </a:p>
        </p:txBody>
      </p:sp>
      <p:sp>
        <p:nvSpPr>
          <p:cNvPr id="10" name="TextBox 9">
            <a:extLst>
              <a:ext uri="{FF2B5EF4-FFF2-40B4-BE49-F238E27FC236}">
                <a16:creationId xmlns:a16="http://schemas.microsoft.com/office/drawing/2014/main" id="{16F40087-CBB1-4BFF-B3B6-94092B4F1204}"/>
              </a:ext>
            </a:extLst>
          </p:cNvPr>
          <p:cNvSpPr txBox="1"/>
          <p:nvPr/>
        </p:nvSpPr>
        <p:spPr>
          <a:xfrm>
            <a:off x="5530788" y="4873841"/>
            <a:ext cx="3133817" cy="1754326"/>
          </a:xfrm>
          <a:prstGeom prst="rect">
            <a:avLst/>
          </a:prstGeom>
          <a:noFill/>
        </p:spPr>
        <p:txBody>
          <a:bodyPr wrap="square" rtlCol="0">
            <a:spAutoFit/>
          </a:bodyPr>
          <a:lstStyle/>
          <a:p>
            <a:r>
              <a:rPr lang="en-US" b="1" dirty="0"/>
              <a:t>Great places to eat in Uptown:</a:t>
            </a:r>
          </a:p>
          <a:p>
            <a:pPr marL="285750" indent="-285750">
              <a:buFont typeface="Arial" panose="020B0604020202020204" pitchFamily="34" charset="0"/>
              <a:buChar char="•"/>
            </a:pPr>
            <a:r>
              <a:rPr lang="en-US" dirty="0"/>
              <a:t>Uptown Deli</a:t>
            </a:r>
          </a:p>
          <a:p>
            <a:pPr marL="285750" indent="-285750">
              <a:buFont typeface="Arial" panose="020B0604020202020204" pitchFamily="34" charset="0"/>
              <a:buChar char="•"/>
            </a:pPr>
            <a:r>
              <a:rPr lang="en-US" dirty="0" err="1"/>
              <a:t>Koble</a:t>
            </a:r>
            <a:endParaRPr lang="en-US" dirty="0"/>
          </a:p>
          <a:p>
            <a:pPr marL="285750" indent="-285750">
              <a:buFont typeface="Arial" panose="020B0604020202020204" pitchFamily="34" charset="0"/>
              <a:buChar char="•"/>
            </a:pPr>
            <a:r>
              <a:rPr lang="en-US" dirty="0" err="1"/>
              <a:t>Everbowl</a:t>
            </a:r>
            <a:endParaRPr lang="en-US" dirty="0"/>
          </a:p>
          <a:p>
            <a:pPr marL="285750" indent="-285750">
              <a:buFont typeface="Arial" panose="020B0604020202020204" pitchFamily="34" charset="0"/>
              <a:buChar char="•"/>
            </a:pPr>
            <a:r>
              <a:rPr lang="en-US" dirty="0"/>
              <a:t>Thai Grille</a:t>
            </a:r>
          </a:p>
          <a:p>
            <a:pPr marL="285750" indent="-285750">
              <a:buFont typeface="Arial" panose="020B0604020202020204" pitchFamily="34" charset="0"/>
              <a:buChar char="•"/>
            </a:pPr>
            <a:r>
              <a:rPr lang="en-US" dirty="0"/>
              <a:t>Java Central</a:t>
            </a:r>
          </a:p>
        </p:txBody>
      </p:sp>
      <p:sp>
        <p:nvSpPr>
          <p:cNvPr id="11" name="TextBox 10">
            <a:extLst>
              <a:ext uri="{FF2B5EF4-FFF2-40B4-BE49-F238E27FC236}">
                <a16:creationId xmlns:a16="http://schemas.microsoft.com/office/drawing/2014/main" id="{F243AC97-418A-4873-BD37-631E47B499CB}"/>
              </a:ext>
            </a:extLst>
          </p:cNvPr>
          <p:cNvSpPr txBox="1"/>
          <p:nvPr/>
        </p:nvSpPr>
        <p:spPr>
          <a:xfrm>
            <a:off x="5530788" y="3900827"/>
            <a:ext cx="3133817" cy="369332"/>
          </a:xfrm>
          <a:prstGeom prst="rect">
            <a:avLst/>
          </a:prstGeom>
          <a:noFill/>
        </p:spPr>
        <p:txBody>
          <a:bodyPr wrap="square" rtlCol="0">
            <a:spAutoFit/>
          </a:bodyPr>
          <a:lstStyle/>
          <a:p>
            <a:r>
              <a:rPr lang="en-US" b="1" dirty="0">
                <a:solidFill>
                  <a:srgbClr val="7030A0"/>
                </a:solidFill>
              </a:rPr>
              <a:t>Student Resources </a:t>
            </a:r>
            <a:r>
              <a:rPr lang="en-US" b="1" dirty="0" err="1">
                <a:solidFill>
                  <a:srgbClr val="7030A0"/>
                </a:solidFill>
              </a:rPr>
              <a:t>LibGuide</a:t>
            </a:r>
            <a:r>
              <a:rPr lang="en-US" b="1" dirty="0">
                <a:solidFill>
                  <a:srgbClr val="7030A0"/>
                </a:solidFill>
              </a:rPr>
              <a:t>!!!</a:t>
            </a:r>
          </a:p>
        </p:txBody>
      </p:sp>
      <p:sp>
        <p:nvSpPr>
          <p:cNvPr id="12" name="TextBox 11">
            <a:extLst>
              <a:ext uri="{FF2B5EF4-FFF2-40B4-BE49-F238E27FC236}">
                <a16:creationId xmlns:a16="http://schemas.microsoft.com/office/drawing/2014/main" id="{F7FEF368-EC8D-4C25-80D4-9AC9AA7DCEF2}"/>
              </a:ext>
            </a:extLst>
          </p:cNvPr>
          <p:cNvSpPr txBox="1"/>
          <p:nvPr/>
        </p:nvSpPr>
        <p:spPr>
          <a:xfrm>
            <a:off x="8865004" y="3139481"/>
            <a:ext cx="2858611" cy="2862322"/>
          </a:xfrm>
          <a:prstGeom prst="rect">
            <a:avLst/>
          </a:prstGeom>
          <a:noFill/>
        </p:spPr>
        <p:txBody>
          <a:bodyPr wrap="square" rtlCol="0">
            <a:spAutoFit/>
          </a:bodyPr>
          <a:lstStyle/>
          <a:p>
            <a:r>
              <a:rPr lang="en-US" b="1" dirty="0"/>
              <a:t>Meal Plans &amp; Munch Money</a:t>
            </a:r>
          </a:p>
          <a:p>
            <a:pPr marL="285750" indent="-285750">
              <a:buFont typeface="Arial" panose="020B0604020202020204" pitchFamily="34" charset="0"/>
              <a:buChar char="•"/>
            </a:pPr>
            <a:r>
              <a:rPr lang="en-US" dirty="0"/>
              <a:t>You can check your meal plan balance by asking Parkhurst staff the balance when you swipe a meal</a:t>
            </a:r>
          </a:p>
          <a:p>
            <a:pPr marL="285750" indent="-285750">
              <a:buFont typeface="Arial" panose="020B0604020202020204" pitchFamily="34" charset="0"/>
              <a:buChar char="•"/>
            </a:pPr>
            <a:r>
              <a:rPr lang="en-US" dirty="0"/>
              <a:t>You can add Munch Money to your account </a:t>
            </a:r>
            <a:r>
              <a:rPr lang="en-US" dirty="0">
                <a:hlinkClick r:id="rId7"/>
              </a:rPr>
              <a:t>here</a:t>
            </a:r>
            <a:r>
              <a:rPr lang="en-US" dirty="0"/>
              <a:t>!</a:t>
            </a:r>
          </a:p>
        </p:txBody>
      </p:sp>
    </p:spTree>
    <p:extLst>
      <p:ext uri="{BB962C8B-B14F-4D97-AF65-F5344CB8AC3E}">
        <p14:creationId xmlns:p14="http://schemas.microsoft.com/office/powerpoint/2010/main" val="3310305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63349-93C7-73D7-50FC-4F2BF22A7E29}"/>
              </a:ext>
            </a:extLst>
          </p:cNvPr>
          <p:cNvSpPr>
            <a:spLocks noGrp="1"/>
          </p:cNvSpPr>
          <p:nvPr>
            <p:ph type="title"/>
          </p:nvPr>
        </p:nvSpPr>
        <p:spPr/>
        <p:txBody>
          <a:bodyPr/>
          <a:lstStyle/>
          <a:p>
            <a:r>
              <a:rPr lang="en-US" b="1" dirty="0">
                <a:solidFill>
                  <a:srgbClr val="C00000"/>
                </a:solidFill>
                <a:latin typeface="Arial"/>
                <a:cs typeface="Calibri Light"/>
              </a:rPr>
              <a:t>Focus for Today:</a:t>
            </a:r>
          </a:p>
        </p:txBody>
      </p:sp>
      <p:sp>
        <p:nvSpPr>
          <p:cNvPr id="3" name="Content Placeholder 2">
            <a:extLst>
              <a:ext uri="{FF2B5EF4-FFF2-40B4-BE49-F238E27FC236}">
                <a16:creationId xmlns:a16="http://schemas.microsoft.com/office/drawing/2014/main" id="{3CB6E45D-1340-78D9-022C-8BA8E6EC44C4}"/>
              </a:ext>
            </a:extLst>
          </p:cNvPr>
          <p:cNvSpPr>
            <a:spLocks noGrp="1"/>
          </p:cNvSpPr>
          <p:nvPr>
            <p:ph idx="1"/>
          </p:nvPr>
        </p:nvSpPr>
        <p:spPr/>
        <p:txBody>
          <a:bodyPr vert="horz" lIns="91440" tIns="45720" rIns="91440" bIns="45720" rtlCol="0" anchor="t">
            <a:normAutofit/>
          </a:bodyPr>
          <a:lstStyle/>
          <a:p>
            <a:r>
              <a:rPr lang="en-US" dirty="0">
                <a:cs typeface="Calibri"/>
              </a:rPr>
              <a:t>Who Are You?</a:t>
            </a:r>
          </a:p>
          <a:p>
            <a:r>
              <a:rPr lang="en-US" dirty="0">
                <a:cs typeface="Calibri"/>
              </a:rPr>
              <a:t>What Gives You Energy?</a:t>
            </a:r>
          </a:p>
          <a:p>
            <a:r>
              <a:rPr lang="en-US" dirty="0">
                <a:cs typeface="Calibri"/>
              </a:rPr>
              <a:t>What Drains Your Energy?</a:t>
            </a:r>
          </a:p>
        </p:txBody>
      </p:sp>
    </p:spTree>
    <p:extLst>
      <p:ext uri="{BB962C8B-B14F-4D97-AF65-F5344CB8AC3E}">
        <p14:creationId xmlns:p14="http://schemas.microsoft.com/office/powerpoint/2010/main" val="606841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03127-414E-457F-B975-7B0C65EDC006}"/>
              </a:ext>
            </a:extLst>
          </p:cNvPr>
          <p:cNvSpPr txBox="1">
            <a:spLocks/>
          </p:cNvSpPr>
          <p:nvPr/>
        </p:nvSpPr>
        <p:spPr>
          <a:xfrm>
            <a:off x="1085850" y="909450"/>
            <a:ext cx="10256066" cy="392804"/>
          </a:xfrm>
          <a:prstGeom prst="rect">
            <a:avLst/>
          </a:prstGeom>
        </p:spPr>
        <p:txBody>
          <a:bodyPr lIns="91440" tIns="45720" rIns="91440" bIns="45720"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nSpc>
                <a:spcPct val="50000"/>
              </a:lnSpc>
            </a:pPr>
            <a:r>
              <a:rPr lang="en-US" sz="4400" dirty="0">
                <a:solidFill>
                  <a:srgbClr val="BB0000"/>
                </a:solidFill>
                <a:latin typeface="Arial"/>
                <a:cs typeface="Arial"/>
              </a:rPr>
              <a:t>First Year Focus</a:t>
            </a:r>
            <a:endParaRPr lang="en-US" sz="4400">
              <a:latin typeface="Arial"/>
              <a:cs typeface="Calibri Light" panose="020F0302020204030204"/>
            </a:endParaRPr>
          </a:p>
        </p:txBody>
      </p:sp>
      <p:sp>
        <p:nvSpPr>
          <p:cNvPr id="5" name="TextBox 4">
            <a:extLst>
              <a:ext uri="{FF2B5EF4-FFF2-40B4-BE49-F238E27FC236}">
                <a16:creationId xmlns:a16="http://schemas.microsoft.com/office/drawing/2014/main" id="{7C51CCD6-9285-49B3-9F24-BC962D0A182D}"/>
              </a:ext>
            </a:extLst>
          </p:cNvPr>
          <p:cNvSpPr txBox="1"/>
          <p:nvPr/>
        </p:nvSpPr>
        <p:spPr>
          <a:xfrm>
            <a:off x="1186132" y="1466311"/>
            <a:ext cx="10155784" cy="4555093"/>
          </a:xfrm>
          <a:prstGeom prst="rect">
            <a:avLst/>
          </a:prstGeom>
          <a:noFill/>
        </p:spPr>
        <p:txBody>
          <a:bodyPr wrap="square" lIns="91440" tIns="45720" rIns="91440" bIns="45720" rtlCol="0" anchor="t">
            <a:spAutoFit/>
          </a:bodyPr>
          <a:lstStyle/>
          <a:p>
            <a:pPr marL="457200" indent="-457200">
              <a:spcAft>
                <a:spcPts val="1200"/>
              </a:spcAft>
              <a:buFont typeface="Arial" panose="020F0302020204030204"/>
              <a:buChar char="•"/>
            </a:pPr>
            <a:r>
              <a:rPr lang="en-US" sz="2800" dirty="0">
                <a:latin typeface="Arial"/>
                <a:cs typeface="Arial"/>
              </a:rPr>
              <a:t>Meet Your Team</a:t>
            </a:r>
            <a:endParaRPr lang="en-US" sz="2800" dirty="0">
              <a:latin typeface="Arial" panose="020B0604020202020204" pitchFamily="34" charset="0"/>
              <a:cs typeface="Arial" panose="020B0604020202020204" pitchFamily="34" charset="0"/>
            </a:endParaRPr>
          </a:p>
          <a:p>
            <a:pPr marL="457200" indent="-457200">
              <a:spcAft>
                <a:spcPts val="1200"/>
              </a:spcAft>
              <a:buFont typeface="Arial" panose="020F0302020204030204"/>
              <a:buChar char="•"/>
            </a:pPr>
            <a:r>
              <a:rPr lang="en-US" sz="2800" dirty="0">
                <a:solidFill>
                  <a:srgbClr val="000000"/>
                </a:solidFill>
                <a:latin typeface="Arial"/>
                <a:cs typeface="Arial"/>
              </a:rPr>
              <a:t>Checklist</a:t>
            </a:r>
            <a:endParaRPr lang="en-US" sz="2800" dirty="0">
              <a:solidFill>
                <a:srgbClr val="000000"/>
              </a:solidFill>
              <a:latin typeface="Arial" panose="020B0604020202020204" pitchFamily="34" charset="0"/>
              <a:cs typeface="Arial" panose="020B0604020202020204" pitchFamily="34" charset="0"/>
            </a:endParaRPr>
          </a:p>
          <a:p>
            <a:pPr marL="457200" indent="-457200">
              <a:spcAft>
                <a:spcPts val="1200"/>
              </a:spcAft>
              <a:buFont typeface="Arial" panose="020F0302020204030204"/>
              <a:buChar char="•"/>
            </a:pPr>
            <a:r>
              <a:rPr lang="en-US" sz="2800" dirty="0">
                <a:solidFill>
                  <a:srgbClr val="000000"/>
                </a:solidFill>
                <a:latin typeface="Arial"/>
                <a:cs typeface="Arial"/>
              </a:rPr>
              <a:t>What You Will Start to Think About</a:t>
            </a:r>
          </a:p>
          <a:p>
            <a:pPr marL="914400" lvl="1" indent="-457200">
              <a:spcAft>
                <a:spcPts val="1200"/>
              </a:spcAft>
              <a:buFont typeface="Courier New" panose="020F0302020204030204"/>
              <a:buChar char="o"/>
            </a:pPr>
            <a:r>
              <a:rPr lang="en-US" sz="2800" dirty="0">
                <a:solidFill>
                  <a:srgbClr val="000000"/>
                </a:solidFill>
                <a:latin typeface="Arial"/>
                <a:cs typeface="Arial"/>
              </a:rPr>
              <a:t>Who Am I?</a:t>
            </a:r>
          </a:p>
          <a:p>
            <a:pPr marL="914400" lvl="1" indent="-457200">
              <a:spcAft>
                <a:spcPts val="1200"/>
              </a:spcAft>
              <a:buFont typeface="Courier New" panose="020F0302020204030204"/>
              <a:buChar char="o"/>
            </a:pPr>
            <a:r>
              <a:rPr lang="en-US" sz="2800" dirty="0">
                <a:solidFill>
                  <a:srgbClr val="000000"/>
                </a:solidFill>
                <a:latin typeface="Arial"/>
                <a:cs typeface="Arial"/>
              </a:rPr>
              <a:t>How Do I Think and Learn?</a:t>
            </a:r>
          </a:p>
          <a:p>
            <a:pPr marL="914400" lvl="1" indent="-457200">
              <a:spcAft>
                <a:spcPts val="1200"/>
              </a:spcAft>
              <a:buFont typeface="Courier New" panose="020F0302020204030204"/>
              <a:buChar char="o"/>
            </a:pPr>
            <a:r>
              <a:rPr lang="en-US" sz="2800" dirty="0">
                <a:solidFill>
                  <a:srgbClr val="000000"/>
                </a:solidFill>
                <a:latin typeface="Arial"/>
                <a:cs typeface="Arial"/>
              </a:rPr>
              <a:t>What's Important to Me?</a:t>
            </a:r>
          </a:p>
          <a:p>
            <a:pPr marL="914400" lvl="1" indent="-457200">
              <a:spcAft>
                <a:spcPts val="1200"/>
              </a:spcAft>
              <a:buFont typeface="Courier New" panose="020F0302020204030204"/>
              <a:buChar char="o"/>
            </a:pPr>
            <a:r>
              <a:rPr lang="en-US" sz="2800" dirty="0">
                <a:solidFill>
                  <a:srgbClr val="000000"/>
                </a:solidFill>
                <a:latin typeface="Arial"/>
                <a:cs typeface="Arial"/>
              </a:rPr>
              <a:t>What Do I Want to Become?</a:t>
            </a:r>
          </a:p>
          <a:p>
            <a:pPr marL="285750" indent="-285750">
              <a:buFont typeface="Arial" panose="020B0604020202020204" pitchFamily="34" charset="0"/>
              <a:buChar char="•"/>
            </a:pPr>
            <a:endParaRPr lang="en-US" sz="24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4404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 picture containing background pattern&#10;&#10;Description automatically generated">
            <a:extLst>
              <a:ext uri="{FF2B5EF4-FFF2-40B4-BE49-F238E27FC236}">
                <a16:creationId xmlns:a16="http://schemas.microsoft.com/office/drawing/2014/main" id="{99403493-6979-DD36-A243-09D5E88D93E6}"/>
              </a:ext>
            </a:extLst>
          </p:cNvPr>
          <p:cNvPicPr>
            <a:picLocks noChangeAspect="1"/>
          </p:cNvPicPr>
          <p:nvPr/>
        </p:nvPicPr>
        <p:blipFill rotWithShape="1">
          <a:blip r:embed="rId3"/>
          <a:srcRect b="19"/>
          <a:stretch/>
        </p:blipFill>
        <p:spPr>
          <a:xfrm>
            <a:off x="-76866" y="-40586"/>
            <a:ext cx="12267342" cy="6898586"/>
          </a:xfrm>
          <a:prstGeom prst="rect">
            <a:avLst/>
          </a:prstGeom>
        </p:spPr>
      </p:pic>
      <p:sp>
        <p:nvSpPr>
          <p:cNvPr id="2" name="Title 1">
            <a:extLst>
              <a:ext uri="{FF2B5EF4-FFF2-40B4-BE49-F238E27FC236}">
                <a16:creationId xmlns:a16="http://schemas.microsoft.com/office/drawing/2014/main" id="{0FBF586C-72FB-0384-7838-C99529BB9D80}"/>
              </a:ext>
            </a:extLst>
          </p:cNvPr>
          <p:cNvSpPr>
            <a:spLocks noGrp="1"/>
          </p:cNvSpPr>
          <p:nvPr>
            <p:ph type="title"/>
          </p:nvPr>
        </p:nvSpPr>
        <p:spPr>
          <a:xfrm>
            <a:off x="493143" y="379502"/>
            <a:ext cx="10515600" cy="1325563"/>
          </a:xfrm>
        </p:spPr>
        <p:txBody>
          <a:bodyPr/>
          <a:lstStyle/>
          <a:p>
            <a:r>
              <a:rPr lang="en-US" b="1" dirty="0">
                <a:solidFill>
                  <a:srgbClr val="C00000"/>
                </a:solidFill>
                <a:latin typeface="Arial"/>
                <a:cs typeface="Calibri Light"/>
              </a:rPr>
              <a:t>Campus Groups</a:t>
            </a:r>
          </a:p>
        </p:txBody>
      </p:sp>
      <p:sp>
        <p:nvSpPr>
          <p:cNvPr id="3" name="Content Placeholder 2">
            <a:extLst>
              <a:ext uri="{FF2B5EF4-FFF2-40B4-BE49-F238E27FC236}">
                <a16:creationId xmlns:a16="http://schemas.microsoft.com/office/drawing/2014/main" id="{88EF79B5-7649-0871-C6FE-63C924A03693}"/>
              </a:ext>
            </a:extLst>
          </p:cNvPr>
          <p:cNvSpPr>
            <a:spLocks noGrp="1"/>
          </p:cNvSpPr>
          <p:nvPr>
            <p:ph sz="half" idx="1"/>
          </p:nvPr>
        </p:nvSpPr>
        <p:spPr>
          <a:xfrm>
            <a:off x="421257" y="1825625"/>
            <a:ext cx="9093500" cy="4351338"/>
          </a:xfrm>
        </p:spPr>
        <p:txBody>
          <a:bodyPr vert="horz" lIns="91440" tIns="45720" rIns="91440" bIns="45720" rtlCol="0" anchor="t">
            <a:noAutofit/>
          </a:bodyPr>
          <a:lstStyle/>
          <a:p>
            <a:r>
              <a:rPr lang="en-US" sz="3200" dirty="0">
                <a:latin typeface="Arial"/>
                <a:cs typeface="Calibri"/>
              </a:rPr>
              <a:t>First Year</a:t>
            </a:r>
          </a:p>
          <a:p>
            <a:pPr lvl="1"/>
            <a:r>
              <a:rPr lang="en-US" sz="3200" dirty="0">
                <a:latin typeface="Arial"/>
                <a:cs typeface="Calibri"/>
              </a:rPr>
              <a:t>FYS Assignment Submission</a:t>
            </a:r>
          </a:p>
          <a:p>
            <a:r>
              <a:rPr lang="en-US" sz="3200" dirty="0">
                <a:latin typeface="Arial"/>
                <a:cs typeface="Calibri"/>
              </a:rPr>
              <a:t>Core Years</a:t>
            </a:r>
          </a:p>
          <a:p>
            <a:pPr lvl="1"/>
            <a:r>
              <a:rPr lang="en-US" sz="3200" dirty="0">
                <a:latin typeface="Arial"/>
                <a:cs typeface="Arial"/>
              </a:rPr>
              <a:t>Career Jumpstart</a:t>
            </a:r>
          </a:p>
          <a:p>
            <a:pPr lvl="1"/>
            <a:r>
              <a:rPr lang="en-US" sz="3200" dirty="0">
                <a:latin typeface="Arial"/>
                <a:cs typeface="Arial"/>
              </a:rPr>
              <a:t>Immersive Experience Intention</a:t>
            </a:r>
          </a:p>
          <a:p>
            <a:pPr lvl="1"/>
            <a:r>
              <a:rPr lang="en-US" sz="3200" dirty="0">
                <a:latin typeface="Arial"/>
                <a:cs typeface="Arial"/>
              </a:rPr>
              <a:t>Immersive Experience Completion and Reflection</a:t>
            </a:r>
            <a:endParaRPr lang="en-US" sz="3200">
              <a:latin typeface="Arial"/>
              <a:cs typeface="Arial"/>
            </a:endParaRPr>
          </a:p>
          <a:p>
            <a:r>
              <a:rPr lang="en-US" sz="3200" dirty="0">
                <a:latin typeface="Arial"/>
                <a:cs typeface="Arial"/>
              </a:rPr>
              <a:t>Senior Year</a:t>
            </a:r>
          </a:p>
          <a:p>
            <a:pPr lvl="1"/>
            <a:r>
              <a:rPr lang="en-US" sz="3200" dirty="0">
                <a:latin typeface="Arial"/>
                <a:cs typeface="Arial"/>
              </a:rPr>
              <a:t>SYE Assignment Submission</a:t>
            </a:r>
            <a:endParaRPr lang="en-US" sz="3200" dirty="0">
              <a:latin typeface="Arial"/>
            </a:endParaRPr>
          </a:p>
          <a:p>
            <a:pPr lvl="1"/>
            <a:endParaRPr lang="en-US" dirty="0">
              <a:latin typeface="Rockwell Nova"/>
              <a:cs typeface="Calibri"/>
            </a:endParaRPr>
          </a:p>
          <a:p>
            <a:pPr lvl="1"/>
            <a:endParaRPr lang="en-US">
              <a:latin typeface="Calibri" panose="020F0502020204030204"/>
              <a:cs typeface="Calibri"/>
            </a:endParaRPr>
          </a:p>
        </p:txBody>
      </p:sp>
    </p:spTree>
    <p:extLst>
      <p:ext uri="{BB962C8B-B14F-4D97-AF65-F5344CB8AC3E}">
        <p14:creationId xmlns:p14="http://schemas.microsoft.com/office/powerpoint/2010/main" val="3726810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27AC72BF-869A-40A3-8D71-F3C806EA603A}"/>
              </a:ext>
            </a:extLst>
          </p:cNvPr>
          <p:cNvSpPr txBox="1">
            <a:spLocks/>
          </p:cNvSpPr>
          <p:nvPr/>
        </p:nvSpPr>
        <p:spPr>
          <a:xfrm>
            <a:off x="2362200" y="1178625"/>
            <a:ext cx="7467600" cy="4500749"/>
          </a:xfrm>
          <a:prstGeom prst="roundRect">
            <a:avLst/>
          </a:prstGeom>
          <a:solidFill>
            <a:srgbClr val="BB0000"/>
          </a:solidFill>
          <a:ln>
            <a:solidFill>
              <a:schemeClr val="bg1"/>
            </a:solidFill>
          </a:ln>
          <a:effectLst>
            <a:outerShdw blurRad="152400" dist="63500" dir="2700000" algn="tl" rotWithShape="0">
              <a:prstClr val="black">
                <a:alpha val="85000"/>
              </a:prstClr>
            </a:outerShdw>
          </a:effectLst>
        </p:spPr>
        <p:style>
          <a:lnRef idx="3">
            <a:schemeClr val="lt1"/>
          </a:lnRef>
          <a:fillRef idx="1">
            <a:schemeClr val="accent1"/>
          </a:fillRef>
          <a:effectRef idx="1">
            <a:schemeClr val="accent1"/>
          </a:effectRef>
          <a:fontRef idx="minor">
            <a:schemeClr val="lt1"/>
          </a:fontRef>
        </p:style>
        <p:txBody>
          <a:bodyPr lIns="274320" tIns="0" rIns="91440" bIns="457200" anchor="t">
            <a:norm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marR="0" lvl="0" algn="ctr">
              <a:lnSpc>
                <a:spcPct val="115000"/>
              </a:lnSpc>
              <a:spcBef>
                <a:spcPts val="0"/>
              </a:spcBef>
              <a:spcAft>
                <a:spcPts val="1000"/>
              </a:spcAft>
            </a:pPr>
            <a:endParaRPr lang="en-US" sz="4000" dirty="0"/>
          </a:p>
          <a:p>
            <a:pPr marR="0" lvl="0" algn="ctr">
              <a:lnSpc>
                <a:spcPct val="115000"/>
              </a:lnSpc>
              <a:spcBef>
                <a:spcPts val="0"/>
              </a:spcBef>
              <a:spcAft>
                <a:spcPts val="1000"/>
              </a:spcAft>
            </a:pPr>
            <a:r>
              <a:rPr lang="en-US" sz="5000" dirty="0">
                <a:solidFill>
                  <a:schemeClr val="bg1"/>
                </a:solidFill>
                <a:ea typeface="Calibri"/>
                <a:cs typeface="Times New Roman"/>
              </a:rPr>
              <a:t>Creating Your </a:t>
            </a:r>
          </a:p>
          <a:p>
            <a:pPr marR="0" lvl="0" algn="ctr">
              <a:lnSpc>
                <a:spcPct val="115000"/>
              </a:lnSpc>
              <a:spcBef>
                <a:spcPts val="0"/>
              </a:spcBef>
              <a:spcAft>
                <a:spcPts val="1000"/>
              </a:spcAft>
            </a:pPr>
            <a:r>
              <a:rPr lang="en-US" sz="5000" dirty="0">
                <a:solidFill>
                  <a:schemeClr val="bg1"/>
                </a:solidFill>
                <a:ea typeface="Calibri"/>
                <a:cs typeface="Times New Roman"/>
              </a:rPr>
              <a:t>Wandering Map</a:t>
            </a:r>
          </a:p>
        </p:txBody>
      </p:sp>
    </p:spTree>
    <p:extLst>
      <p:ext uri="{BB962C8B-B14F-4D97-AF65-F5344CB8AC3E}">
        <p14:creationId xmlns:p14="http://schemas.microsoft.com/office/powerpoint/2010/main" val="3881336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03127-414E-457F-B975-7B0C65EDC006}"/>
              </a:ext>
            </a:extLst>
          </p:cNvPr>
          <p:cNvSpPr txBox="1">
            <a:spLocks/>
          </p:cNvSpPr>
          <p:nvPr/>
        </p:nvSpPr>
        <p:spPr>
          <a:xfrm>
            <a:off x="1085850" y="909450"/>
            <a:ext cx="10256066"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3600" dirty="0">
                <a:solidFill>
                  <a:srgbClr val="BB0000"/>
                </a:solidFill>
                <a:latin typeface="Arial" pitchFamily="34" charset="0"/>
                <a:cs typeface="Arial" pitchFamily="34" charset="0"/>
              </a:rPr>
              <a:t>Drawing Your Wandering Map</a:t>
            </a:r>
            <a:endParaRPr lang="en-US" sz="3600" dirty="0">
              <a:solidFill>
                <a:srgbClr val="C00000"/>
              </a:solidFill>
              <a:latin typeface="Arial" pitchFamily="34" charset="0"/>
              <a:cs typeface="Arial" pitchFamily="34" charset="0"/>
            </a:endParaRPr>
          </a:p>
        </p:txBody>
      </p:sp>
      <p:sp>
        <p:nvSpPr>
          <p:cNvPr id="5" name="TextBox 4">
            <a:extLst>
              <a:ext uri="{FF2B5EF4-FFF2-40B4-BE49-F238E27FC236}">
                <a16:creationId xmlns:a16="http://schemas.microsoft.com/office/drawing/2014/main" id="{7C51CCD6-9285-49B3-9F24-BC962D0A182D}"/>
              </a:ext>
            </a:extLst>
          </p:cNvPr>
          <p:cNvSpPr txBox="1"/>
          <p:nvPr/>
        </p:nvSpPr>
        <p:spPr>
          <a:xfrm>
            <a:off x="1186132" y="1466311"/>
            <a:ext cx="10155784" cy="5293757"/>
          </a:xfrm>
          <a:prstGeom prst="rect">
            <a:avLst/>
          </a:prstGeom>
          <a:noFill/>
        </p:spPr>
        <p:txBody>
          <a:bodyPr wrap="square" lIns="91440" tIns="45720" rIns="91440" bIns="45720" rtlCol="0" anchor="t">
            <a:spAutoFit/>
          </a:bodyPr>
          <a:lstStyle/>
          <a:p>
            <a:pPr marL="457200" indent="-457200">
              <a:spcAft>
                <a:spcPts val="1200"/>
              </a:spcAft>
              <a:buFont typeface="+mj-lt"/>
              <a:buAutoNum type="arabicPeriod"/>
            </a:pPr>
            <a:r>
              <a:rPr lang="en-US" sz="2400" dirty="0">
                <a:latin typeface="Arial"/>
                <a:cs typeface="Arial"/>
              </a:rPr>
              <a:t>Get a large sheet of unlined paper and writing utensils (pens, pencils, markers, crayons, etc.)</a:t>
            </a:r>
          </a:p>
          <a:p>
            <a:pPr marL="457200" indent="-457200">
              <a:spcAft>
                <a:spcPts val="1200"/>
              </a:spcAft>
              <a:buFont typeface="+mj-lt"/>
              <a:buAutoNum type="arabicPeriod"/>
            </a:pPr>
            <a:r>
              <a:rPr lang="en-US" sz="2400" dirty="0">
                <a:latin typeface="Arial"/>
                <a:cs typeface="Arial"/>
              </a:rPr>
              <a:t>Think about important things that have happened to you throughout your lifetime.</a:t>
            </a:r>
          </a:p>
          <a:p>
            <a:pPr marL="457200" indent="-457200">
              <a:spcAft>
                <a:spcPts val="1200"/>
              </a:spcAft>
              <a:buFont typeface="+mj-lt"/>
              <a:buAutoNum type="arabicPeriod"/>
            </a:pPr>
            <a:r>
              <a:rPr lang="en-US" sz="2400" dirty="0">
                <a:latin typeface="Arial"/>
                <a:cs typeface="Arial"/>
              </a:rPr>
              <a:t>Start writing these thoughts or keywords down as they come to your mind. Pictures or symbols are okay, too!</a:t>
            </a:r>
          </a:p>
          <a:p>
            <a:pPr marL="457200" indent="-457200">
              <a:spcAft>
                <a:spcPts val="1200"/>
              </a:spcAft>
              <a:buFont typeface="+mj-lt"/>
              <a:buAutoNum type="arabicPeriod"/>
            </a:pPr>
            <a:r>
              <a:rPr lang="en-US" sz="2400" dirty="0">
                <a:latin typeface="Arial"/>
                <a:cs typeface="Arial"/>
              </a:rPr>
              <a:t>Draw a shape around each word or phrase.</a:t>
            </a:r>
          </a:p>
          <a:p>
            <a:pPr marL="457200" indent="-457200">
              <a:spcAft>
                <a:spcPts val="1200"/>
              </a:spcAft>
              <a:buAutoNum type="arabicPeriod"/>
            </a:pPr>
            <a:r>
              <a:rPr lang="en-US" sz="2400" dirty="0">
                <a:solidFill>
                  <a:srgbClr val="333333"/>
                </a:solidFill>
                <a:latin typeface="Arial"/>
                <a:cs typeface="Segoe UI"/>
              </a:rPr>
              <a:t>Consider the following: Why does this matter to you? What is it that matters about this? How does fit into the bigger picture? What does it teach you about what matters to you and does? What does it tell you about what gives you energy?</a:t>
            </a:r>
            <a:endParaRPr lang="en-US" sz="2400" dirty="0">
              <a:solidFill>
                <a:srgbClr val="000000"/>
              </a:solidFill>
              <a:latin typeface="Arial"/>
              <a:cs typeface="Arial" panose="020B0604020202020204" pitchFamily="34" charset="0"/>
            </a:endParaRPr>
          </a:p>
          <a:p>
            <a:pPr marL="285750" indent="-285750">
              <a:buFont typeface="Arial" panose="020B0604020202020204" pitchFamily="34" charset="0"/>
              <a:buChar char="•"/>
            </a:pPr>
            <a:endParaRPr lang="en-US" sz="24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9938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9C50B7-46B7-437B-B2D6-D19BD160F767}"/>
              </a:ext>
            </a:extLst>
          </p:cNvPr>
          <p:cNvSpPr txBox="1">
            <a:spLocks/>
          </p:cNvSpPr>
          <p:nvPr/>
        </p:nvSpPr>
        <p:spPr>
          <a:xfrm>
            <a:off x="1085850" y="909450"/>
            <a:ext cx="9912117"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3600" dirty="0">
                <a:solidFill>
                  <a:srgbClr val="BB0000"/>
                </a:solidFill>
                <a:latin typeface="Arial" pitchFamily="34" charset="0"/>
                <a:cs typeface="Arial" pitchFamily="34" charset="0"/>
              </a:rPr>
              <a:t>In case you get stuck…</a:t>
            </a:r>
            <a:endParaRPr lang="en-US" sz="3600" dirty="0">
              <a:solidFill>
                <a:srgbClr val="C00000"/>
              </a:solidFill>
              <a:latin typeface="Arial" pitchFamily="34" charset="0"/>
              <a:cs typeface="Arial" pitchFamily="34" charset="0"/>
            </a:endParaRPr>
          </a:p>
        </p:txBody>
      </p:sp>
      <p:sp>
        <p:nvSpPr>
          <p:cNvPr id="5" name="TextBox 4">
            <a:extLst>
              <a:ext uri="{FF2B5EF4-FFF2-40B4-BE49-F238E27FC236}">
                <a16:creationId xmlns:a16="http://schemas.microsoft.com/office/drawing/2014/main" id="{B7E539F1-1E9A-4BA7-9600-3FA2FD8BEAFE}"/>
              </a:ext>
            </a:extLst>
          </p:cNvPr>
          <p:cNvSpPr txBox="1"/>
          <p:nvPr/>
        </p:nvSpPr>
        <p:spPr>
          <a:xfrm>
            <a:off x="1009651" y="1466311"/>
            <a:ext cx="9988316" cy="3323987"/>
          </a:xfrm>
          <a:prstGeom prst="rect">
            <a:avLst/>
          </a:prstGeom>
          <a:noFill/>
        </p:spPr>
        <p:txBody>
          <a:bodyPr wrap="square" rtlCol="0">
            <a:spAutoFit/>
          </a:bodyPr>
          <a:lstStyle/>
          <a:p>
            <a:r>
              <a:rPr lang="en-US" sz="3000" dirty="0">
                <a:solidFill>
                  <a:srgbClr val="C00000"/>
                </a:solidFill>
                <a:latin typeface="Arial" panose="020B0604020202020204" pitchFamily="34" charset="0"/>
                <a:cs typeface="Arial" panose="020B0604020202020204" pitchFamily="34" charset="0"/>
              </a:rPr>
              <a:t>Objects or People</a:t>
            </a:r>
            <a:r>
              <a:rPr lang="en-US" sz="3000" dirty="0">
                <a:latin typeface="Arial" panose="020B0604020202020204" pitchFamily="34" charset="0"/>
                <a:cs typeface="Arial" panose="020B0604020202020204" pitchFamily="34" charset="0"/>
              </a:rPr>
              <a:t>: musical instruments, books, camera, journal, parents/grandparents, teacher, supervisor/manager, president/politician</a:t>
            </a:r>
          </a:p>
          <a:p>
            <a:endParaRPr lang="en-US" sz="3000" dirty="0">
              <a:solidFill>
                <a:srgbClr val="C00000"/>
              </a:solidFill>
              <a:latin typeface="Arial" panose="020B0604020202020204" pitchFamily="34" charset="0"/>
              <a:cs typeface="Arial" panose="020B0604020202020204" pitchFamily="34" charset="0"/>
            </a:endParaRPr>
          </a:p>
          <a:p>
            <a:r>
              <a:rPr lang="en-US" sz="3000" dirty="0">
                <a:solidFill>
                  <a:srgbClr val="C00000"/>
                </a:solidFill>
                <a:latin typeface="Arial" panose="020B0604020202020204" pitchFamily="34" charset="0"/>
                <a:cs typeface="Arial" panose="020B0604020202020204" pitchFamily="34" charset="0"/>
              </a:rPr>
              <a:t>Events</a:t>
            </a:r>
            <a:r>
              <a:rPr lang="en-US" sz="3000" dirty="0">
                <a:latin typeface="Arial" panose="020B0604020202020204" pitchFamily="34" charset="0"/>
                <a:cs typeface="Arial" panose="020B0604020202020204" pitchFamily="34" charset="0"/>
              </a:rPr>
              <a:t>: hiking trip, vacations, college courses, jobs, internships, volunteering, sporting events, cultural or religious events, hobbies</a:t>
            </a:r>
          </a:p>
        </p:txBody>
      </p:sp>
    </p:spTree>
    <p:extLst>
      <p:ext uri="{BB962C8B-B14F-4D97-AF65-F5344CB8AC3E}">
        <p14:creationId xmlns:p14="http://schemas.microsoft.com/office/powerpoint/2010/main" val="2113743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72592-88F6-43CC-A1FB-2D5B6C97CCD2}"/>
              </a:ext>
            </a:extLst>
          </p:cNvPr>
          <p:cNvSpPr>
            <a:spLocks noGrp="1"/>
          </p:cNvSpPr>
          <p:nvPr>
            <p:ph type="title"/>
          </p:nvPr>
        </p:nvSpPr>
        <p:spPr/>
        <p:txBody>
          <a:bodyPr/>
          <a:lstStyle/>
          <a:p>
            <a:r>
              <a:rPr lang="en-US" b="1" dirty="0">
                <a:solidFill>
                  <a:srgbClr val="C00000"/>
                </a:solidFill>
                <a:latin typeface="Arial" panose="020B0604020202020204" pitchFamily="34" charset="0"/>
                <a:cs typeface="Arial" panose="020B0604020202020204" pitchFamily="34" charset="0"/>
              </a:rPr>
              <a:t>Sample:</a:t>
            </a:r>
          </a:p>
        </p:txBody>
      </p:sp>
      <p:pic>
        <p:nvPicPr>
          <p:cNvPr id="4" name="Picture 4" descr="Wandering Map Sample - Waddell">
            <a:extLst>
              <a:ext uri="{FF2B5EF4-FFF2-40B4-BE49-F238E27FC236}">
                <a16:creationId xmlns:a16="http://schemas.microsoft.com/office/drawing/2014/main" id="{511172B7-B6E0-4B74-A2FE-2B9786ADD3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4986" y="1402395"/>
            <a:ext cx="8154696" cy="5078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469894"/>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4FED8835916A4BA1D7BD1C640E7D6E" ma:contentTypeVersion="4" ma:contentTypeDescription="Create a new document." ma:contentTypeScope="" ma:versionID="29cbd96d6a7a20e09e411eff1977b834">
  <xsd:schema xmlns:xsd="http://www.w3.org/2001/XMLSchema" xmlns:xs="http://www.w3.org/2001/XMLSchema" xmlns:p="http://schemas.microsoft.com/office/2006/metadata/properties" xmlns:ns2="00548dfb-b0e5-4428-b462-39a9b80c1a74" targetNamespace="http://schemas.microsoft.com/office/2006/metadata/properties" ma:root="true" ma:fieldsID="07c707125277c669b48e523989926c34" ns2:_="">
    <xsd:import namespace="00548dfb-b0e5-4428-b462-39a9b80c1a7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548dfb-b0e5-4428-b462-39a9b80c1a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E279A9-4611-472A-9A39-5D924B253A0A}">
  <ds:schemaRefs>
    <ds:schemaRef ds:uri="00548dfb-b0e5-4428-b462-39a9b80c1a74"/>
    <ds:schemaRef ds:uri="http://purl.org/dc/elements/1.1/"/>
    <ds:schemaRef ds:uri="http://www.w3.org/XML/1998/namespace"/>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http://purl.org/dc/dcmitype/"/>
    <ds:schemaRef ds:uri="http://purl.org/dc/terms/"/>
  </ds:schemaRefs>
</ds:datastoreItem>
</file>

<file path=customXml/itemProps2.xml><?xml version="1.0" encoding="utf-8"?>
<ds:datastoreItem xmlns:ds="http://schemas.openxmlformats.org/officeDocument/2006/customXml" ds:itemID="{7CC096B3-C7AE-41EC-A492-4E2BB64FDC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548dfb-b0e5-4428-b462-39a9b80c1a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3FD2CE-EF9C-4CCF-9B89-0324C4B1A0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59</TotalTime>
  <Words>624</Words>
  <Application>Microsoft Office PowerPoint</Application>
  <PresentationFormat>Widescreen</PresentationFormat>
  <Paragraphs>80</Paragraphs>
  <Slides>15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Courier New</vt:lpstr>
      <vt:lpstr>Rockwell Nova</vt:lpstr>
      <vt:lpstr>Segoe UI</vt:lpstr>
      <vt:lpstr>Times New Roman</vt:lpstr>
      <vt:lpstr>1_office theme</vt:lpstr>
      <vt:lpstr>PowerPoint Presentation</vt:lpstr>
      <vt:lpstr>PowerPoint Presentation</vt:lpstr>
      <vt:lpstr>Focus for Today:</vt:lpstr>
      <vt:lpstr>PowerPoint Presentation</vt:lpstr>
      <vt:lpstr>Campus Groups</vt:lpstr>
      <vt:lpstr>PowerPoint Presentation</vt:lpstr>
      <vt:lpstr>PowerPoint Presentation</vt:lpstr>
      <vt:lpstr>PowerPoint Presentation</vt:lpstr>
      <vt:lpstr>Sample:</vt:lpstr>
      <vt:lpstr>PowerPoint Presentation</vt:lpstr>
      <vt:lpstr>PowerPoint Presentation</vt:lpstr>
      <vt:lpstr>PowerPoint Presentation</vt:lpstr>
      <vt:lpstr>PowerPoint Presentation</vt:lpstr>
      <vt:lpstr>PowerPoint Presentation</vt:lpstr>
      <vt:lpstr>Exit Tickets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Lehman, Kate</dc:creator>
  <cp:lastModifiedBy>Albright, Katie</cp:lastModifiedBy>
  <cp:revision>217</cp:revision>
  <dcterms:created xsi:type="dcterms:W3CDTF">2022-02-17T12:57:14Z</dcterms:created>
  <dcterms:modified xsi:type="dcterms:W3CDTF">2024-09-16T14:01:08Z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0x0101009B4FED8835916A4BA1D7BD1C640E7D6E</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ies>
</file>