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8" r:id="rId6"/>
    <p:sldId id="258" r:id="rId7"/>
    <p:sldId id="277" r:id="rId8"/>
    <p:sldId id="278" r:id="rId9"/>
  </p:sldIdLst>
  <p:sldSz cx="12188825" cy="6858000"/>
  <p:notesSz cx="6858000" cy="9144000"/>
  <p:embeddedFontLst>
    <p:embeddedFont>
      <p:font typeface="AR BERKLEY" panose="02000000000000000000" pitchFamily="2" charset="0"/>
      <p:regular r:id="rId12"/>
    </p:embeddedFont>
    <p:embeddedFont>
      <p:font typeface="AR HERMANN" panose="02000000000000000000" pitchFamily="2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pperplate Gothic Bold" panose="020E0705020206020404" pitchFamily="34" charset="0"/>
      <p:regular r:id="rId18"/>
    </p:embeddedFont>
    <p:embeddedFont>
      <p:font typeface="Euphemia" panose="020B0503040102020104" pitchFamily="34" charset="0"/>
      <p:regular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53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1_IbFFbzA&amp;pp=QAA%3D" TargetMode="External"/><Relationship Id="rId2" Type="http://schemas.openxmlformats.org/officeDocument/2006/relationships/hyperlink" Target="https://www.youtube.com/watch?v=E4XXItJYF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CZBY7a8kq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FDD7-70CE-4AFD-915F-2E4F089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76200"/>
            <a:ext cx="7391398" cy="1752600"/>
          </a:xfrm>
        </p:spPr>
        <p:txBody>
          <a:bodyPr>
            <a:normAutofit/>
          </a:bodyPr>
          <a:lstStyle/>
          <a:p>
            <a:pPr lvl="1" algn="l"/>
            <a:r>
              <a:rPr lang="en-US" sz="4800" dirty="0">
                <a:solidFill>
                  <a:srgbClr val="0070C0"/>
                </a:solidFill>
                <a:latin typeface="AR HERMANN" panose="02000000000000000000" pitchFamily="2" charset="0"/>
              </a:rPr>
              <a:t>Jorge </a:t>
            </a:r>
            <a:r>
              <a:rPr lang="en-US" sz="4800">
                <a:solidFill>
                  <a:srgbClr val="0070C0"/>
                </a:solidFill>
                <a:latin typeface="AR HERMANN" panose="02000000000000000000" pitchFamily="2" charset="0"/>
              </a:rPr>
              <a:t>Luis Borges</a:t>
            </a:r>
            <a:br>
              <a:rPr lang="en-US" sz="4800">
                <a:solidFill>
                  <a:srgbClr val="0070C0"/>
                </a:solidFill>
                <a:latin typeface="AR HERMANN" panose="02000000000000000000" pitchFamily="2" charset="0"/>
              </a:rPr>
            </a:br>
            <a:r>
              <a:rPr lang="en-US" sz="4800">
                <a:solidFill>
                  <a:srgbClr val="0070C0"/>
                </a:solidFill>
                <a:latin typeface="AR HERMANN" panose="02000000000000000000" pitchFamily="2" charset="0"/>
              </a:rPr>
              <a:t>(</a:t>
            </a:r>
            <a:r>
              <a:rPr lang="en-US" sz="4800" dirty="0">
                <a:solidFill>
                  <a:srgbClr val="0070C0"/>
                </a:solidFill>
                <a:latin typeface="AR HERMANN" panose="02000000000000000000" pitchFamily="2" charset="0"/>
              </a:rPr>
              <a:t>1899-1986)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828800"/>
            <a:ext cx="10515600" cy="464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There is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R BERKLEY" panose="02000000000000000000" pitchFamily="2" charset="0"/>
              </a:rPr>
              <a:t>one</a:t>
            </a:r>
            <a:r>
              <a:rPr lang="en-US" sz="4400" dirty="0">
                <a:latin typeface="AR BERKLEY" panose="02000000000000000000" pitchFamily="2" charset="0"/>
              </a:rPr>
              <a:t> 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concept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</a:b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that corrupts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</a:b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and confuses the others.</a:t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</a:b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I am not speaking of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 BERKLEY" panose="02000000000000000000" pitchFamily="2" charset="0"/>
              </a:rPr>
              <a:t>Evil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,</a:t>
            </a:r>
            <a:br>
              <a:rPr lang="en-US" sz="4400" dirty="0">
                <a:latin typeface="AR BERKLEY" panose="02000000000000000000" pitchFamily="2" charset="0"/>
              </a:rPr>
            </a:b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whose limited sphere is Ethics;</a:t>
            </a:r>
            <a:b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</a:br>
            <a:r>
              <a:rPr lang="en-US" sz="4400" dirty="0">
                <a:solidFill>
                  <a:srgbClr val="7030A0"/>
                </a:solidFill>
                <a:latin typeface="AR BERKLEY" panose="02000000000000000000" pitchFamily="2" charset="0"/>
              </a:rPr>
              <a:t>I am speaking of the</a:t>
            </a:r>
            <a:br>
              <a:rPr lang="en-US" sz="4400" dirty="0">
                <a:latin typeface="AR BERKLEY" panose="02000000000000000000" pitchFamily="2" charset="0"/>
              </a:rPr>
            </a:br>
            <a:r>
              <a:rPr lang="en-US" sz="4400" dirty="0">
                <a:solidFill>
                  <a:schemeClr val="accent6"/>
                </a:solidFill>
                <a:latin typeface="AR BERKLEY" panose="02000000000000000000" pitchFamily="2" charset="0"/>
              </a:rPr>
              <a:t>Infinite.</a:t>
            </a:r>
          </a:p>
        </p:txBody>
      </p:sp>
    </p:spTree>
    <p:extLst>
      <p:ext uri="{BB962C8B-B14F-4D97-AF65-F5344CB8AC3E}">
        <p14:creationId xmlns:p14="http://schemas.microsoft.com/office/powerpoint/2010/main" val="5490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E50D-85C7-4F57-82BE-B95ED8A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F4D6-691D-42B8-9AB4-7BD77D72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First </a:t>
            </a:r>
            <a:r>
              <a:rPr lang="en-US" sz="2800" dirty="0"/>
              <a:t>submission of Reflective Journal is due before midnight on Saturday</a:t>
            </a:r>
            <a:r>
              <a:rPr lang="en-US" sz="2800"/>
              <a:t>, 9/10</a:t>
            </a:r>
            <a:br>
              <a:rPr lang="en-US" sz="2800"/>
            </a:br>
            <a:endParaRPr lang="en-US" sz="2800"/>
          </a:p>
          <a:p>
            <a:pPr marL="0" indent="0">
              <a:buNone/>
            </a:pPr>
            <a:r>
              <a:rPr lang="en-US" sz="2800"/>
              <a:t>(</a:t>
            </a:r>
            <a:r>
              <a:rPr lang="en-US" sz="2800" dirty="0"/>
              <a:t>remember it should be a Microsoft Word </a:t>
            </a:r>
            <a:r>
              <a:rPr lang="en-US" sz="2800"/>
              <a:t>document)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74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5D35-43E6-47DA-98DD-3F0DE1BC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BC94-AC12-40D3-A725-BF824AB8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groups, follow the instructions in the handout</a:t>
            </a:r>
          </a:p>
          <a:p>
            <a:r>
              <a:rPr lang="en-US" dirty="0"/>
              <a:t>Take about 8 minutes for activity one</a:t>
            </a:r>
          </a:p>
          <a:p>
            <a:r>
              <a:rPr lang="en-US" dirty="0"/>
              <a:t>Now take another 8 minutes for activity two</a:t>
            </a:r>
          </a:p>
          <a:p>
            <a:endParaRPr lang="en-US" dirty="0"/>
          </a:p>
          <a:p>
            <a:r>
              <a:rPr lang="en-US" dirty="0"/>
              <a:t>Ok, let’s hear what you found...</a:t>
            </a:r>
          </a:p>
        </p:txBody>
      </p:sp>
    </p:spTree>
    <p:extLst>
      <p:ext uri="{BB962C8B-B14F-4D97-AF65-F5344CB8AC3E}">
        <p14:creationId xmlns:p14="http://schemas.microsoft.com/office/powerpoint/2010/main" val="12224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0C4E-648D-47C5-86FB-29B74542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762F-3B24-41AD-A1B6-C8EC92494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“Let no one ignorant of geometry enter here.”</a:t>
            </a:r>
            <a:br>
              <a:rPr lang="en-US" dirty="0"/>
            </a:br>
            <a:r>
              <a:rPr lang="en-US" dirty="0"/>
              <a:t>			—Quote above the entrance to The Academy</a:t>
            </a:r>
          </a:p>
          <a:p>
            <a:pPr marL="342900" indent="-342900"/>
            <a:r>
              <a:rPr lang="en-US" dirty="0"/>
              <a:t>Plato is one of the most significant thinkers in history</a:t>
            </a:r>
          </a:p>
          <a:p>
            <a:pPr marL="621982" lvl="1" indent="-342900"/>
            <a:r>
              <a:rPr lang="en-US" dirty="0"/>
              <a:t>A student of Socrates</a:t>
            </a:r>
          </a:p>
          <a:p>
            <a:pPr marL="621982" lvl="1" indent="-342900"/>
            <a:r>
              <a:rPr lang="en-US" dirty="0"/>
              <a:t>Plato founded The Academy in Athens in 387 BC, which was the most prestigious school in the Greek world for 300 years, until it was destroyed by the Romans</a:t>
            </a:r>
          </a:p>
          <a:p>
            <a:pPr marL="342900" indent="-342900"/>
            <a:r>
              <a:rPr lang="en-US" dirty="0"/>
              <a:t>The Allegory of the Cave</a:t>
            </a:r>
          </a:p>
          <a:p>
            <a:pPr marL="621982" lvl="1" indent="-342900"/>
            <a:r>
              <a:rPr lang="en-US" dirty="0"/>
              <a:t>Found in Book VII of Plato’s Republic (reading assignment #6)</a:t>
            </a:r>
          </a:p>
          <a:p>
            <a:pPr marL="621982" lvl="1" indent="-342900"/>
            <a:r>
              <a:rPr lang="en-US" dirty="0">
                <a:hlinkClick r:id="rId2"/>
              </a:rPr>
              <a:t>Video Short</a:t>
            </a:r>
            <a:endParaRPr lang="en-US" dirty="0"/>
          </a:p>
          <a:p>
            <a:pPr marL="621982" lvl="1" indent="-342900"/>
            <a:r>
              <a:rPr lang="en-US" dirty="0">
                <a:hlinkClick r:id="rId3"/>
              </a:rPr>
              <a:t>The Matrix clip 1</a:t>
            </a:r>
            <a:endParaRPr lang="en-US" dirty="0"/>
          </a:p>
          <a:p>
            <a:pPr marL="621982" lvl="1" indent="-342900"/>
            <a:r>
              <a:rPr lang="en-US" dirty="0">
                <a:hlinkClick r:id="rId4"/>
              </a:rPr>
              <a:t>The Matrix clip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theme/theme1.xml><?xml version="1.0" encoding="utf-8"?>
<a:theme xmlns:a="http://schemas.openxmlformats.org/drawingml/2006/main" name="Hexagonal design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12938</TotalTime>
  <Words>203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 HERMANN</vt:lpstr>
      <vt:lpstr>Arial</vt:lpstr>
      <vt:lpstr>Century Gothic</vt:lpstr>
      <vt:lpstr>Euphemia</vt:lpstr>
      <vt:lpstr>Copperplate Gothic Bold</vt:lpstr>
      <vt:lpstr>Palatino Linotype</vt:lpstr>
      <vt:lpstr>AR BERKLEY</vt:lpstr>
      <vt:lpstr>Hexagonal design template</vt:lpstr>
      <vt:lpstr>To</vt:lpstr>
      <vt:lpstr>Jorge Luis Borges (1899-1986)</vt:lpstr>
      <vt:lpstr>ALERT</vt:lpstr>
      <vt:lpstr>Discussions</vt:lpstr>
      <vt:lpstr>Plato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David Stucki</cp:lastModifiedBy>
  <cp:revision>30</cp:revision>
  <dcterms:created xsi:type="dcterms:W3CDTF">2020-08-23T13:23:40Z</dcterms:created>
  <dcterms:modified xsi:type="dcterms:W3CDTF">2024-09-11T00:42:30Z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