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notesMasterIdLst>
    <p:notesMasterId r:id="rId18"/>
  </p:notesMasterIdLst>
  <p:handoutMasterIdLst>
    <p:handoutMasterId r:id="rId19"/>
  </p:handoutMasterIdLst>
  <p:sldIdLst>
    <p:sldId id="257" r:id="rId5"/>
    <p:sldId id="268" r:id="rId6"/>
    <p:sldId id="270" r:id="rId7"/>
    <p:sldId id="258" r:id="rId8"/>
    <p:sldId id="272" r:id="rId9"/>
    <p:sldId id="273" r:id="rId10"/>
    <p:sldId id="269" r:id="rId11"/>
    <p:sldId id="274" r:id="rId12"/>
    <p:sldId id="275" r:id="rId13"/>
    <p:sldId id="278" r:id="rId14"/>
    <p:sldId id="279" r:id="rId15"/>
    <p:sldId id="276" r:id="rId16"/>
    <p:sldId id="277" r:id="rId17"/>
  </p:sldIdLst>
  <p:sldSz cx="12188825" cy="6858000"/>
  <p:notesSz cx="6858000" cy="9144000"/>
  <p:embeddedFontLst>
    <p:embeddedFont>
      <p:font typeface="Century Gothic" panose="020B0502020202020204" pitchFamily="34" charset="0"/>
      <p:regular r:id="rId20"/>
      <p:bold r:id="rId21"/>
      <p:italic r:id="rId22"/>
      <p:boldItalic r:id="rId23"/>
    </p:embeddedFont>
    <p:embeddedFont>
      <p:font typeface="EngravrsRoman BT" panose="02040507060505020304" pitchFamily="18" charset="0"/>
      <p:regular r:id="rId24"/>
    </p:embeddedFont>
    <p:embeddedFont>
      <p:font typeface="Euphemia" panose="020B0503040102020104" pitchFamily="34" charset="0"/>
      <p:regular r:id="rId25"/>
    </p:embeddedFont>
    <p:embeddedFont>
      <p:font typeface="Linux Libertine" panose="02000503000000000000" pitchFamily="2" charset="0"/>
      <p:regular r:id="rId26"/>
      <p:bold r:id="rId27"/>
      <p:italic r:id="rId28"/>
      <p:boldItalic r:id="rId29"/>
    </p:embeddedFont>
    <p:embeddedFont>
      <p:font typeface="New Athena Unicode" panose="02000503000000020003" pitchFamily="2" charset="0"/>
      <p:regular r:id="rId30"/>
    </p:embeddedFont>
    <p:embeddedFont>
      <p:font typeface="Palatino Linotype" panose="02040502050505030304" pitchFamily="18" charset="0"/>
      <p:regular r:id="rId31"/>
      <p:bold r:id="rId32"/>
      <p:italic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2496">
          <p15:clr>
            <a:srgbClr val="A4A3A4"/>
          </p15:clr>
        </p15:guide>
        <p15:guide id="3" orient="horz" pos="2880">
          <p15:clr>
            <a:srgbClr val="A4A3A4"/>
          </p15:clr>
        </p15:guide>
        <p15:guide id="4" orient="horz" pos="1056">
          <p15:clr>
            <a:srgbClr val="A4A3A4"/>
          </p15:clr>
        </p15:guide>
        <p15:guide id="5" orient="horz" pos="3888">
          <p15:clr>
            <a:srgbClr val="A4A3A4"/>
          </p15:clr>
        </p15:guide>
        <p15:guide id="6" orient="horz" pos="240">
          <p15:clr>
            <a:srgbClr val="A4A3A4"/>
          </p15:clr>
        </p15:guide>
        <p15:guide id="7" pos="3839">
          <p15:clr>
            <a:srgbClr val="A4A3A4"/>
          </p15:clr>
        </p15:guide>
        <p15:guide id="8" pos="527">
          <p15:clr>
            <a:srgbClr val="A4A3A4"/>
          </p15:clr>
        </p15:guide>
        <p15:guide id="9" pos="815">
          <p15:clr>
            <a:srgbClr val="A4A3A4"/>
          </p15:clr>
        </p15:guide>
        <p15:guide id="10" pos="6863">
          <p15:clr>
            <a:srgbClr val="A4A3A4"/>
          </p15:clr>
        </p15:guide>
        <p15:guide id="11" pos="6143">
          <p15:clr>
            <a:srgbClr val="A4A3A4"/>
          </p15:clr>
        </p15:guide>
        <p15:guide id="12" pos="470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034" autoAdjust="0"/>
    <p:restoredTop sz="94660"/>
  </p:normalViewPr>
  <p:slideViewPr>
    <p:cSldViewPr>
      <p:cViewPr varScale="1">
        <p:scale>
          <a:sx n="109" d="100"/>
          <a:sy n="109" d="100"/>
        </p:scale>
        <p:origin x="936" y="108"/>
      </p:cViewPr>
      <p:guideLst>
        <p:guide orient="horz" pos="2160"/>
        <p:guide orient="horz" pos="2496"/>
        <p:guide orient="horz" pos="2880"/>
        <p:guide orient="horz" pos="1056"/>
        <p:guide orient="horz" pos="3888"/>
        <p:guide orient="horz" pos="240"/>
        <p:guide pos="3839"/>
        <p:guide pos="527"/>
        <p:guide pos="815"/>
        <p:guide pos="6863"/>
        <p:guide pos="6143"/>
        <p:guide pos="4703"/>
      </p:guideLst>
    </p:cSldViewPr>
  </p:slideViewPr>
  <p:notesTextViewPr>
    <p:cViewPr>
      <p:scale>
        <a:sx n="1" d="1"/>
        <a:sy n="1" d="1"/>
      </p:scale>
      <p:origin x="0" y="0"/>
    </p:cViewPr>
  </p:notesTextViewPr>
  <p:notesViewPr>
    <p:cSldViewPr>
      <p:cViewPr varScale="1">
        <p:scale>
          <a:sx n="76" d="100"/>
          <a:sy n="76" d="100"/>
        </p:scale>
        <p:origin x="168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font" Target="fonts/font7.fntdata"/><Relationship Id="rId21" Type="http://schemas.openxmlformats.org/officeDocument/2006/relationships/font" Target="fonts/font2.fntdata"/><Relationship Id="rId34" Type="http://schemas.openxmlformats.org/officeDocument/2006/relationships/font" Target="fonts/font15.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handoutMaster" Target="handoutMasters/handoutMaster1.xml"/><Relationship Id="rId31"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A5A207F-0F91-42F2-96D0-049C6003623B}" type="datetimeFigureOut">
              <a:rPr lang="en-US"/>
              <a:t>9/3/2024</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C567D4A-04CB-4EDF-8FB1-342A02FC8EC5}" type="slidenum">
              <a:rPr/>
              <a:t>‹#›</a:t>
            </a:fld>
            <a:endParaRPr/>
          </a:p>
        </p:txBody>
      </p:sp>
    </p:spTree>
    <p:extLst>
      <p:ext uri="{BB962C8B-B14F-4D97-AF65-F5344CB8AC3E}">
        <p14:creationId xmlns:p14="http://schemas.microsoft.com/office/powerpoint/2010/main" val="1580125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CC13F5-F2B1-464B-BE8F-27ABFBD2FBDE}" type="datetimeFigureOut">
              <a:rPr lang="en-US"/>
              <a:t>9/3/2024</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61351F-DBB1-4664-ADA9-83BC7CB8848D}" type="slidenum">
              <a:rPr/>
              <a:t>‹#›</a:t>
            </a:fld>
            <a:endParaRPr/>
          </a:p>
        </p:txBody>
      </p:sp>
    </p:spTree>
    <p:extLst>
      <p:ext uri="{BB962C8B-B14F-4D97-AF65-F5344CB8AC3E}">
        <p14:creationId xmlns:p14="http://schemas.microsoft.com/office/powerpoint/2010/main" val="364236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ltGray">
      <p:bgPr>
        <a:blipFill dpi="0" rotWithShape="1">
          <a:blip r:embed="rId2">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47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08412" y="152400"/>
            <a:ext cx="4648200" cy="1066800"/>
          </a:xfrm>
        </p:spPr>
        <p:txBody>
          <a:bodyPr>
            <a:normAutofit/>
          </a:bodyPr>
          <a:lstStyle>
            <a:lvl1pPr>
              <a:defRPr sz="6000"/>
            </a:lvl1pPr>
          </a:lstStyle>
          <a:p>
            <a:r>
              <a:rPr lang="en-US" dirty="0"/>
              <a:t>Click to edit </a:t>
            </a:r>
            <a:endParaRPr dirty="0"/>
          </a:p>
        </p:txBody>
      </p:sp>
      <p:sp>
        <p:nvSpPr>
          <p:cNvPr id="3" name="Subtitle 2"/>
          <p:cNvSpPr>
            <a:spLocks noGrp="1"/>
          </p:cNvSpPr>
          <p:nvPr>
            <p:ph type="subTitle" idx="1"/>
          </p:nvPr>
        </p:nvSpPr>
        <p:spPr>
          <a:xfrm>
            <a:off x="4570412" y="5943600"/>
            <a:ext cx="2895600" cy="762000"/>
          </a:xfrm>
          <a:noFill/>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a:t>
            </a:r>
            <a:endParaRPr dirty="0"/>
          </a:p>
        </p:txBody>
      </p:sp>
    </p:spTree>
    <p:extLst>
      <p:ext uri="{BB962C8B-B14F-4D97-AF65-F5344CB8AC3E}">
        <p14:creationId xmlns:p14="http://schemas.microsoft.com/office/powerpoint/2010/main" val="287859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a:gsLst>
            <a:gs pos="52000">
              <a:schemeClr val="accent3">
                <a:lumMod val="20000"/>
                <a:lumOff val="80000"/>
              </a:schemeClr>
            </a:gs>
            <a:gs pos="25000">
              <a:schemeClr val="bg1"/>
            </a:gs>
            <a:gs pos="0">
              <a:schemeClr val="bg1"/>
            </a:gs>
            <a:gs pos="74000">
              <a:schemeClr val="accent6">
                <a:lumMod val="40000"/>
                <a:lumOff val="60000"/>
              </a:schemeClr>
            </a:gs>
            <a:gs pos="83000">
              <a:schemeClr val="accent4">
                <a:lumMod val="20000"/>
                <a:lumOff val="80000"/>
              </a:schemeClr>
            </a:gs>
            <a:gs pos="100000">
              <a:schemeClr val="bg1">
                <a:lumMod val="95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3813" y="381000"/>
            <a:ext cx="7391398" cy="1143000"/>
          </a:xfrm>
        </p:spPr>
        <p:txBody>
          <a:bodyPr/>
          <a:lstStyle/>
          <a:p>
            <a:r>
              <a:rPr lang="en-US"/>
              <a:t>Click to edit Master title style</a:t>
            </a:r>
            <a:endParaRPr/>
          </a:p>
        </p:txBody>
      </p:sp>
      <p:sp>
        <p:nvSpPr>
          <p:cNvPr id="3" name="Content Placeholder 2"/>
          <p:cNvSpPr>
            <a:spLocks noGrp="1"/>
          </p:cNvSpPr>
          <p:nvPr>
            <p:ph idx="1"/>
          </p:nvPr>
        </p:nvSpPr>
        <p:spPr>
          <a:gradFill>
            <a:gsLst>
              <a:gs pos="52000">
                <a:schemeClr val="accent3">
                  <a:lumMod val="20000"/>
                  <a:lumOff val="80000"/>
                </a:schemeClr>
              </a:gs>
              <a:gs pos="25000">
                <a:schemeClr val="bg1"/>
              </a:gs>
              <a:gs pos="0">
                <a:schemeClr val="bg1"/>
              </a:gs>
              <a:gs pos="83000">
                <a:schemeClr val="accent4">
                  <a:lumMod val="20000"/>
                  <a:lumOff val="80000"/>
                </a:schemeClr>
              </a:gs>
              <a:gs pos="100000">
                <a:schemeClr val="bg1">
                  <a:lumMod val="95000"/>
                </a:schemeClr>
              </a:gs>
            </a:gsLst>
            <a:lin ang="5400000" scaled="1"/>
          </a:gradFill>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6" name="Slide Number Placeholder 5"/>
          <p:cNvSpPr>
            <a:spLocks noGrp="1"/>
          </p:cNvSpPr>
          <p:nvPr>
            <p:ph type="sldNum" sz="quarter" idx="12"/>
          </p:nvPr>
        </p:nvSpPr>
        <p:spPr>
          <a:xfrm>
            <a:off x="11580540" y="6356351"/>
            <a:ext cx="457472" cy="365125"/>
          </a:xfrm>
        </p:spPr>
        <p:txBody>
          <a:bodyPr/>
          <a:lstStyle/>
          <a:p>
            <a:fld id="{81FEFA0A-2F20-4B60-98C6-5FFDA469AA1C}" type="slidenum">
              <a:rPr lang="en-US" smtClean="0"/>
              <a:t>‹#›</a:t>
            </a:fld>
            <a:endParaRPr lang="en-US"/>
          </a:p>
        </p:txBody>
      </p:sp>
      <p:pic>
        <p:nvPicPr>
          <p:cNvPr id="5" name="Picture 4">
            <a:extLst>
              <a:ext uri="{FF2B5EF4-FFF2-40B4-BE49-F238E27FC236}">
                <a16:creationId xmlns:a16="http://schemas.microsoft.com/office/drawing/2014/main" id="{D7DA733E-AFCE-06A6-2FBE-457A56C2AEA1}"/>
              </a:ext>
            </a:extLst>
          </p:cNvPr>
          <p:cNvPicPr>
            <a:picLocks noChangeAspect="1"/>
          </p:cNvPicPr>
          <p:nvPr userDrawn="1"/>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4700"/>
                    </a14:imgEffect>
                  </a14:imgLayer>
                </a14:imgProps>
              </a:ext>
            </a:extLst>
          </a:blip>
          <a:stretch>
            <a:fillRect/>
          </a:stretch>
        </p:blipFill>
        <p:spPr>
          <a:xfrm>
            <a:off x="8607424" y="0"/>
            <a:ext cx="3575500" cy="1673352"/>
          </a:xfrm>
          <a:prstGeom prst="rect">
            <a:avLst/>
          </a:prstGeom>
        </p:spPr>
      </p:pic>
    </p:spTree>
    <p:extLst>
      <p:ext uri="{BB962C8B-B14F-4D97-AF65-F5344CB8AC3E}">
        <p14:creationId xmlns:p14="http://schemas.microsoft.com/office/powerpoint/2010/main" val="2194492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93812" y="1676400"/>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02035" y="1676401"/>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9CAAEA3F-BC83-4494-8BB2-CF9729692A8C}" type="datetime1">
              <a:rPr lang="en-US" smtClean="0"/>
              <a:t>9/3/2024</a:t>
            </a:fld>
            <a:endParaRPr lang="en-US"/>
          </a:p>
        </p:txBody>
      </p:sp>
      <p:sp>
        <p:nvSpPr>
          <p:cNvPr id="6" name="Footer Placeholder 5"/>
          <p:cNvSpPr>
            <a:spLocks noGrp="1"/>
          </p:cNvSpPr>
          <p:nvPr>
            <p:ph type="ftr" sz="quarter" idx="11"/>
          </p:nvPr>
        </p:nvSpPr>
        <p:spPr/>
        <p:txBody>
          <a:bodyPr/>
          <a:lstStyle/>
          <a:p>
            <a:r>
              <a:rPr lang="en-US"/>
              <a:t>Add a footer</a:t>
            </a:r>
          </a:p>
        </p:txBody>
      </p:sp>
      <p:sp>
        <p:nvSpPr>
          <p:cNvPr id="7" name="Slide Number Placeholder 6"/>
          <p:cNvSpPr>
            <a:spLocks noGrp="1"/>
          </p:cNvSpPr>
          <p:nvPr>
            <p:ph type="sldNum" sz="quarter" idx="12"/>
          </p:nvPr>
        </p:nvSpPr>
        <p:spPr/>
        <p:txBody>
          <a:bodyPr/>
          <a:lstStyle/>
          <a:p>
            <a:fld id="{81FEFA0A-2F20-4B60-98C6-5FFDA469AA1C}" type="slidenum">
              <a:rPr lang="en-US" smtClean="0"/>
              <a:t>‹#›</a:t>
            </a:fld>
            <a:endParaRPr lang="en-US"/>
          </a:p>
        </p:txBody>
      </p:sp>
    </p:spTree>
    <p:extLst>
      <p:ext uri="{BB962C8B-B14F-4D97-AF65-F5344CB8AC3E}">
        <p14:creationId xmlns:p14="http://schemas.microsoft.com/office/powerpoint/2010/main" val="2193451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3813" y="381000"/>
            <a:ext cx="9601200" cy="1143000"/>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293813" y="1676400"/>
            <a:ext cx="9601200" cy="4495800"/>
          </a:xfrm>
          <a:prstGeom prst="rect">
            <a:avLst/>
          </a:prstGeom>
          <a:solidFill>
            <a:schemeClr val="bg2">
              <a:alpha val="70000"/>
            </a:schemeClr>
          </a:solidFill>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271781" y="6356351"/>
            <a:ext cx="2844059" cy="365125"/>
          </a:xfrm>
          <a:prstGeom prst="rect">
            <a:avLst/>
          </a:prstGeom>
        </p:spPr>
        <p:txBody>
          <a:bodyPr vert="horz" lIns="91440" tIns="45720" rIns="91440" bIns="45720" rtlCol="0" anchor="ctr"/>
          <a:lstStyle>
            <a:lvl1pPr algn="l">
              <a:defRPr sz="1100">
                <a:solidFill>
                  <a:schemeClr val="tx1"/>
                </a:solidFill>
              </a:defRPr>
            </a:lvl1pPr>
          </a:lstStyle>
          <a:p>
            <a:fld id="{41B0D41C-F0D3-49F0-8041-67FC705A40C6}" type="datetime1">
              <a:rPr lang="en-US" smtClean="0"/>
              <a:pPr/>
              <a:t>9/3/2024</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100">
                <a:solidFill>
                  <a:schemeClr val="tx1"/>
                </a:solidFill>
              </a:defRPr>
            </a:lvl1pPr>
          </a:lstStyle>
          <a:p>
            <a:r>
              <a:rPr lang="en-US"/>
              <a:t>Add a footer</a:t>
            </a:r>
          </a:p>
        </p:txBody>
      </p:sp>
      <p:sp>
        <p:nvSpPr>
          <p:cNvPr id="6" name="Slide Number Placeholder 5"/>
          <p:cNvSpPr>
            <a:spLocks noGrp="1"/>
          </p:cNvSpPr>
          <p:nvPr>
            <p:ph type="sldNum" sz="quarter" idx="4"/>
          </p:nvPr>
        </p:nvSpPr>
        <p:spPr>
          <a:xfrm>
            <a:off x="8051225" y="6356351"/>
            <a:ext cx="2844059" cy="365125"/>
          </a:xfrm>
          <a:prstGeom prst="rect">
            <a:avLst/>
          </a:prstGeom>
        </p:spPr>
        <p:txBody>
          <a:bodyPr vert="horz" lIns="91440" tIns="45720" rIns="91440" bIns="45720" rtlCol="0" anchor="ctr"/>
          <a:lstStyle>
            <a:lvl1pPr algn="r">
              <a:defRPr sz="1100">
                <a:solidFill>
                  <a:schemeClr val="tx1"/>
                </a:solidFill>
              </a:defRPr>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6957396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8600" algn="l" defTabSz="914400" rtl="0" eaLnBrk="1" latinLnBrk="0" hangingPunct="1">
        <a:lnSpc>
          <a:spcPct val="90000"/>
        </a:lnSpc>
        <a:spcBef>
          <a:spcPts val="1600"/>
        </a:spcBef>
        <a:buClr>
          <a:schemeClr val="accent6"/>
        </a:buClr>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accent6"/>
        </a:buClr>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Clr>
          <a:schemeClr val="accent6"/>
        </a:buClr>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Clr>
          <a:schemeClr val="accent6"/>
        </a:buClr>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Clr>
          <a:schemeClr val="accent6"/>
        </a:buClr>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solidFill>
                  <a:schemeClr val="accent1"/>
                </a:solidFill>
                <a:latin typeface="+mn-lt"/>
              </a:rPr>
              <a:t>To</a:t>
            </a:r>
          </a:p>
        </p:txBody>
      </p:sp>
      <p:sp>
        <p:nvSpPr>
          <p:cNvPr id="3" name="Subtitle 2"/>
          <p:cNvSpPr>
            <a:spLocks noGrp="1"/>
          </p:cNvSpPr>
          <p:nvPr>
            <p:ph type="subTitle" idx="1"/>
          </p:nvPr>
        </p:nvSpPr>
        <p:spPr/>
        <p:txBody>
          <a:bodyPr>
            <a:normAutofit fontScale="85000" lnSpcReduction="10000"/>
          </a:bodyPr>
          <a:lstStyle/>
          <a:p>
            <a:pPr algn="ctr"/>
            <a:r>
              <a:rPr lang="en-US" sz="4000" dirty="0">
                <a:solidFill>
                  <a:schemeClr val="accent1"/>
                </a:solidFill>
              </a:rPr>
              <a:t>and Beyond...</a:t>
            </a:r>
          </a:p>
        </p:txBody>
      </p:sp>
    </p:spTree>
    <p:extLst>
      <p:ext uri="{BB962C8B-B14F-4D97-AF65-F5344CB8AC3E}">
        <p14:creationId xmlns:p14="http://schemas.microsoft.com/office/powerpoint/2010/main" val="75228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2FDD7-70CE-4AFD-915F-2E4F089749F9}"/>
              </a:ext>
            </a:extLst>
          </p:cNvPr>
          <p:cNvSpPr>
            <a:spLocks noGrp="1"/>
          </p:cNvSpPr>
          <p:nvPr>
            <p:ph type="title"/>
          </p:nvPr>
        </p:nvSpPr>
        <p:spPr/>
        <p:txBody>
          <a:bodyPr>
            <a:normAutofit/>
          </a:bodyPr>
          <a:lstStyle/>
          <a:p>
            <a:r>
              <a:rPr lang="en-US" dirty="0"/>
              <a:t>Anaximander (</a:t>
            </a:r>
            <a:r>
              <a:rPr lang="el-GR" dirty="0">
                <a:latin typeface="Times New Roman" panose="02020603050405020304" pitchFamily="18" charset="0"/>
                <a:cs typeface="Times New Roman" panose="02020603050405020304" pitchFamily="18" charset="0"/>
              </a:rPr>
              <a:t>Ἀναξίμανδρος</a:t>
            </a:r>
            <a:r>
              <a:rPr lang="en-US" dirty="0"/>
              <a:t>)</a:t>
            </a:r>
            <a:br>
              <a:rPr lang="en-US" dirty="0"/>
            </a:br>
            <a:r>
              <a:rPr lang="en-US" dirty="0"/>
              <a:t>610 – 546 BC</a:t>
            </a:r>
          </a:p>
        </p:txBody>
      </p:sp>
      <p:sp>
        <p:nvSpPr>
          <p:cNvPr id="3" name="Content Placeholder 2">
            <a:extLst>
              <a:ext uri="{FF2B5EF4-FFF2-40B4-BE49-F238E27FC236}">
                <a16:creationId xmlns:a16="http://schemas.microsoft.com/office/drawing/2014/main" id="{89C440D8-3D32-4515-8139-9ABE2C3C1B3E}"/>
              </a:ext>
            </a:extLst>
          </p:cNvPr>
          <p:cNvSpPr>
            <a:spLocks noGrp="1"/>
          </p:cNvSpPr>
          <p:nvPr>
            <p:ph idx="1"/>
          </p:nvPr>
        </p:nvSpPr>
        <p:spPr>
          <a:xfrm>
            <a:off x="1065212" y="1828800"/>
            <a:ext cx="10134600" cy="4343400"/>
          </a:xfrm>
        </p:spPr>
        <p:txBody>
          <a:bodyPr>
            <a:noAutofit/>
          </a:bodyPr>
          <a:lstStyle/>
          <a:p>
            <a:pPr marL="0" indent="0" algn="ctr">
              <a:spcBef>
                <a:spcPts val="2400"/>
              </a:spcBef>
              <a:buNone/>
            </a:pPr>
            <a:r>
              <a:rPr lang="en-US" sz="2800" dirty="0">
                <a:latin typeface="EngravrsRoman BT" panose="02040507060505020304" pitchFamily="18" charset="0"/>
              </a:rPr>
              <a:t>For there are some who make this (i.e. a body distinct from the elements) the </a:t>
            </a:r>
            <a:r>
              <a:rPr lang="en-US" sz="2800" dirty="0">
                <a:solidFill>
                  <a:schemeClr val="accent3"/>
                </a:solidFill>
                <a:latin typeface="EngravrsRoman BT" panose="02040507060505020304" pitchFamily="18" charset="0"/>
              </a:rPr>
              <a:t>infinite</a:t>
            </a:r>
            <a:r>
              <a:rPr lang="en-US" sz="2800" dirty="0">
                <a:latin typeface="EngravrsRoman BT" panose="02040507060505020304" pitchFamily="18" charset="0"/>
              </a:rPr>
              <a:t>, </a:t>
            </a:r>
            <a:r>
              <a:rPr lang="en-US" sz="2800">
                <a:latin typeface="EngravrsRoman BT" panose="02040507060505020304" pitchFamily="18" charset="0"/>
              </a:rPr>
              <a:t>and not</a:t>
            </a:r>
            <a:br>
              <a:rPr lang="en-US" sz="2800">
                <a:latin typeface="EngravrsRoman BT" panose="02040507060505020304" pitchFamily="18" charset="0"/>
              </a:rPr>
            </a:br>
            <a:r>
              <a:rPr lang="en-US" sz="2800">
                <a:solidFill>
                  <a:srgbClr val="00B0F0"/>
                </a:solidFill>
                <a:latin typeface="EngravrsRoman BT" panose="02040507060505020304" pitchFamily="18" charset="0"/>
              </a:rPr>
              <a:t>air</a:t>
            </a:r>
            <a:r>
              <a:rPr lang="en-US" sz="2800">
                <a:latin typeface="EngravrsRoman BT" panose="02040507060505020304" pitchFamily="18" charset="0"/>
              </a:rPr>
              <a:t> </a:t>
            </a:r>
            <a:r>
              <a:rPr lang="en-US" sz="2800" dirty="0">
                <a:latin typeface="EngravrsRoman BT" panose="02040507060505020304" pitchFamily="18" charset="0"/>
              </a:rPr>
              <a:t>or </a:t>
            </a:r>
            <a:r>
              <a:rPr lang="en-US" sz="2800" dirty="0">
                <a:solidFill>
                  <a:srgbClr val="00B050"/>
                </a:solidFill>
                <a:latin typeface="EngravrsRoman BT" panose="02040507060505020304" pitchFamily="18" charset="0"/>
              </a:rPr>
              <a:t>water</a:t>
            </a:r>
            <a:r>
              <a:rPr lang="en-US" sz="2800" dirty="0">
                <a:latin typeface="EngravrsRoman BT" panose="02040507060505020304" pitchFamily="18" charset="0"/>
              </a:rPr>
              <a:t>, in order that the </a:t>
            </a:r>
            <a:r>
              <a:rPr lang="en-US" sz="2800">
                <a:latin typeface="EngravrsRoman BT" panose="02040507060505020304" pitchFamily="18" charset="0"/>
              </a:rPr>
              <a:t>other things</a:t>
            </a:r>
            <a:br>
              <a:rPr lang="en-US" sz="2800">
                <a:latin typeface="EngravrsRoman BT" panose="02040507060505020304" pitchFamily="18" charset="0"/>
              </a:rPr>
            </a:br>
            <a:r>
              <a:rPr lang="en-US" sz="2800">
                <a:latin typeface="EngravrsRoman BT" panose="02040507060505020304" pitchFamily="18" charset="0"/>
              </a:rPr>
              <a:t>may not </a:t>
            </a:r>
            <a:r>
              <a:rPr lang="en-US" sz="2800" dirty="0">
                <a:latin typeface="EngravrsRoman BT" panose="02040507060505020304" pitchFamily="18" charset="0"/>
              </a:rPr>
              <a:t>be destroyed by their </a:t>
            </a:r>
            <a:r>
              <a:rPr lang="en-US" sz="2800">
                <a:solidFill>
                  <a:schemeClr val="accent3"/>
                </a:solidFill>
                <a:latin typeface="EngravrsRoman BT" panose="02040507060505020304" pitchFamily="18" charset="0"/>
              </a:rPr>
              <a:t>infinity</a:t>
            </a:r>
            <a:r>
              <a:rPr lang="en-US" sz="2800">
                <a:latin typeface="EngravrsRoman BT" panose="02040507060505020304" pitchFamily="18" charset="0"/>
              </a:rPr>
              <a:t>.</a:t>
            </a:r>
            <a:br>
              <a:rPr lang="en-US" sz="2800">
                <a:latin typeface="EngravrsRoman BT" panose="02040507060505020304" pitchFamily="18" charset="0"/>
              </a:rPr>
            </a:br>
            <a:r>
              <a:rPr lang="en-US" sz="2800">
                <a:latin typeface="EngravrsRoman BT" panose="02040507060505020304" pitchFamily="18" charset="0"/>
              </a:rPr>
              <a:t>They </a:t>
            </a:r>
            <a:r>
              <a:rPr lang="en-US" sz="2800" dirty="0">
                <a:latin typeface="EngravrsRoman BT" panose="02040507060505020304" pitchFamily="18" charset="0"/>
              </a:rPr>
              <a:t>are in opposition one </a:t>
            </a:r>
            <a:r>
              <a:rPr lang="en-US" sz="2800">
                <a:latin typeface="EngravrsRoman BT" panose="02040507060505020304" pitchFamily="18" charset="0"/>
              </a:rPr>
              <a:t>to another</a:t>
            </a:r>
            <a:br>
              <a:rPr lang="en-US" sz="2800">
                <a:latin typeface="EngravrsRoman BT" panose="02040507060505020304" pitchFamily="18" charset="0"/>
              </a:rPr>
            </a:br>
            <a:r>
              <a:rPr lang="en-US" sz="2800">
                <a:latin typeface="EngravrsRoman BT" panose="02040507060505020304" pitchFamily="18" charset="0"/>
              </a:rPr>
              <a:t>—</a:t>
            </a:r>
            <a:r>
              <a:rPr lang="en-US" sz="2800">
                <a:solidFill>
                  <a:srgbClr val="00B0F0"/>
                </a:solidFill>
                <a:latin typeface="EngravrsRoman BT" panose="02040507060505020304" pitchFamily="18" charset="0"/>
              </a:rPr>
              <a:t>air </a:t>
            </a:r>
            <a:r>
              <a:rPr lang="en-US" sz="2800" dirty="0">
                <a:solidFill>
                  <a:srgbClr val="00B0F0"/>
                </a:solidFill>
                <a:latin typeface="EngravrsRoman BT" panose="02040507060505020304" pitchFamily="18" charset="0"/>
              </a:rPr>
              <a:t>is cold</a:t>
            </a:r>
            <a:r>
              <a:rPr lang="en-US" sz="2800" dirty="0">
                <a:latin typeface="EngravrsRoman BT" panose="02040507060505020304" pitchFamily="18" charset="0"/>
              </a:rPr>
              <a:t>, </a:t>
            </a:r>
            <a:r>
              <a:rPr lang="en-US" sz="2800" dirty="0">
                <a:solidFill>
                  <a:srgbClr val="00B050"/>
                </a:solidFill>
                <a:latin typeface="EngravrsRoman BT" panose="02040507060505020304" pitchFamily="18" charset="0"/>
              </a:rPr>
              <a:t>water moist</a:t>
            </a:r>
            <a:r>
              <a:rPr lang="en-US" sz="2800" dirty="0">
                <a:latin typeface="EngravrsRoman BT" panose="02040507060505020304" pitchFamily="18" charset="0"/>
              </a:rPr>
              <a:t>, and </a:t>
            </a:r>
            <a:r>
              <a:rPr lang="en-US" sz="2800">
                <a:solidFill>
                  <a:srgbClr val="FF0000"/>
                </a:solidFill>
                <a:latin typeface="EngravrsRoman BT" panose="02040507060505020304" pitchFamily="18" charset="0"/>
              </a:rPr>
              <a:t>fire hot</a:t>
            </a:r>
            <a:r>
              <a:rPr lang="en-US" sz="2800">
                <a:latin typeface="EngravrsRoman BT" panose="02040507060505020304" pitchFamily="18" charset="0"/>
              </a:rPr>
              <a:t>—</a:t>
            </a:r>
            <a:br>
              <a:rPr lang="en-US" sz="2800">
                <a:solidFill>
                  <a:srgbClr val="FF0000"/>
                </a:solidFill>
                <a:latin typeface="EngravrsRoman BT" panose="02040507060505020304" pitchFamily="18" charset="0"/>
              </a:rPr>
            </a:br>
            <a:r>
              <a:rPr lang="en-US" sz="2800">
                <a:latin typeface="EngravrsRoman BT" panose="02040507060505020304" pitchFamily="18" charset="0"/>
              </a:rPr>
              <a:t>and </a:t>
            </a:r>
            <a:r>
              <a:rPr lang="en-US" sz="2800" dirty="0">
                <a:latin typeface="EngravrsRoman BT" panose="02040507060505020304" pitchFamily="18" charset="0"/>
              </a:rPr>
              <a:t>therefore, if any one of them were </a:t>
            </a:r>
            <a:r>
              <a:rPr lang="en-US" sz="2800">
                <a:solidFill>
                  <a:schemeClr val="accent3"/>
                </a:solidFill>
                <a:latin typeface="EngravrsRoman BT" panose="02040507060505020304" pitchFamily="18" charset="0"/>
              </a:rPr>
              <a:t>infinite</a:t>
            </a:r>
            <a:r>
              <a:rPr lang="en-US" sz="2800">
                <a:latin typeface="EngravrsRoman BT" panose="02040507060505020304" pitchFamily="18" charset="0"/>
              </a:rPr>
              <a:t>,</a:t>
            </a:r>
            <a:br>
              <a:rPr lang="en-US" sz="2800">
                <a:latin typeface="EngravrsRoman BT" panose="02040507060505020304" pitchFamily="18" charset="0"/>
              </a:rPr>
            </a:br>
            <a:r>
              <a:rPr lang="en-US" sz="2800">
                <a:latin typeface="EngravrsRoman BT" panose="02040507060505020304" pitchFamily="18" charset="0"/>
              </a:rPr>
              <a:t>the </a:t>
            </a:r>
            <a:r>
              <a:rPr lang="en-US" sz="2800" dirty="0">
                <a:latin typeface="EngravrsRoman BT" panose="02040507060505020304" pitchFamily="18" charset="0"/>
              </a:rPr>
              <a:t>rest would have ceased to be by this time. Accordingly they say that what is </a:t>
            </a:r>
            <a:r>
              <a:rPr lang="en-US" sz="2800" dirty="0">
                <a:solidFill>
                  <a:schemeClr val="accent3"/>
                </a:solidFill>
                <a:latin typeface="EngravrsRoman BT" panose="02040507060505020304" pitchFamily="18" charset="0"/>
              </a:rPr>
              <a:t>infinite</a:t>
            </a:r>
            <a:r>
              <a:rPr lang="en-US" sz="2800" dirty="0">
                <a:latin typeface="EngravrsRoman BT" panose="02040507060505020304" pitchFamily="18" charset="0"/>
              </a:rPr>
              <a:t> is something other than the </a:t>
            </a:r>
            <a:r>
              <a:rPr lang="en-US" sz="2800">
                <a:latin typeface="EngravrsRoman BT" panose="02040507060505020304" pitchFamily="18" charset="0"/>
              </a:rPr>
              <a:t>elements,</a:t>
            </a:r>
            <a:br>
              <a:rPr lang="en-US" sz="2800">
                <a:latin typeface="EngravrsRoman BT" panose="02040507060505020304" pitchFamily="18" charset="0"/>
              </a:rPr>
            </a:br>
            <a:r>
              <a:rPr lang="en-US" sz="2800">
                <a:latin typeface="EngravrsRoman BT" panose="02040507060505020304" pitchFamily="18" charset="0"/>
              </a:rPr>
              <a:t>and </a:t>
            </a:r>
            <a:r>
              <a:rPr lang="en-US" sz="2800" dirty="0">
                <a:latin typeface="EngravrsRoman BT" panose="02040507060505020304" pitchFamily="18" charset="0"/>
              </a:rPr>
              <a:t>from it the elements arise.</a:t>
            </a:r>
          </a:p>
        </p:txBody>
      </p:sp>
    </p:spTree>
    <p:extLst>
      <p:ext uri="{BB962C8B-B14F-4D97-AF65-F5344CB8AC3E}">
        <p14:creationId xmlns:p14="http://schemas.microsoft.com/office/powerpoint/2010/main" val="420064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81944-5D7C-4BCA-B96E-D714B3A99CF6}"/>
              </a:ext>
            </a:extLst>
          </p:cNvPr>
          <p:cNvSpPr>
            <a:spLocks noGrp="1"/>
          </p:cNvSpPr>
          <p:nvPr>
            <p:ph type="title"/>
          </p:nvPr>
        </p:nvSpPr>
        <p:spPr/>
        <p:txBody>
          <a:bodyPr/>
          <a:lstStyle/>
          <a:p>
            <a:r>
              <a:rPr lang="el-GR" b="0" i="0" dirty="0">
                <a:solidFill>
                  <a:srgbClr val="000000"/>
                </a:solidFill>
                <a:effectLst/>
                <a:latin typeface="New Athena Unicode"/>
              </a:rPr>
              <a:t>το</a:t>
            </a:r>
            <a:r>
              <a:rPr lang="en-US" b="0" i="0" dirty="0">
                <a:solidFill>
                  <a:srgbClr val="000000"/>
                </a:solidFill>
                <a:effectLst/>
                <a:latin typeface="New Athena Unicode"/>
              </a:rPr>
              <a:t> ἀπ</a:t>
            </a:r>
            <a:r>
              <a:rPr lang="en-US" b="0" i="0" dirty="0" err="1">
                <a:solidFill>
                  <a:srgbClr val="000000"/>
                </a:solidFill>
                <a:effectLst/>
                <a:latin typeface="New Athena Unicode"/>
              </a:rPr>
              <a:t>είρων</a:t>
            </a:r>
            <a:endParaRPr lang="en-US" dirty="0"/>
          </a:p>
        </p:txBody>
      </p:sp>
      <p:sp>
        <p:nvSpPr>
          <p:cNvPr id="3" name="Content Placeholder 2">
            <a:extLst>
              <a:ext uri="{FF2B5EF4-FFF2-40B4-BE49-F238E27FC236}">
                <a16:creationId xmlns:a16="http://schemas.microsoft.com/office/drawing/2014/main" id="{2E1C4925-DD4B-418E-9742-C2EC014BD635}"/>
              </a:ext>
            </a:extLst>
          </p:cNvPr>
          <p:cNvSpPr>
            <a:spLocks noGrp="1"/>
          </p:cNvSpPr>
          <p:nvPr>
            <p:ph idx="1"/>
          </p:nvPr>
        </p:nvSpPr>
        <p:spPr>
          <a:xfrm>
            <a:off x="1293813" y="1676400"/>
            <a:ext cx="9601200" cy="4800600"/>
          </a:xfrm>
        </p:spPr>
        <p:txBody>
          <a:bodyPr>
            <a:normAutofit/>
          </a:bodyPr>
          <a:lstStyle/>
          <a:p>
            <a:r>
              <a:rPr lang="en-US" dirty="0"/>
              <a:t>Let’s return to Anaximander...</a:t>
            </a:r>
          </a:p>
          <a:p>
            <a:pPr lvl="1"/>
            <a:r>
              <a:rPr lang="en-US" dirty="0" err="1"/>
              <a:t>peras</a:t>
            </a:r>
            <a:r>
              <a:rPr lang="en-US" dirty="0"/>
              <a:t> (</a:t>
            </a:r>
            <a:r>
              <a:rPr lang="en-US" b="0" i="0" dirty="0">
                <a:solidFill>
                  <a:srgbClr val="000000"/>
                </a:solidFill>
                <a:effectLst/>
                <a:latin typeface="New Athena Unicode"/>
              </a:rPr>
              <a:t>π</a:t>
            </a:r>
            <a:r>
              <a:rPr lang="en-US" b="0" i="0" dirty="0" err="1">
                <a:solidFill>
                  <a:srgbClr val="000000"/>
                </a:solidFill>
                <a:effectLst/>
                <a:latin typeface="New Athena Unicode"/>
              </a:rPr>
              <a:t>έρ</a:t>
            </a:r>
            <a:r>
              <a:rPr lang="en-US" b="0" i="0" dirty="0">
                <a:solidFill>
                  <a:srgbClr val="000000"/>
                </a:solidFill>
                <a:effectLst/>
                <a:latin typeface="New Athena Unicode"/>
              </a:rPr>
              <a:t>ας</a:t>
            </a:r>
            <a:r>
              <a:rPr lang="en-US" dirty="0"/>
              <a:t>) in Greek means limit or bound</a:t>
            </a:r>
          </a:p>
          <a:p>
            <a:pPr lvl="1"/>
            <a:r>
              <a:rPr lang="en-US" dirty="0"/>
              <a:t>to apeiron (</a:t>
            </a:r>
            <a:r>
              <a:rPr lang="el-GR" b="0" i="0" dirty="0">
                <a:solidFill>
                  <a:srgbClr val="000000"/>
                </a:solidFill>
                <a:effectLst/>
                <a:latin typeface="New Athena Unicode"/>
              </a:rPr>
              <a:t>το</a:t>
            </a:r>
            <a:r>
              <a:rPr lang="en-US" b="0" i="0" dirty="0">
                <a:solidFill>
                  <a:srgbClr val="000000"/>
                </a:solidFill>
                <a:effectLst/>
                <a:latin typeface="New Athena Unicode"/>
              </a:rPr>
              <a:t> ἀπ</a:t>
            </a:r>
            <a:r>
              <a:rPr lang="en-US" b="0" i="0" dirty="0" err="1">
                <a:solidFill>
                  <a:srgbClr val="000000"/>
                </a:solidFill>
                <a:effectLst/>
                <a:latin typeface="New Athena Unicode"/>
              </a:rPr>
              <a:t>είρων</a:t>
            </a:r>
            <a:r>
              <a:rPr lang="en-US" b="0" i="0" dirty="0">
                <a:solidFill>
                  <a:srgbClr val="000000"/>
                </a:solidFill>
                <a:effectLst/>
                <a:latin typeface="New Athena Unicode"/>
              </a:rPr>
              <a:t>) means ‘that which has no </a:t>
            </a:r>
            <a:r>
              <a:rPr lang="en-US" b="0" i="0" dirty="0" err="1">
                <a:solidFill>
                  <a:srgbClr val="000000"/>
                </a:solidFill>
                <a:effectLst/>
                <a:latin typeface="New Athena Unicode"/>
              </a:rPr>
              <a:t>peras</a:t>
            </a:r>
            <a:r>
              <a:rPr lang="en-US" b="0" i="0" dirty="0">
                <a:solidFill>
                  <a:srgbClr val="000000"/>
                </a:solidFill>
                <a:effectLst/>
                <a:latin typeface="New Athena Unicode"/>
              </a:rPr>
              <a:t>’: the infinite</a:t>
            </a:r>
          </a:p>
          <a:p>
            <a:pPr lvl="1"/>
            <a:r>
              <a:rPr lang="en-US" b="0" i="0" dirty="0">
                <a:solidFill>
                  <a:srgbClr val="000000"/>
                </a:solidFill>
                <a:effectLst/>
                <a:latin typeface="New Athena Unicode"/>
              </a:rPr>
              <a:t>Passage </a:t>
            </a:r>
            <a:r>
              <a:rPr lang="en-US" dirty="0">
                <a:solidFill>
                  <a:srgbClr val="000000"/>
                </a:solidFill>
                <a:latin typeface="New Athena Unicode"/>
              </a:rPr>
              <a:t>from A. W. Moore, pp. 15-17 that elaborates on his view</a:t>
            </a:r>
          </a:p>
          <a:p>
            <a:r>
              <a:rPr lang="en-US" b="0" i="0" dirty="0">
                <a:solidFill>
                  <a:srgbClr val="000000"/>
                </a:solidFill>
                <a:effectLst/>
                <a:latin typeface="Linux Libertine"/>
              </a:rPr>
              <a:t>Pythagoras weighs in...</a:t>
            </a:r>
          </a:p>
          <a:p>
            <a:pPr lvl="1"/>
            <a:r>
              <a:rPr lang="en-US" b="0" i="0" dirty="0">
                <a:solidFill>
                  <a:srgbClr val="000000"/>
                </a:solidFill>
                <a:effectLst/>
                <a:latin typeface="Linux Libertine"/>
              </a:rPr>
              <a:t>The brotherhood took an opposite view, reversing the roles of good and bad</a:t>
            </a:r>
          </a:p>
          <a:p>
            <a:pPr lvl="1"/>
            <a:r>
              <a:rPr lang="en-US" dirty="0">
                <a:solidFill>
                  <a:srgbClr val="000000"/>
                </a:solidFill>
                <a:latin typeface="Linux Libertine"/>
              </a:rPr>
              <a:t>Passage from A. W. Moore, p. 17</a:t>
            </a:r>
          </a:p>
          <a:p>
            <a:pPr lvl="1"/>
            <a:r>
              <a:rPr lang="en-US" dirty="0">
                <a:solidFill>
                  <a:srgbClr val="000000"/>
                </a:solidFill>
                <a:latin typeface="Linux Libertine"/>
              </a:rPr>
              <a:t>Passage from </a:t>
            </a:r>
            <a:r>
              <a:rPr lang="en-US" dirty="0" err="1">
                <a:solidFill>
                  <a:srgbClr val="000000"/>
                </a:solidFill>
                <a:latin typeface="Linux Libertine"/>
              </a:rPr>
              <a:t>Zellini</a:t>
            </a:r>
            <a:r>
              <a:rPr lang="en-US" dirty="0">
                <a:solidFill>
                  <a:srgbClr val="000000"/>
                </a:solidFill>
                <a:latin typeface="Linux Libertine"/>
              </a:rPr>
              <a:t>, p. 9</a:t>
            </a:r>
          </a:p>
          <a:p>
            <a:r>
              <a:rPr lang="en-US" b="0" i="0" dirty="0">
                <a:solidFill>
                  <a:srgbClr val="000000"/>
                </a:solidFill>
                <a:effectLst/>
                <a:latin typeface="Linux Libertine"/>
              </a:rPr>
              <a:t>Parmenides, the rebellious Pythagorean...</a:t>
            </a:r>
          </a:p>
          <a:p>
            <a:pPr lvl="1"/>
            <a:r>
              <a:rPr lang="en-US" dirty="0">
                <a:solidFill>
                  <a:srgbClr val="000000"/>
                </a:solidFill>
                <a:latin typeface="Linux Libertine"/>
              </a:rPr>
              <a:t>He swings the pendulum back towards Anaximander, but much further</a:t>
            </a:r>
          </a:p>
          <a:p>
            <a:pPr lvl="1"/>
            <a:r>
              <a:rPr lang="en-US" b="0" i="0" dirty="0">
                <a:solidFill>
                  <a:srgbClr val="000000"/>
                </a:solidFill>
                <a:effectLst/>
                <a:latin typeface="Linux Libertine"/>
              </a:rPr>
              <a:t>Reality should be all-encompassing, so any reference to ‘what is not’ is incoherent</a:t>
            </a:r>
          </a:p>
          <a:p>
            <a:pPr lvl="1"/>
            <a:r>
              <a:rPr lang="en-US" dirty="0">
                <a:solidFill>
                  <a:srgbClr val="000000"/>
                </a:solidFill>
                <a:latin typeface="Linux Libertine"/>
              </a:rPr>
              <a:t>Rejected the Pythagorean view that reality was finite within the infinite void</a:t>
            </a:r>
            <a:endParaRPr lang="en-US" b="0" i="0" dirty="0">
              <a:solidFill>
                <a:srgbClr val="000000"/>
              </a:solidFill>
              <a:effectLst/>
              <a:latin typeface="Linux Libertine"/>
            </a:endParaRPr>
          </a:p>
        </p:txBody>
      </p:sp>
      <p:sp>
        <p:nvSpPr>
          <p:cNvPr id="4" name="TextBox 3">
            <a:extLst>
              <a:ext uri="{FF2B5EF4-FFF2-40B4-BE49-F238E27FC236}">
                <a16:creationId xmlns:a16="http://schemas.microsoft.com/office/drawing/2014/main" id="{55C009E5-B1A7-459A-9C0E-6A1FBCFD9553}"/>
              </a:ext>
            </a:extLst>
          </p:cNvPr>
          <p:cNvSpPr txBox="1"/>
          <p:nvPr/>
        </p:nvSpPr>
        <p:spPr>
          <a:xfrm>
            <a:off x="7923212" y="1828800"/>
            <a:ext cx="1750800" cy="369332"/>
          </a:xfrm>
          <a:prstGeom prst="rect">
            <a:avLst/>
          </a:prstGeom>
          <a:noFill/>
          <a:ln>
            <a:solidFill>
              <a:schemeClr val="accent3">
                <a:lumMod val="60000"/>
                <a:lumOff val="40000"/>
              </a:schemeClr>
            </a:solidFill>
          </a:ln>
        </p:spPr>
        <p:txBody>
          <a:bodyPr wrap="none" rtlCol="0" anchor="ctr" anchorCtr="1">
            <a:spAutoFit/>
          </a:bodyPr>
          <a:lstStyle/>
          <a:p>
            <a:r>
              <a:rPr lang="en-US" dirty="0">
                <a:solidFill>
                  <a:srgbClr val="0070C0"/>
                </a:solidFill>
              </a:rPr>
              <a:t>Infinity is good</a:t>
            </a:r>
          </a:p>
        </p:txBody>
      </p:sp>
      <p:sp>
        <p:nvSpPr>
          <p:cNvPr id="5" name="TextBox 4">
            <a:extLst>
              <a:ext uri="{FF2B5EF4-FFF2-40B4-BE49-F238E27FC236}">
                <a16:creationId xmlns:a16="http://schemas.microsoft.com/office/drawing/2014/main" id="{4F85695A-6C0A-49DD-8FEF-D478D4B33D6E}"/>
              </a:ext>
            </a:extLst>
          </p:cNvPr>
          <p:cNvSpPr txBox="1"/>
          <p:nvPr/>
        </p:nvSpPr>
        <p:spPr>
          <a:xfrm>
            <a:off x="6551612" y="3294102"/>
            <a:ext cx="1612942" cy="369332"/>
          </a:xfrm>
          <a:prstGeom prst="rect">
            <a:avLst/>
          </a:prstGeom>
          <a:noFill/>
          <a:ln>
            <a:solidFill>
              <a:srgbClr val="FF0000"/>
            </a:solidFill>
          </a:ln>
        </p:spPr>
        <p:txBody>
          <a:bodyPr wrap="none" rtlCol="0" anchor="ctr" anchorCtr="1">
            <a:spAutoFit/>
          </a:bodyPr>
          <a:lstStyle/>
          <a:p>
            <a:r>
              <a:rPr lang="en-US" dirty="0">
                <a:solidFill>
                  <a:srgbClr val="FF0000"/>
                </a:solidFill>
              </a:rPr>
              <a:t>Infinity is bad</a:t>
            </a:r>
          </a:p>
        </p:txBody>
      </p:sp>
      <p:sp>
        <p:nvSpPr>
          <p:cNvPr id="6" name="TextBox 5">
            <a:extLst>
              <a:ext uri="{FF2B5EF4-FFF2-40B4-BE49-F238E27FC236}">
                <a16:creationId xmlns:a16="http://schemas.microsoft.com/office/drawing/2014/main" id="{568C40E6-4C20-4931-8A95-05D43A25F037}"/>
              </a:ext>
            </a:extLst>
          </p:cNvPr>
          <p:cNvSpPr txBox="1"/>
          <p:nvPr/>
        </p:nvSpPr>
        <p:spPr>
          <a:xfrm>
            <a:off x="8304212" y="4821504"/>
            <a:ext cx="2267224" cy="369332"/>
          </a:xfrm>
          <a:prstGeom prst="rect">
            <a:avLst/>
          </a:prstGeom>
          <a:noFill/>
          <a:ln>
            <a:solidFill>
              <a:srgbClr val="00B050"/>
            </a:solidFill>
          </a:ln>
        </p:spPr>
        <p:txBody>
          <a:bodyPr wrap="none" rtlCol="0" anchor="ctr" anchorCtr="1">
            <a:spAutoFit/>
          </a:bodyPr>
          <a:lstStyle/>
          <a:p>
            <a:r>
              <a:rPr lang="en-US" dirty="0">
                <a:solidFill>
                  <a:srgbClr val="00B050"/>
                </a:solidFill>
              </a:rPr>
              <a:t>Infinity doesn’t exist</a:t>
            </a:r>
          </a:p>
        </p:txBody>
      </p:sp>
    </p:spTree>
    <p:extLst>
      <p:ext uri="{BB962C8B-B14F-4D97-AF65-F5344CB8AC3E}">
        <p14:creationId xmlns:p14="http://schemas.microsoft.com/office/powerpoint/2010/main" val="316865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autoUpdateAnimBg="0"/>
      <p:bldP spid="4" grpId="0" animBg="1"/>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05D35-43E6-47DA-98DD-3F0DE1BC4C83}"/>
              </a:ext>
            </a:extLst>
          </p:cNvPr>
          <p:cNvSpPr>
            <a:spLocks noGrp="1"/>
          </p:cNvSpPr>
          <p:nvPr>
            <p:ph type="title"/>
          </p:nvPr>
        </p:nvSpPr>
        <p:spPr/>
        <p:txBody>
          <a:bodyPr/>
          <a:lstStyle/>
          <a:p>
            <a:r>
              <a:rPr lang="en-US" dirty="0"/>
              <a:t>Observations</a:t>
            </a:r>
          </a:p>
        </p:txBody>
      </p:sp>
      <p:sp>
        <p:nvSpPr>
          <p:cNvPr id="3" name="Content Placeholder 2">
            <a:extLst>
              <a:ext uri="{FF2B5EF4-FFF2-40B4-BE49-F238E27FC236}">
                <a16:creationId xmlns:a16="http://schemas.microsoft.com/office/drawing/2014/main" id="{9DE8BC94-AC12-40D3-A725-BF824AB804E4}"/>
              </a:ext>
            </a:extLst>
          </p:cNvPr>
          <p:cNvSpPr>
            <a:spLocks noGrp="1"/>
          </p:cNvSpPr>
          <p:nvPr>
            <p:ph idx="1"/>
          </p:nvPr>
        </p:nvSpPr>
        <p:spPr/>
        <p:txBody>
          <a:bodyPr/>
          <a:lstStyle/>
          <a:p>
            <a:r>
              <a:rPr lang="en-US" dirty="0"/>
              <a:t>This course is constructed more like a tapestry or woven cloth than you may be used to.</a:t>
            </a:r>
          </a:p>
          <a:p>
            <a:r>
              <a:rPr lang="en-US" dirty="0"/>
              <a:t>Repetition and redundancy is intentional.</a:t>
            </a:r>
          </a:p>
          <a:p>
            <a:r>
              <a:rPr lang="en-US" dirty="0"/>
              <a:t>My experience suggests that it won’t all make sense the first time.</a:t>
            </a:r>
          </a:p>
          <a:p>
            <a:r>
              <a:rPr lang="en-US" dirty="0"/>
              <a:t>Just like Bloom can be interpreted as a spiral, where you keep cycling back to each level, the material in this course will also spiral back to intersect itself in new and interesting ways.</a:t>
            </a:r>
          </a:p>
          <a:p>
            <a:r>
              <a:rPr lang="en-US" dirty="0"/>
              <a:t>So, GYHITC !!</a:t>
            </a:r>
          </a:p>
          <a:p>
            <a:pPr lvl="1"/>
            <a:r>
              <a:rPr lang="en-US" dirty="0"/>
              <a:t>Get your head in the course !!</a:t>
            </a:r>
          </a:p>
        </p:txBody>
      </p:sp>
    </p:spTree>
    <p:extLst>
      <p:ext uri="{BB962C8B-B14F-4D97-AF65-F5344CB8AC3E}">
        <p14:creationId xmlns:p14="http://schemas.microsoft.com/office/powerpoint/2010/main" val="1558776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05D35-43E6-47DA-98DD-3F0DE1BC4C83}"/>
              </a:ext>
            </a:extLst>
          </p:cNvPr>
          <p:cNvSpPr>
            <a:spLocks noGrp="1"/>
          </p:cNvSpPr>
          <p:nvPr>
            <p:ph type="title"/>
          </p:nvPr>
        </p:nvSpPr>
        <p:spPr/>
        <p:txBody>
          <a:bodyPr/>
          <a:lstStyle/>
          <a:p>
            <a:r>
              <a:rPr lang="en-US" dirty="0"/>
              <a:t>Observations</a:t>
            </a:r>
          </a:p>
        </p:txBody>
      </p:sp>
      <p:sp>
        <p:nvSpPr>
          <p:cNvPr id="3" name="Content Placeholder 2">
            <a:extLst>
              <a:ext uri="{FF2B5EF4-FFF2-40B4-BE49-F238E27FC236}">
                <a16:creationId xmlns:a16="http://schemas.microsoft.com/office/drawing/2014/main" id="{9DE8BC94-AC12-40D3-A725-BF824AB804E4}"/>
              </a:ext>
            </a:extLst>
          </p:cNvPr>
          <p:cNvSpPr>
            <a:spLocks noGrp="1"/>
          </p:cNvSpPr>
          <p:nvPr>
            <p:ph idx="1"/>
          </p:nvPr>
        </p:nvSpPr>
        <p:spPr/>
        <p:txBody>
          <a:bodyPr/>
          <a:lstStyle/>
          <a:p>
            <a:r>
              <a:rPr lang="en-US" dirty="0"/>
              <a:t>This course is constructed more like a tapestry or woven cloth than you may be used to.</a:t>
            </a:r>
          </a:p>
          <a:p>
            <a:r>
              <a:rPr lang="en-US" dirty="0"/>
              <a:t>Repetition and redundancy is intentional.</a:t>
            </a:r>
          </a:p>
          <a:p>
            <a:r>
              <a:rPr lang="en-US" dirty="0"/>
              <a:t>My experience suggests that it won’t all make sense the first time.</a:t>
            </a:r>
          </a:p>
          <a:p>
            <a:r>
              <a:rPr lang="en-US" dirty="0"/>
              <a:t>Just like Bloom can be interpreted as a spiral, where you keep cycling back to each level, the material in this course will also spiral back to intersect itself in new and interesting ways.</a:t>
            </a:r>
          </a:p>
          <a:p>
            <a:r>
              <a:rPr lang="en-US" dirty="0"/>
              <a:t>So, </a:t>
            </a:r>
            <a:r>
              <a:rPr lang="en-US" dirty="0">
                <a:solidFill>
                  <a:srgbClr val="FF0000"/>
                </a:solidFill>
              </a:rPr>
              <a:t>K</a:t>
            </a:r>
            <a:r>
              <a:rPr lang="en-US" dirty="0"/>
              <a:t>YHITC !!</a:t>
            </a:r>
          </a:p>
          <a:p>
            <a:pPr lvl="1"/>
            <a:r>
              <a:rPr lang="en-US" dirty="0">
                <a:solidFill>
                  <a:srgbClr val="FF0000"/>
                </a:solidFill>
              </a:rPr>
              <a:t>Keep</a:t>
            </a:r>
            <a:r>
              <a:rPr lang="en-US" dirty="0"/>
              <a:t> your head in the course !!</a:t>
            </a:r>
          </a:p>
          <a:p>
            <a:pPr lvl="1"/>
            <a:r>
              <a:rPr lang="en-US" dirty="0"/>
              <a:t>Journal, readings, Blackboard, FYE events, office hours</a:t>
            </a:r>
            <a:r>
              <a:rPr lang="en-US"/>
              <a:t>, staff </a:t>
            </a:r>
            <a:r>
              <a:rPr lang="en-US" dirty="0"/>
              <a:t>mentor, etc.</a:t>
            </a:r>
          </a:p>
        </p:txBody>
      </p:sp>
    </p:spTree>
    <p:extLst>
      <p:ext uri="{BB962C8B-B14F-4D97-AF65-F5344CB8AC3E}">
        <p14:creationId xmlns:p14="http://schemas.microsoft.com/office/powerpoint/2010/main" val="122247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2FDD7-70CE-4AFD-915F-2E4F089749F9}"/>
              </a:ext>
            </a:extLst>
          </p:cNvPr>
          <p:cNvSpPr>
            <a:spLocks noGrp="1"/>
          </p:cNvSpPr>
          <p:nvPr>
            <p:ph type="title"/>
          </p:nvPr>
        </p:nvSpPr>
        <p:spPr/>
        <p:txBody>
          <a:bodyPr>
            <a:normAutofit/>
          </a:bodyPr>
          <a:lstStyle/>
          <a:p>
            <a:r>
              <a:rPr lang="en-US" dirty="0"/>
              <a:t>Statistical Infinity</a:t>
            </a:r>
          </a:p>
        </p:txBody>
      </p:sp>
      <p:sp>
        <p:nvSpPr>
          <p:cNvPr id="3" name="Content Placeholder 2">
            <a:extLst>
              <a:ext uri="{FF2B5EF4-FFF2-40B4-BE49-F238E27FC236}">
                <a16:creationId xmlns:a16="http://schemas.microsoft.com/office/drawing/2014/main" id="{89C440D8-3D32-4515-8139-9ABE2C3C1B3E}"/>
              </a:ext>
            </a:extLst>
          </p:cNvPr>
          <p:cNvSpPr>
            <a:spLocks noGrp="1"/>
          </p:cNvSpPr>
          <p:nvPr>
            <p:ph idx="1"/>
          </p:nvPr>
        </p:nvSpPr>
        <p:spPr>
          <a:xfrm>
            <a:off x="836612" y="1828800"/>
            <a:ext cx="4648200" cy="4648200"/>
          </a:xfrm>
        </p:spPr>
        <p:txBody>
          <a:bodyPr>
            <a:noAutofit/>
          </a:bodyPr>
          <a:lstStyle/>
          <a:p>
            <a:pPr marL="571500" indent="-571500">
              <a:spcBef>
                <a:spcPts val="2400"/>
              </a:spcBef>
            </a:pPr>
            <a:r>
              <a:rPr lang="en-US" sz="2800" dirty="0">
                <a:latin typeface="+mj-lt"/>
              </a:rPr>
              <a:t>Statistician’s are weird</a:t>
            </a:r>
          </a:p>
          <a:p>
            <a:pPr marL="571500" indent="-571500">
              <a:spcBef>
                <a:spcPts val="2400"/>
              </a:spcBef>
            </a:pPr>
            <a:r>
              <a:rPr lang="en-US" sz="2800" dirty="0">
                <a:latin typeface="+mj-lt"/>
              </a:rPr>
              <a:t>Exhibit A</a:t>
            </a:r>
          </a:p>
          <a:p>
            <a:pPr marL="571500" indent="-571500">
              <a:spcBef>
                <a:spcPts val="2400"/>
              </a:spcBef>
            </a:pPr>
            <a:r>
              <a:rPr lang="en-US" sz="2800">
                <a:latin typeface="+mj-lt"/>
              </a:rPr>
              <a:t>Exhibit B</a:t>
            </a:r>
          </a:p>
          <a:p>
            <a:pPr marL="850582" lvl="1" indent="-571500">
              <a:spcBef>
                <a:spcPts val="2400"/>
              </a:spcBef>
            </a:pPr>
            <a:r>
              <a:rPr lang="en-US" sz="2400">
                <a:latin typeface="+mj-lt"/>
              </a:rPr>
              <a:t>Sir William of the 'Bein stops at Marky Mo's </a:t>
            </a:r>
            <a:r>
              <a:rPr lang="en-US" sz="2400">
                <a:solidFill>
                  <a:schemeClr val="accent6"/>
                </a:solidFill>
                <a:latin typeface="+mj-lt"/>
              </a:rPr>
              <a:t>(Arlington, OH)</a:t>
            </a:r>
            <a:br>
              <a:rPr lang="en-US" sz="2400">
                <a:latin typeface="+mj-lt"/>
              </a:rPr>
            </a:br>
            <a:r>
              <a:rPr lang="en-US" sz="2400">
                <a:latin typeface="+mj-lt"/>
              </a:rPr>
              <a:t>for lunch</a:t>
            </a:r>
            <a:endParaRPr lang="en-US" sz="2400" dirty="0">
              <a:latin typeface="+mj-lt"/>
            </a:endParaRPr>
          </a:p>
        </p:txBody>
      </p:sp>
      <p:pic>
        <p:nvPicPr>
          <p:cNvPr id="5" name="Picture 4">
            <a:extLst>
              <a:ext uri="{FF2B5EF4-FFF2-40B4-BE49-F238E27FC236}">
                <a16:creationId xmlns:a16="http://schemas.microsoft.com/office/drawing/2014/main" id="{74823CD8-BCE0-4D6A-8B26-904EBC03E5EC}"/>
              </a:ext>
            </a:extLst>
          </p:cNvPr>
          <p:cNvPicPr>
            <a:picLocks noChangeAspect="1"/>
          </p:cNvPicPr>
          <p:nvPr/>
        </p:nvPicPr>
        <p:blipFill>
          <a:blip r:embed="rId2"/>
          <a:stretch>
            <a:fillRect/>
          </a:stretch>
        </p:blipFill>
        <p:spPr>
          <a:xfrm>
            <a:off x="5692928" y="0"/>
            <a:ext cx="6497484" cy="6858000"/>
          </a:xfrm>
          <a:prstGeom prst="rect">
            <a:avLst/>
          </a:prstGeom>
        </p:spPr>
      </p:pic>
    </p:spTree>
    <p:extLst>
      <p:ext uri="{BB962C8B-B14F-4D97-AF65-F5344CB8AC3E}">
        <p14:creationId xmlns:p14="http://schemas.microsoft.com/office/powerpoint/2010/main" val="549003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7B4D8-060A-49ED-80F7-E36DF0C0A3A5}"/>
              </a:ext>
            </a:extLst>
          </p:cNvPr>
          <p:cNvSpPr>
            <a:spLocks noGrp="1"/>
          </p:cNvSpPr>
          <p:nvPr>
            <p:ph type="title"/>
          </p:nvPr>
        </p:nvSpPr>
        <p:spPr/>
        <p:txBody>
          <a:bodyPr/>
          <a:lstStyle/>
          <a:p>
            <a:r>
              <a:rPr lang="en-US" dirty="0"/>
              <a:t>A Statistical Infinity Story</a:t>
            </a:r>
          </a:p>
        </p:txBody>
      </p:sp>
      <p:sp>
        <p:nvSpPr>
          <p:cNvPr id="4" name="Content Placeholder 3">
            <a:extLst>
              <a:ext uri="{FF2B5EF4-FFF2-40B4-BE49-F238E27FC236}">
                <a16:creationId xmlns:a16="http://schemas.microsoft.com/office/drawing/2014/main" id="{C995C94D-82CB-46AE-9E68-26B63B1712A7}"/>
              </a:ext>
            </a:extLst>
          </p:cNvPr>
          <p:cNvSpPr>
            <a:spLocks noGrp="1"/>
          </p:cNvSpPr>
          <p:nvPr>
            <p:ph idx="1"/>
          </p:nvPr>
        </p:nvSpPr>
        <p:spPr>
          <a:xfrm>
            <a:off x="303213" y="1676400"/>
            <a:ext cx="5791200" cy="5029200"/>
          </a:xfrm>
        </p:spPr>
        <p:txBody>
          <a:bodyPr>
            <a:normAutofit fontScale="92500"/>
          </a:bodyPr>
          <a:lstStyle/>
          <a:p>
            <a:pPr marL="0" indent="0">
              <a:lnSpc>
                <a:spcPct val="110000"/>
              </a:lnSpc>
              <a:spcBef>
                <a:spcPts val="600"/>
              </a:spcBef>
              <a:buNone/>
            </a:pPr>
            <a:r>
              <a:rPr lang="en-US" sz="2200" dirty="0">
                <a:solidFill>
                  <a:srgbClr val="00B0F0"/>
                </a:solidFill>
              </a:rPr>
              <a:t>Sally</a:t>
            </a:r>
            <a:r>
              <a:rPr lang="en-US" sz="2200" dirty="0"/>
              <a:t>: in addition to your Mo Burger order, we </a:t>
            </a:r>
            <a:r>
              <a:rPr lang="en-US" sz="2200"/>
              <a:t>do  </a:t>
            </a:r>
            <a:br>
              <a:rPr lang="en-US" sz="2200"/>
            </a:br>
            <a:r>
              <a:rPr lang="en-US" sz="2200"/>
              <a:t>           have </a:t>
            </a:r>
            <a:r>
              <a:rPr lang="en-US" sz="2200" b="1" dirty="0">
                <a:solidFill>
                  <a:srgbClr val="00B050"/>
                </a:solidFill>
              </a:rPr>
              <a:t>umpteen</a:t>
            </a:r>
            <a:r>
              <a:rPr lang="en-US" sz="2200" dirty="0"/>
              <a:t> flavors of </a:t>
            </a:r>
            <a:r>
              <a:rPr lang="en-US" sz="2200"/>
              <a:t>homemade ice</a:t>
            </a:r>
            <a:br>
              <a:rPr lang="en-US" sz="2200"/>
            </a:br>
            <a:r>
              <a:rPr lang="en-US" sz="2200"/>
              <a:t>           cream</a:t>
            </a:r>
            <a:endParaRPr lang="en-US" sz="2200" dirty="0"/>
          </a:p>
          <a:p>
            <a:pPr marL="0" indent="0">
              <a:lnSpc>
                <a:spcPct val="110000"/>
              </a:lnSpc>
              <a:spcBef>
                <a:spcPts val="600"/>
              </a:spcBef>
              <a:buNone/>
            </a:pPr>
            <a:r>
              <a:rPr lang="en-US" sz="2200" dirty="0">
                <a:solidFill>
                  <a:srgbClr val="FF6600"/>
                </a:solidFill>
              </a:rPr>
              <a:t>SWB</a:t>
            </a:r>
            <a:r>
              <a:rPr lang="en-US" sz="2200" dirty="0"/>
              <a:t>: that’s one of my favorite numbers</a:t>
            </a:r>
          </a:p>
          <a:p>
            <a:pPr marL="0" indent="0">
              <a:lnSpc>
                <a:spcPct val="110000"/>
              </a:lnSpc>
              <a:spcBef>
                <a:spcPts val="600"/>
              </a:spcBef>
              <a:buNone/>
            </a:pPr>
            <a:r>
              <a:rPr lang="en-US" sz="2200" dirty="0">
                <a:solidFill>
                  <a:srgbClr val="00B0F0"/>
                </a:solidFill>
              </a:rPr>
              <a:t>Sally</a:t>
            </a:r>
            <a:r>
              <a:rPr lang="en-US" sz="2200" dirty="0"/>
              <a:t>: me, too</a:t>
            </a:r>
          </a:p>
          <a:p>
            <a:pPr marL="0" indent="0">
              <a:lnSpc>
                <a:spcPct val="110000"/>
              </a:lnSpc>
              <a:spcBef>
                <a:spcPts val="600"/>
              </a:spcBef>
              <a:buNone/>
            </a:pPr>
            <a:r>
              <a:rPr lang="en-US" sz="2200" dirty="0">
                <a:solidFill>
                  <a:srgbClr val="FF6600"/>
                </a:solidFill>
              </a:rPr>
              <a:t>SWB</a:t>
            </a:r>
            <a:r>
              <a:rPr lang="en-US" sz="2200" dirty="0"/>
              <a:t>: is that the same as </a:t>
            </a:r>
            <a:r>
              <a:rPr lang="en-US" sz="2200" b="1" dirty="0">
                <a:solidFill>
                  <a:srgbClr val="00B050"/>
                </a:solidFill>
              </a:rPr>
              <a:t>infinity</a:t>
            </a:r>
            <a:r>
              <a:rPr lang="en-US" sz="2200" dirty="0"/>
              <a:t>?</a:t>
            </a:r>
          </a:p>
          <a:p>
            <a:pPr marL="0" indent="0">
              <a:lnSpc>
                <a:spcPct val="110000"/>
              </a:lnSpc>
              <a:spcBef>
                <a:spcPts val="600"/>
              </a:spcBef>
              <a:buNone/>
            </a:pPr>
            <a:r>
              <a:rPr lang="en-US" sz="2200" dirty="0">
                <a:solidFill>
                  <a:srgbClr val="00B0F0"/>
                </a:solidFill>
              </a:rPr>
              <a:t>Sally</a:t>
            </a:r>
            <a:r>
              <a:rPr lang="en-US" sz="2200" dirty="0"/>
              <a:t>: you mean like God and </a:t>
            </a:r>
            <a:r>
              <a:rPr lang="en-US" sz="2200"/>
              <a:t>all?</a:t>
            </a:r>
            <a:br>
              <a:rPr lang="en-US" sz="2200"/>
            </a:br>
            <a:r>
              <a:rPr lang="en-US" sz="2200"/>
              <a:t>           are </a:t>
            </a:r>
            <a:r>
              <a:rPr lang="en-US" sz="2200" dirty="0"/>
              <a:t>you a preacher?</a:t>
            </a:r>
          </a:p>
          <a:p>
            <a:pPr marL="0" indent="0">
              <a:lnSpc>
                <a:spcPct val="110000"/>
              </a:lnSpc>
              <a:spcBef>
                <a:spcPts val="600"/>
              </a:spcBef>
              <a:buNone/>
            </a:pPr>
            <a:r>
              <a:rPr lang="en-US" sz="2200" dirty="0">
                <a:solidFill>
                  <a:srgbClr val="FF6600"/>
                </a:solidFill>
              </a:rPr>
              <a:t>SWB</a:t>
            </a:r>
            <a:r>
              <a:rPr lang="en-US" sz="2200" dirty="0"/>
              <a:t>: hmm, I do preach statistics &amp; probability</a:t>
            </a:r>
          </a:p>
          <a:p>
            <a:pPr marL="0" indent="0">
              <a:lnSpc>
                <a:spcPct val="110000"/>
              </a:lnSpc>
              <a:spcBef>
                <a:spcPts val="600"/>
              </a:spcBef>
              <a:buNone/>
            </a:pPr>
            <a:r>
              <a:rPr lang="en-US" sz="2200" dirty="0">
                <a:solidFill>
                  <a:srgbClr val="00B0F0"/>
                </a:solidFill>
              </a:rPr>
              <a:t>Sally</a:t>
            </a:r>
            <a:r>
              <a:rPr lang="en-US" sz="2200" dirty="0"/>
              <a:t>: is that Protestant?</a:t>
            </a:r>
          </a:p>
          <a:p>
            <a:pPr marL="0" indent="0">
              <a:lnSpc>
                <a:spcPct val="110000"/>
              </a:lnSpc>
              <a:spcBef>
                <a:spcPts val="600"/>
              </a:spcBef>
              <a:buNone/>
            </a:pPr>
            <a:r>
              <a:rPr lang="en-US" sz="2200" dirty="0">
                <a:solidFill>
                  <a:srgbClr val="FF6600"/>
                </a:solidFill>
              </a:rPr>
              <a:t>SWB</a:t>
            </a:r>
            <a:r>
              <a:rPr lang="en-US" sz="2200" dirty="0"/>
              <a:t>: well, I guess it shares the belief </a:t>
            </a:r>
            <a:r>
              <a:rPr lang="en-US" sz="2200"/>
              <a:t>that hard</a:t>
            </a:r>
            <a:br>
              <a:rPr lang="en-US" sz="2200"/>
            </a:br>
            <a:r>
              <a:rPr lang="en-US" sz="2200"/>
              <a:t>          work </a:t>
            </a:r>
            <a:r>
              <a:rPr lang="en-US" sz="2200" dirty="0"/>
              <a:t>will result in a better afterlife </a:t>
            </a:r>
            <a:r>
              <a:rPr lang="en-US" sz="2200"/>
              <a:t>in some</a:t>
            </a:r>
            <a:br>
              <a:rPr lang="en-US" sz="2200"/>
            </a:br>
            <a:r>
              <a:rPr lang="en-US" sz="2200"/>
              <a:t>          sense</a:t>
            </a:r>
            <a:endParaRPr lang="en-US" sz="2200" dirty="0"/>
          </a:p>
        </p:txBody>
      </p:sp>
      <p:sp>
        <p:nvSpPr>
          <p:cNvPr id="3" name="Content Placeholder 3">
            <a:extLst>
              <a:ext uri="{FF2B5EF4-FFF2-40B4-BE49-F238E27FC236}">
                <a16:creationId xmlns:a16="http://schemas.microsoft.com/office/drawing/2014/main" id="{7BD31BDF-FCC9-8032-A057-EF353897F656}"/>
              </a:ext>
            </a:extLst>
          </p:cNvPr>
          <p:cNvSpPr txBox="1">
            <a:spLocks/>
          </p:cNvSpPr>
          <p:nvPr/>
        </p:nvSpPr>
        <p:spPr>
          <a:xfrm>
            <a:off x="6246812" y="1676400"/>
            <a:ext cx="5791200" cy="4495800"/>
          </a:xfrm>
          <a:prstGeom prst="rect">
            <a:avLst/>
          </a:prstGeom>
          <a:gradFill>
            <a:gsLst>
              <a:gs pos="52000">
                <a:schemeClr val="accent3">
                  <a:lumMod val="20000"/>
                  <a:lumOff val="80000"/>
                </a:schemeClr>
              </a:gs>
              <a:gs pos="25000">
                <a:schemeClr val="bg1"/>
              </a:gs>
              <a:gs pos="0">
                <a:schemeClr val="bg1"/>
              </a:gs>
              <a:gs pos="83000">
                <a:schemeClr val="accent4">
                  <a:lumMod val="20000"/>
                  <a:lumOff val="80000"/>
                </a:schemeClr>
              </a:gs>
              <a:gs pos="100000">
                <a:schemeClr val="bg1">
                  <a:lumMod val="95000"/>
                </a:schemeClr>
              </a:gs>
            </a:gsLst>
            <a:lin ang="5400000" scaled="1"/>
          </a:gradFill>
        </p:spPr>
        <p:txBody>
          <a:bodyPr vert="horz" lIns="91440" tIns="45720" rIns="91440" bIns="45720" rtlCol="0">
            <a:normAutofit fontScale="92500" lnSpcReduction="10000"/>
          </a:bodyPr>
          <a:lstStyle>
            <a:lvl1pPr marL="223838" indent="-228600" algn="l" defTabSz="914400" rtl="0" eaLnBrk="1" latinLnBrk="0" hangingPunct="1">
              <a:lnSpc>
                <a:spcPct val="90000"/>
              </a:lnSpc>
              <a:spcBef>
                <a:spcPts val="1600"/>
              </a:spcBef>
              <a:buClr>
                <a:schemeClr val="accent6"/>
              </a:buClr>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accent6"/>
              </a:buClr>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Clr>
                <a:schemeClr val="accent6"/>
              </a:buClr>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Clr>
                <a:schemeClr val="accent6"/>
              </a:buClr>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Clr>
                <a:schemeClr val="accent6"/>
              </a:buClr>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a:lstStyle>
          <a:p>
            <a:pPr marL="0" indent="0">
              <a:buNone/>
            </a:pPr>
            <a:r>
              <a:rPr lang="en-US">
                <a:solidFill>
                  <a:srgbClr val="00B0F0"/>
                </a:solidFill>
              </a:rPr>
              <a:t>Sally</a:t>
            </a:r>
            <a:r>
              <a:rPr lang="en-US"/>
              <a:t>: ice cream?</a:t>
            </a:r>
          </a:p>
          <a:p>
            <a:pPr marL="0" indent="0">
              <a:buNone/>
            </a:pPr>
            <a:r>
              <a:rPr lang="en-US">
                <a:solidFill>
                  <a:srgbClr val="FF6600"/>
                </a:solidFill>
              </a:rPr>
              <a:t>SWB</a:t>
            </a:r>
            <a:r>
              <a:rPr lang="en-US"/>
              <a:t>: no, just the Mo Burger</a:t>
            </a:r>
          </a:p>
          <a:p>
            <a:pPr marL="0" indent="0">
              <a:buNone/>
            </a:pPr>
            <a:r>
              <a:rPr lang="en-US">
                <a:solidFill>
                  <a:srgbClr val="00B0F0"/>
                </a:solidFill>
              </a:rPr>
              <a:t>Sally</a:t>
            </a:r>
            <a:r>
              <a:rPr lang="en-US"/>
              <a:t>: you know that the Mo Burger has</a:t>
            </a:r>
            <a:br>
              <a:rPr lang="en-US"/>
            </a:br>
            <a:r>
              <a:rPr lang="en-US"/>
              <a:t>           </a:t>
            </a:r>
            <a:r>
              <a:rPr lang="en-US" b="1">
                <a:solidFill>
                  <a:srgbClr val="00B050"/>
                </a:solidFill>
              </a:rPr>
              <a:t>everything on it plus more</a:t>
            </a:r>
          </a:p>
          <a:p>
            <a:pPr marL="0" indent="0">
              <a:buNone/>
            </a:pPr>
            <a:r>
              <a:rPr lang="en-US">
                <a:solidFill>
                  <a:srgbClr val="FF6600"/>
                </a:solidFill>
              </a:rPr>
              <a:t>SWB</a:t>
            </a:r>
            <a:r>
              <a:rPr lang="en-US"/>
              <a:t>: an </a:t>
            </a:r>
            <a:r>
              <a:rPr lang="en-US" b="1">
                <a:solidFill>
                  <a:srgbClr val="00B050"/>
                </a:solidFill>
              </a:rPr>
              <a:t>infinite</a:t>
            </a:r>
            <a:r>
              <a:rPr lang="en-US"/>
              <a:t> amount of things</a:t>
            </a:r>
          </a:p>
          <a:p>
            <a:pPr marL="0" indent="0">
              <a:buNone/>
            </a:pPr>
            <a:r>
              <a:rPr lang="en-US">
                <a:solidFill>
                  <a:srgbClr val="00B0F0"/>
                </a:solidFill>
              </a:rPr>
              <a:t>Sally</a:t>
            </a:r>
            <a:r>
              <a:rPr lang="en-US"/>
              <a:t>: you are silly.</a:t>
            </a:r>
            <a:br>
              <a:rPr lang="en-US"/>
            </a:br>
            <a:r>
              <a:rPr lang="en-US"/>
              <a:t>           I’ll bring your food in a bit</a:t>
            </a:r>
          </a:p>
          <a:p>
            <a:pPr marL="0" indent="0">
              <a:buNone/>
            </a:pPr>
            <a:r>
              <a:rPr lang="en-US">
                <a:solidFill>
                  <a:srgbClr val="FF6600"/>
                </a:solidFill>
              </a:rPr>
              <a:t>SWB</a:t>
            </a:r>
            <a:r>
              <a:rPr lang="en-US"/>
              <a:t>: I am </a:t>
            </a:r>
            <a:r>
              <a:rPr lang="en-US" b="1">
                <a:solidFill>
                  <a:srgbClr val="00B050"/>
                </a:solidFill>
              </a:rPr>
              <a:t>infinitely</a:t>
            </a:r>
            <a:r>
              <a:rPr lang="en-US"/>
              <a:t> happy</a:t>
            </a:r>
          </a:p>
          <a:p>
            <a:pPr marL="0" indent="0">
              <a:buNone/>
            </a:pPr>
            <a:r>
              <a:rPr lang="en-US">
                <a:solidFill>
                  <a:srgbClr val="00B0F0"/>
                </a:solidFill>
              </a:rPr>
              <a:t>Sally</a:t>
            </a:r>
            <a:r>
              <a:rPr lang="en-US"/>
              <a:t>: (winks)</a:t>
            </a:r>
          </a:p>
          <a:p>
            <a:pPr marL="0" indent="0">
              <a:buNone/>
            </a:pPr>
            <a:r>
              <a:rPr lang="en-US">
                <a:solidFill>
                  <a:srgbClr val="FF6600"/>
                </a:solidFill>
              </a:rPr>
              <a:t>SWB</a:t>
            </a:r>
            <a:r>
              <a:rPr lang="en-US"/>
              <a:t>: (later to himself while driving away)</a:t>
            </a:r>
            <a:br>
              <a:rPr lang="en-US"/>
            </a:br>
            <a:r>
              <a:rPr lang="en-US"/>
              <a:t> 	</a:t>
            </a:r>
            <a:r>
              <a:rPr lang="en-US" b="1">
                <a:solidFill>
                  <a:srgbClr val="00B050"/>
                </a:solidFill>
              </a:rPr>
              <a:t>To 30 and beyond!</a:t>
            </a:r>
            <a:endParaRPr lang="en-US" b="1" dirty="0">
              <a:solidFill>
                <a:srgbClr val="00B050"/>
              </a:solidFill>
            </a:endParaRPr>
          </a:p>
        </p:txBody>
      </p:sp>
    </p:spTree>
    <p:extLst>
      <p:ext uri="{BB962C8B-B14F-4D97-AF65-F5344CB8AC3E}">
        <p14:creationId xmlns:p14="http://schemas.microsoft.com/office/powerpoint/2010/main" val="1045335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P spid="3"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8E50D-85C7-4F57-82BE-B95ED8A6A8CD}"/>
              </a:ext>
            </a:extLst>
          </p:cNvPr>
          <p:cNvSpPr>
            <a:spLocks noGrp="1"/>
          </p:cNvSpPr>
          <p:nvPr>
            <p:ph type="title"/>
          </p:nvPr>
        </p:nvSpPr>
        <p:spPr/>
        <p:txBody>
          <a:bodyPr/>
          <a:lstStyle/>
          <a:p>
            <a:r>
              <a:rPr lang="en-US" dirty="0"/>
              <a:t>ALERT</a:t>
            </a:r>
          </a:p>
        </p:txBody>
      </p:sp>
      <p:sp>
        <p:nvSpPr>
          <p:cNvPr id="3" name="Content Placeholder 2">
            <a:extLst>
              <a:ext uri="{FF2B5EF4-FFF2-40B4-BE49-F238E27FC236}">
                <a16:creationId xmlns:a16="http://schemas.microsoft.com/office/drawing/2014/main" id="{DEF7F4D6-691D-42B8-9AB4-7BD77D72C8AE}"/>
              </a:ext>
            </a:extLst>
          </p:cNvPr>
          <p:cNvSpPr>
            <a:spLocks noGrp="1"/>
          </p:cNvSpPr>
          <p:nvPr>
            <p:ph idx="1"/>
          </p:nvPr>
        </p:nvSpPr>
        <p:spPr/>
        <p:txBody>
          <a:bodyPr>
            <a:normAutofit/>
          </a:bodyPr>
          <a:lstStyle/>
          <a:p>
            <a:r>
              <a:rPr lang="en-US"/>
              <a:t>First </a:t>
            </a:r>
            <a:r>
              <a:rPr lang="en-US" dirty="0"/>
              <a:t>submission of Reflective Journal is due before midnight on Saturday</a:t>
            </a:r>
            <a:r>
              <a:rPr lang="en-US"/>
              <a:t>, 9/14 </a:t>
            </a:r>
            <a:r>
              <a:rPr lang="en-US" dirty="0"/>
              <a:t>(remember it should be a Microsoft Word document)</a:t>
            </a:r>
          </a:p>
          <a:p>
            <a:r>
              <a:rPr lang="en-US"/>
              <a:t>On Wednesday </a:t>
            </a:r>
            <a:r>
              <a:rPr lang="en-US" dirty="0"/>
              <a:t>we will have another group activity based </a:t>
            </a:r>
            <a:r>
              <a:rPr lang="en-US"/>
              <a:t>on readings 3—5</a:t>
            </a:r>
            <a:r>
              <a:rPr lang="en-US" dirty="0"/>
              <a:t>: DFW section §2a, Clegg chapter 2, </a:t>
            </a:r>
            <a:r>
              <a:rPr lang="en-US"/>
              <a:t>&amp; </a:t>
            </a:r>
            <a:br>
              <a:rPr lang="en-US"/>
            </a:br>
            <a:r>
              <a:rPr lang="en-US"/>
              <a:t>Maor </a:t>
            </a:r>
            <a:r>
              <a:rPr lang="en-US" dirty="0"/>
              <a:t>chapter 23</a:t>
            </a:r>
          </a:p>
        </p:txBody>
      </p:sp>
    </p:spTree>
    <p:extLst>
      <p:ext uri="{BB962C8B-B14F-4D97-AF65-F5344CB8AC3E}">
        <p14:creationId xmlns:p14="http://schemas.microsoft.com/office/powerpoint/2010/main" val="1777402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DB663B2-DA5D-41B0-B844-0F36904CAF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B409F8A-E772-4CE8-9341-644FA91F7292}"/>
              </a:ext>
            </a:extLst>
          </p:cNvPr>
          <p:cNvSpPr txBox="1"/>
          <p:nvPr/>
        </p:nvSpPr>
        <p:spPr>
          <a:xfrm>
            <a:off x="10133012" y="6123801"/>
            <a:ext cx="1808508" cy="553998"/>
          </a:xfrm>
          <a:prstGeom prst="rect">
            <a:avLst/>
          </a:prstGeom>
          <a:noFill/>
          <a:ln>
            <a:solidFill>
              <a:schemeClr val="accent4"/>
            </a:solidFill>
          </a:ln>
        </p:spPr>
        <p:txBody>
          <a:bodyPr wrap="none" rtlCol="0" anchor="ctr" anchorCtr="1">
            <a:spAutoFit/>
          </a:bodyPr>
          <a:lstStyle/>
          <a:p>
            <a:r>
              <a:rPr lang="en-US" dirty="0"/>
              <a:t>Wikipedia</a:t>
            </a:r>
            <a:br>
              <a:rPr lang="en-US" dirty="0"/>
            </a:br>
            <a:r>
              <a:rPr lang="en-US" sz="1200" dirty="0"/>
              <a:t>Pre-Socratic Philosophy</a:t>
            </a:r>
            <a:endParaRPr lang="en-US" dirty="0"/>
          </a:p>
        </p:txBody>
      </p:sp>
    </p:spTree>
    <p:extLst>
      <p:ext uri="{BB962C8B-B14F-4D97-AF65-F5344CB8AC3E}">
        <p14:creationId xmlns:p14="http://schemas.microsoft.com/office/powerpoint/2010/main" val="203797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7D0A9-694D-4988-9A01-70BA37B6FC9F}"/>
              </a:ext>
            </a:extLst>
          </p:cNvPr>
          <p:cNvSpPr>
            <a:spLocks noGrp="1"/>
          </p:cNvSpPr>
          <p:nvPr>
            <p:ph type="title"/>
          </p:nvPr>
        </p:nvSpPr>
        <p:spPr/>
        <p:txBody>
          <a:bodyPr/>
          <a:lstStyle/>
          <a:p>
            <a:r>
              <a:rPr lang="en-US"/>
              <a:t>Zeno of Elea</a:t>
            </a:r>
            <a:br>
              <a:rPr lang="en-US"/>
            </a:br>
            <a:r>
              <a:rPr lang="en-US"/>
              <a:t>(490-425 BC)</a:t>
            </a:r>
            <a:endParaRPr lang="en-US" dirty="0"/>
          </a:p>
        </p:txBody>
      </p:sp>
      <p:sp>
        <p:nvSpPr>
          <p:cNvPr id="3" name="Content Placeholder 2">
            <a:extLst>
              <a:ext uri="{FF2B5EF4-FFF2-40B4-BE49-F238E27FC236}">
                <a16:creationId xmlns:a16="http://schemas.microsoft.com/office/drawing/2014/main" id="{37070906-543C-4B65-9F83-897A93709A26}"/>
              </a:ext>
            </a:extLst>
          </p:cNvPr>
          <p:cNvSpPr>
            <a:spLocks noGrp="1"/>
          </p:cNvSpPr>
          <p:nvPr>
            <p:ph idx="1"/>
          </p:nvPr>
        </p:nvSpPr>
        <p:spPr/>
        <p:txBody>
          <a:bodyPr>
            <a:normAutofit fontScale="92500" lnSpcReduction="20000"/>
          </a:bodyPr>
          <a:lstStyle/>
          <a:p>
            <a:r>
              <a:rPr lang="en-US"/>
              <a:t>Dichotomy (demo)</a:t>
            </a:r>
          </a:p>
          <a:p>
            <a:r>
              <a:rPr lang="en-US"/>
              <a:t>Zeno was a member of the Eleatic school, founded by Parmenides</a:t>
            </a:r>
          </a:p>
          <a:p>
            <a:r>
              <a:rPr lang="en-US"/>
              <a:t>Recall that Eleatic Monists </a:t>
            </a:r>
            <a:r>
              <a:rPr lang="en-US" dirty="0"/>
              <a:t>believed that “All is </a:t>
            </a:r>
            <a:r>
              <a:rPr lang="en-US"/>
              <a:t>One”</a:t>
            </a:r>
          </a:p>
          <a:p>
            <a:pPr lvl="1"/>
            <a:r>
              <a:rPr lang="en-US"/>
              <a:t>the Monad was the metaphysical concept that included one/unity </a:t>
            </a:r>
          </a:p>
          <a:p>
            <a:pPr lvl="1"/>
            <a:r>
              <a:rPr lang="en-US"/>
              <a:t>change </a:t>
            </a:r>
            <a:r>
              <a:rPr lang="en-US" dirty="0"/>
              <a:t>is </a:t>
            </a:r>
            <a:r>
              <a:rPr lang="en-US"/>
              <a:t>an illusion (including motion)</a:t>
            </a:r>
            <a:endParaRPr lang="en-US" dirty="0"/>
          </a:p>
          <a:p>
            <a:r>
              <a:rPr lang="en-US" dirty="0"/>
              <a:t>Developed a series of </a:t>
            </a:r>
            <a:r>
              <a:rPr lang="en-US"/>
              <a:t>arguments </a:t>
            </a:r>
            <a:r>
              <a:rPr lang="en-US">
                <a:solidFill>
                  <a:schemeClr val="accent2"/>
                </a:solidFill>
              </a:rPr>
              <a:t>(40 of them, but only 4 have survived)</a:t>
            </a:r>
            <a:br>
              <a:rPr lang="en-US"/>
            </a:br>
            <a:r>
              <a:rPr lang="en-US"/>
              <a:t>to </a:t>
            </a:r>
            <a:r>
              <a:rPr lang="en-US" dirty="0"/>
              <a:t>demonstrate that opposing views were absurd.</a:t>
            </a:r>
          </a:p>
          <a:p>
            <a:pPr lvl="1"/>
            <a:r>
              <a:rPr lang="en-US" dirty="0"/>
              <a:t>Dichotomy: motion is impossible because you can’t get out of the gate</a:t>
            </a:r>
          </a:p>
          <a:p>
            <a:pPr lvl="1"/>
            <a:r>
              <a:rPr lang="en-US" dirty="0"/>
              <a:t>Achilles &amp; tortoise: fast runner can’t catch up to slow runner with head start</a:t>
            </a:r>
          </a:p>
          <a:p>
            <a:pPr lvl="1"/>
            <a:r>
              <a:rPr lang="en-US" dirty="0"/>
              <a:t>Arrow: an arrow at an instant of time is not moving</a:t>
            </a:r>
          </a:p>
          <a:p>
            <a:pPr lvl="1"/>
            <a:r>
              <a:rPr lang="en-US" dirty="0"/>
              <a:t>Stadium: rate of motion is relative, which for the Greeks seemed paradoxical</a:t>
            </a:r>
          </a:p>
          <a:p>
            <a:r>
              <a:rPr lang="en-US" dirty="0"/>
              <a:t>While on the surface all of these paradoxes are about motion, they also were deeply tied to controversies about the infinite.</a:t>
            </a:r>
          </a:p>
        </p:txBody>
      </p:sp>
    </p:spTree>
    <p:extLst>
      <p:ext uri="{BB962C8B-B14F-4D97-AF65-F5344CB8AC3E}">
        <p14:creationId xmlns:p14="http://schemas.microsoft.com/office/powerpoint/2010/main" val="1385360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C30CE-59FA-4379-B941-1F28EB761AC2}"/>
              </a:ext>
            </a:extLst>
          </p:cNvPr>
          <p:cNvSpPr>
            <a:spLocks noGrp="1"/>
          </p:cNvSpPr>
          <p:nvPr>
            <p:ph type="title"/>
          </p:nvPr>
        </p:nvSpPr>
        <p:spPr/>
        <p:txBody>
          <a:bodyPr/>
          <a:lstStyle/>
          <a:p>
            <a:r>
              <a:rPr lang="en-US" dirty="0"/>
              <a:t>So what?</a:t>
            </a:r>
          </a:p>
        </p:txBody>
      </p:sp>
      <p:sp>
        <p:nvSpPr>
          <p:cNvPr id="3" name="Content Placeholder 2">
            <a:extLst>
              <a:ext uri="{FF2B5EF4-FFF2-40B4-BE49-F238E27FC236}">
                <a16:creationId xmlns:a16="http://schemas.microsoft.com/office/drawing/2014/main" id="{BC32EAED-5D6C-422F-9748-9C34F8834D99}"/>
              </a:ext>
            </a:extLst>
          </p:cNvPr>
          <p:cNvSpPr>
            <a:spLocks noGrp="1"/>
          </p:cNvSpPr>
          <p:nvPr>
            <p:ph idx="1"/>
          </p:nvPr>
        </p:nvSpPr>
        <p:spPr>
          <a:xfrm>
            <a:off x="1293813" y="1676400"/>
            <a:ext cx="9601200" cy="4800600"/>
          </a:xfrm>
        </p:spPr>
        <p:txBody>
          <a:bodyPr>
            <a:normAutofit/>
          </a:bodyPr>
          <a:lstStyle/>
          <a:p>
            <a:r>
              <a:rPr lang="en-US" dirty="0"/>
              <a:t>What is at stake in Zeno’s paradoxes?</a:t>
            </a:r>
          </a:p>
          <a:p>
            <a:pPr lvl="1"/>
            <a:r>
              <a:rPr lang="en-US" dirty="0"/>
              <a:t>The nature of reality</a:t>
            </a:r>
          </a:p>
          <a:p>
            <a:pPr lvl="1"/>
            <a:r>
              <a:rPr lang="en-US" dirty="0"/>
              <a:t>The nature of infinity</a:t>
            </a:r>
          </a:p>
          <a:p>
            <a:pPr lvl="1"/>
            <a:r>
              <a:rPr lang="en-US" dirty="0"/>
              <a:t>The relationship of mathematics to the physical world</a:t>
            </a:r>
          </a:p>
          <a:p>
            <a:r>
              <a:rPr lang="en-US" dirty="0"/>
              <a:t>The late Greek philosopher Proclus wrote of Zeno:</a:t>
            </a:r>
          </a:p>
          <a:p>
            <a:pPr marL="548640" lvl="2" indent="0">
              <a:buNone/>
            </a:pPr>
            <a:r>
              <a:rPr lang="en-US" dirty="0"/>
              <a:t>“[He] elaborated forty different paradoxes following from the assumption of plurality and motion, all of them apparently based on the difficulties deriving from </a:t>
            </a:r>
            <a:r>
              <a:rPr lang="en-US" dirty="0">
                <a:solidFill>
                  <a:srgbClr val="FF0000"/>
                </a:solidFill>
              </a:rPr>
              <a:t>an analysis of the continuum</a:t>
            </a:r>
            <a:r>
              <a:rPr lang="en-US" dirty="0"/>
              <a:t>.”</a:t>
            </a:r>
          </a:p>
          <a:p>
            <a:r>
              <a:rPr lang="en-US" dirty="0"/>
              <a:t>The continuum is the idea in Geometry that a line segment is a succession of points </a:t>
            </a:r>
            <a:r>
              <a:rPr lang="en-US" i="1" dirty="0"/>
              <a:t>with no gaps</a:t>
            </a:r>
            <a:r>
              <a:rPr lang="en-US" dirty="0"/>
              <a:t>.</a:t>
            </a:r>
          </a:p>
          <a:p>
            <a:pPr lvl="1"/>
            <a:r>
              <a:rPr lang="en-US" dirty="0"/>
              <a:t>The Dichotomy illustrates that this implies an infinite number of points along any line. In other words it suggests that space is infinitely divisible.</a:t>
            </a:r>
          </a:p>
          <a:p>
            <a:pPr lvl="1"/>
            <a:r>
              <a:rPr lang="en-US" dirty="0"/>
              <a:t>Both Achilles and the Arrow suggest that time is infinitely divisible as well.</a:t>
            </a:r>
          </a:p>
        </p:txBody>
      </p:sp>
    </p:spTree>
    <p:extLst>
      <p:ext uri="{BB962C8B-B14F-4D97-AF65-F5344CB8AC3E}">
        <p14:creationId xmlns:p14="http://schemas.microsoft.com/office/powerpoint/2010/main" val="231589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1D9AF-AA6B-40B0-8A95-2E37FF102FBC}"/>
              </a:ext>
            </a:extLst>
          </p:cNvPr>
          <p:cNvSpPr>
            <a:spLocks noGrp="1"/>
          </p:cNvSpPr>
          <p:nvPr>
            <p:ph type="title"/>
          </p:nvPr>
        </p:nvSpPr>
        <p:spPr/>
        <p:txBody>
          <a:bodyPr/>
          <a:lstStyle/>
          <a:p>
            <a:r>
              <a:rPr lang="en-US" dirty="0"/>
              <a:t>Let’s Review</a:t>
            </a:r>
          </a:p>
        </p:txBody>
      </p:sp>
      <p:sp>
        <p:nvSpPr>
          <p:cNvPr id="3" name="Content Placeholder 2">
            <a:extLst>
              <a:ext uri="{FF2B5EF4-FFF2-40B4-BE49-F238E27FC236}">
                <a16:creationId xmlns:a16="http://schemas.microsoft.com/office/drawing/2014/main" id="{A2FD1F88-13F2-4FC2-B690-C2508B69EBC1}"/>
              </a:ext>
            </a:extLst>
          </p:cNvPr>
          <p:cNvSpPr>
            <a:spLocks noGrp="1"/>
          </p:cNvSpPr>
          <p:nvPr>
            <p:ph idx="1"/>
          </p:nvPr>
        </p:nvSpPr>
        <p:spPr>
          <a:xfrm>
            <a:off x="1293813" y="1676400"/>
            <a:ext cx="9601200" cy="4953000"/>
          </a:xfrm>
        </p:spPr>
        <p:txBody>
          <a:bodyPr>
            <a:normAutofit/>
          </a:bodyPr>
          <a:lstStyle/>
          <a:p>
            <a:r>
              <a:rPr lang="en-US" dirty="0"/>
              <a:t>The 6</a:t>
            </a:r>
            <a:r>
              <a:rPr lang="en-US" baseline="30000" dirty="0"/>
              <a:t>th</a:t>
            </a:r>
            <a:r>
              <a:rPr lang="en-US" dirty="0"/>
              <a:t> century BC saw the emergence of many novel and unique forms of thought, particularly the rise of Greek philosophy that was devoted to asking the big questions about the nature of reality</a:t>
            </a:r>
          </a:p>
          <a:p>
            <a:r>
              <a:rPr lang="en-US" dirty="0"/>
              <a:t>Over a span of 200 years, many schools and many thinkers produced wildly different views</a:t>
            </a:r>
          </a:p>
          <a:p>
            <a:pPr lvl="1"/>
            <a:r>
              <a:rPr lang="en-US" dirty="0"/>
              <a:t>In particular, the Pythagorean Brotherhood believed that everything could be measured by whole numbers or ratios of whole numbers.</a:t>
            </a:r>
          </a:p>
          <a:p>
            <a:pPr lvl="1"/>
            <a:r>
              <a:rPr lang="en-US" dirty="0"/>
              <a:t>A century later, Zeno is making up puzzles about infinity and the continuum</a:t>
            </a:r>
          </a:p>
          <a:p>
            <a:pPr lvl="1"/>
            <a:r>
              <a:rPr lang="en-US" dirty="0"/>
              <a:t>There was a tension between physics and metaphysics: geometry was based on experience in the world that pointed to continuous lengths, but dividing or measuring these geometrical lengths led to difficulties in their metaphysical principles and beliefs.</a:t>
            </a:r>
          </a:p>
          <a:p>
            <a:r>
              <a:rPr lang="en-US" dirty="0">
                <a:solidFill>
                  <a:srgbClr val="0070C0"/>
                </a:solidFill>
              </a:rPr>
              <a:t>There’s something missing here, a piece of the puzzle that leaves me unsatisfied...</a:t>
            </a:r>
          </a:p>
        </p:txBody>
      </p:sp>
    </p:spTree>
    <p:extLst>
      <p:ext uri="{BB962C8B-B14F-4D97-AF65-F5344CB8AC3E}">
        <p14:creationId xmlns:p14="http://schemas.microsoft.com/office/powerpoint/2010/main" val="2058416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81944-5D7C-4BCA-B96E-D714B3A99CF6}"/>
              </a:ext>
            </a:extLst>
          </p:cNvPr>
          <p:cNvSpPr>
            <a:spLocks noGrp="1"/>
          </p:cNvSpPr>
          <p:nvPr>
            <p:ph type="title"/>
          </p:nvPr>
        </p:nvSpPr>
        <p:spPr/>
        <p:txBody>
          <a:bodyPr/>
          <a:lstStyle/>
          <a:p>
            <a:r>
              <a:rPr lang="el-GR" b="0" i="0" dirty="0">
                <a:solidFill>
                  <a:srgbClr val="000000"/>
                </a:solidFill>
                <a:effectLst/>
                <a:latin typeface="New Athena Unicode"/>
              </a:rPr>
              <a:t>το</a:t>
            </a:r>
            <a:r>
              <a:rPr lang="en-US" b="0" i="0" dirty="0">
                <a:solidFill>
                  <a:srgbClr val="000000"/>
                </a:solidFill>
                <a:effectLst/>
                <a:latin typeface="New Athena Unicode"/>
              </a:rPr>
              <a:t> ἀπ</a:t>
            </a:r>
            <a:r>
              <a:rPr lang="en-US" b="0" i="0" dirty="0" err="1">
                <a:solidFill>
                  <a:srgbClr val="000000"/>
                </a:solidFill>
                <a:effectLst/>
                <a:latin typeface="New Athena Unicode"/>
              </a:rPr>
              <a:t>είρων</a:t>
            </a:r>
            <a:endParaRPr lang="en-US" dirty="0"/>
          </a:p>
        </p:txBody>
      </p:sp>
      <p:sp>
        <p:nvSpPr>
          <p:cNvPr id="3" name="Content Placeholder 2">
            <a:extLst>
              <a:ext uri="{FF2B5EF4-FFF2-40B4-BE49-F238E27FC236}">
                <a16:creationId xmlns:a16="http://schemas.microsoft.com/office/drawing/2014/main" id="{2E1C4925-DD4B-418E-9742-C2EC014BD635}"/>
              </a:ext>
            </a:extLst>
          </p:cNvPr>
          <p:cNvSpPr>
            <a:spLocks noGrp="1"/>
          </p:cNvSpPr>
          <p:nvPr>
            <p:ph idx="1"/>
          </p:nvPr>
        </p:nvSpPr>
        <p:spPr>
          <a:xfrm>
            <a:off x="1293813" y="1676400"/>
            <a:ext cx="9601200" cy="4800600"/>
          </a:xfrm>
        </p:spPr>
        <p:txBody>
          <a:bodyPr>
            <a:normAutofit/>
          </a:bodyPr>
          <a:lstStyle/>
          <a:p>
            <a:r>
              <a:rPr lang="en-US" dirty="0"/>
              <a:t>Let’s return to </a:t>
            </a:r>
            <a:r>
              <a:rPr lang="en-US"/>
              <a:t>Anaximander...</a:t>
            </a:r>
            <a:endParaRPr lang="en-US" dirty="0"/>
          </a:p>
        </p:txBody>
      </p:sp>
    </p:spTree>
    <p:extLst>
      <p:ext uri="{BB962C8B-B14F-4D97-AF65-F5344CB8AC3E}">
        <p14:creationId xmlns:p14="http://schemas.microsoft.com/office/powerpoint/2010/main" val="376581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autoUpdateAnimBg="0"/>
    </p:bldLst>
  </p:timing>
</p:sld>
</file>

<file path=ppt/theme/theme1.xml><?xml version="1.0" encoding="utf-8"?>
<a:theme xmlns:a="http://schemas.openxmlformats.org/drawingml/2006/main" name="Hexagonal design templat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dirty="0"/>
        </a:defPPr>
      </a:lstStyle>
      <a:style>
        <a:lnRef idx="1">
          <a:schemeClr val="accent4"/>
        </a:lnRef>
        <a:fillRef idx="3">
          <a:schemeClr val="accent4"/>
        </a:fillRef>
        <a:effectRef idx="2">
          <a:schemeClr val="accent4"/>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accent4"/>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Hexagonal design slides.potx" id="{12658BD0-7259-4A0F-91D4-55B50BBE9BFD}" vid="{57622FE6-AF39-47E3-8976-1D25291C345B}"/>
    </a:ext>
  </a:extLst>
</a:theme>
</file>

<file path=ppt/theme/theme2.xml><?xml version="1.0" encoding="utf-8"?>
<a:theme xmlns:a="http://schemas.openxmlformats.org/drawingml/2006/main" name="Office Theme">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Props1.xml><?xml version="1.0" encoding="utf-8"?>
<ds:datastoreItem xmlns:ds="http://schemas.openxmlformats.org/officeDocument/2006/customXml" ds:itemID="{E5ED73A5-C2D2-4D49-BB89-167E8E32C9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11D6E40-F509-498A-BF02-00C895783B4A}">
  <ds:schemaRefs>
    <ds:schemaRef ds:uri="http://schemas.microsoft.com/sharepoint/v3/contenttype/forms"/>
  </ds:schemaRefs>
</ds:datastoreItem>
</file>

<file path=customXml/itemProps3.xml><?xml version="1.0" encoding="utf-8"?>
<ds:datastoreItem xmlns:ds="http://schemas.openxmlformats.org/officeDocument/2006/customXml" ds:itemID="{02427FAC-CD3A-494C-985C-09E26C5EA507}">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40262f94-9f35-4ac3-9a90-690165a166b7"/>
    <ds:schemaRef ds:uri="a4f35948-e619-41b3-aa29-22878b09cfd2"/>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3665</TotalTime>
  <Words>1154</Words>
  <Application>Microsoft Office PowerPoint</Application>
  <PresentationFormat>Custom</PresentationFormat>
  <Paragraphs>92</Paragraphs>
  <Slides>13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New Athena Unicode</vt:lpstr>
      <vt:lpstr>Century Gothic</vt:lpstr>
      <vt:lpstr>Euphemia</vt:lpstr>
      <vt:lpstr>Times New Roman</vt:lpstr>
      <vt:lpstr>Linux Libertine</vt:lpstr>
      <vt:lpstr>EngravrsRoman BT</vt:lpstr>
      <vt:lpstr>Palatino Linotype</vt:lpstr>
      <vt:lpstr>Hexagonal design template</vt:lpstr>
      <vt:lpstr>To</vt:lpstr>
      <vt:lpstr>Statistical Infinity</vt:lpstr>
      <vt:lpstr>A Statistical Infinity Story</vt:lpstr>
      <vt:lpstr>ALERT</vt:lpstr>
      <vt:lpstr>PowerPoint Presentation</vt:lpstr>
      <vt:lpstr>Zeno of Elea (490-425 BC)</vt:lpstr>
      <vt:lpstr>So what?</vt:lpstr>
      <vt:lpstr>Let’s Review</vt:lpstr>
      <vt:lpstr>το ἀπείρων</vt:lpstr>
      <vt:lpstr>Anaximander (Ἀναξίμανδρος) 610 – 546 BC</vt:lpstr>
      <vt:lpstr>το ἀπείρων</vt:lpstr>
      <vt:lpstr>Observations</vt:lpstr>
      <vt:lpstr>Observations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Stucki, David</dc:creator>
  <cp:lastModifiedBy>David Stucki</cp:lastModifiedBy>
  <cp:revision>37</cp:revision>
  <dcterms:created xsi:type="dcterms:W3CDTF">2020-08-23T13:23:40Z</dcterms:created>
  <dcterms:modified xsi:type="dcterms:W3CDTF">2024-09-04T01:29:15Z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74063900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