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0"/>
  </p:notesMasterIdLst>
  <p:handoutMasterIdLst>
    <p:handoutMasterId r:id="rId11"/>
  </p:handoutMasterIdLst>
  <p:sldIdLst>
    <p:sldId id="257" r:id="rId5"/>
    <p:sldId id="268" r:id="rId6"/>
    <p:sldId id="277" r:id="rId7"/>
    <p:sldId id="278" r:id="rId8"/>
    <p:sldId id="279" r:id="rId9"/>
  </p:sldIdLst>
  <p:sldSz cx="12188825" cy="6858000"/>
  <p:notesSz cx="6858000" cy="9144000"/>
  <p:embeddedFontLst>
    <p:embeddedFont>
      <p:font typeface="Balloon XBd BT" panose="03060902030402060201" pitchFamily="66" charset="0"/>
      <p:regular r:id="rId12"/>
    </p:embeddedFont>
    <p:embeddedFont>
      <p:font typeface="Century Gothic" panose="020B0502020202020204" pitchFamily="34" charset="0"/>
      <p:regular r:id="rId13"/>
      <p:bold r:id="rId14"/>
      <p:italic r:id="rId15"/>
      <p:boldItalic r:id="rId16"/>
    </p:embeddedFont>
    <p:embeddedFont>
      <p:font typeface="Euphemia" panose="020B0503040102020104" pitchFamily="34" charset="0"/>
      <p:regular r:id="rId17"/>
    </p:embeddedFont>
    <p:embeddedFont>
      <p:font typeface="Palatino Linotype" panose="02040502050505030304" pitchFamily="18"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09" d="100"/>
          <a:sy n="109" d="100"/>
        </p:scale>
        <p:origin x="534" y="108"/>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9/3/2024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9/3/2024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8412" y="152400"/>
            <a:ext cx="4648200" cy="1066800"/>
          </a:xfrm>
        </p:spPr>
        <p:txBody>
          <a:bodyPr>
            <a:normAutofit/>
          </a:bodyPr>
          <a:lstStyle>
            <a:lvl1pPr>
              <a:defRPr sz="6000"/>
            </a:lvl1pPr>
          </a:lstStyle>
          <a:p>
            <a:r>
              <a:rPr lang="en-US" dirty="0"/>
              <a:t>Click to edit </a:t>
            </a:r>
            <a:endParaRPr dirty="0"/>
          </a:p>
        </p:txBody>
      </p:sp>
      <p:sp>
        <p:nvSpPr>
          <p:cNvPr id="3" name="Subtitle 2"/>
          <p:cNvSpPr>
            <a:spLocks noGrp="1"/>
          </p:cNvSpPr>
          <p:nvPr>
            <p:ph type="subTitle" idx="1"/>
          </p:nvPr>
        </p:nvSpPr>
        <p:spPr>
          <a:xfrm>
            <a:off x="4570412" y="5943600"/>
            <a:ext cx="2895600" cy="762000"/>
          </a:xfrm>
          <a:noFill/>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a:t>
            </a:r>
            <a:endParaRPr dirty="0"/>
          </a:p>
        </p:txBody>
      </p:sp>
    </p:spTree>
    <p:extLst>
      <p:ext uri="{BB962C8B-B14F-4D97-AF65-F5344CB8AC3E}">
        <p14:creationId xmlns:p14="http://schemas.microsoft.com/office/powerpoint/2010/main" val="28785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52000">
              <a:schemeClr val="accent3">
                <a:lumMod val="20000"/>
                <a:lumOff val="80000"/>
              </a:schemeClr>
            </a:gs>
            <a:gs pos="25000">
              <a:schemeClr val="bg1"/>
            </a:gs>
            <a:gs pos="0">
              <a:schemeClr val="bg1"/>
            </a:gs>
            <a:gs pos="74000">
              <a:schemeClr val="accent6">
                <a:lumMod val="40000"/>
                <a:lumOff val="60000"/>
              </a:schemeClr>
            </a:gs>
            <a:gs pos="83000">
              <a:schemeClr val="accent4">
                <a:lumMod val="20000"/>
                <a:lumOff val="80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7391398" cy="1143000"/>
          </a:xfrm>
        </p:spPr>
        <p:txBody>
          <a:bodyPr/>
          <a:lstStyle/>
          <a:p>
            <a:r>
              <a:rPr lang="en-US"/>
              <a:t>Click to edit Master title style</a:t>
            </a:r>
            <a:endParaRPr/>
          </a:p>
        </p:txBody>
      </p:sp>
      <p:sp>
        <p:nvSpPr>
          <p:cNvPr id="3" name="Content Placeholder 2"/>
          <p:cNvSpPr>
            <a:spLocks noGrp="1"/>
          </p:cNvSpPr>
          <p:nvPr>
            <p:ph idx="1"/>
          </p:nvPr>
        </p:nvSpPr>
        <p:spPr>
          <a:gradFill>
            <a:gsLst>
              <a:gs pos="52000">
                <a:schemeClr val="accent3">
                  <a:lumMod val="20000"/>
                  <a:lumOff val="80000"/>
                </a:schemeClr>
              </a:gs>
              <a:gs pos="25000">
                <a:schemeClr val="bg1"/>
              </a:gs>
              <a:gs pos="0">
                <a:schemeClr val="bg1"/>
              </a:gs>
              <a:gs pos="83000">
                <a:schemeClr val="accent4">
                  <a:lumMod val="20000"/>
                  <a:lumOff val="80000"/>
                </a:schemeClr>
              </a:gs>
              <a:gs pos="100000">
                <a:schemeClr val="bg1">
                  <a:lumMod val="95000"/>
                </a:schemeClr>
              </a:gs>
            </a:gsLst>
            <a:lin ang="5400000" scaled="1"/>
          </a:gradFill>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a:xfrm>
            <a:off x="11580540" y="6356351"/>
            <a:ext cx="457472" cy="365125"/>
          </a:xfrm>
        </p:spPr>
        <p:txBody>
          <a:bodyPr/>
          <a:lstStyle/>
          <a:p>
            <a:fld id="{81FEFA0A-2F20-4B60-98C6-5FFDA469AA1C}" type="slidenum">
              <a:rPr lang="en-US" smtClean="0"/>
              <a:t>‹#›</a:t>
            </a:fld>
            <a:endParaRPr lang="en-US"/>
          </a:p>
        </p:txBody>
      </p:sp>
      <p:pic>
        <p:nvPicPr>
          <p:cNvPr id="5" name="Picture 4">
            <a:extLst>
              <a:ext uri="{FF2B5EF4-FFF2-40B4-BE49-F238E27FC236}">
                <a16:creationId xmlns:a16="http://schemas.microsoft.com/office/drawing/2014/main" id="{D7DA733E-AFCE-06A6-2FBE-457A56C2AEA1}"/>
              </a:ext>
            </a:extLst>
          </p:cNvPr>
          <p:cNvPicPr>
            <a:picLocks noChangeAspect="1"/>
          </p:cNvPicPr>
          <p:nvPr userDrawn="1"/>
        </p:nvPicPr>
        <p:blipFill>
          <a:blip r:embed="rId2"/>
          <a:stretch>
            <a:fillRect/>
          </a:stretch>
        </p:blipFill>
        <p:spPr>
          <a:xfrm>
            <a:off x="8607424" y="0"/>
            <a:ext cx="3575500" cy="1673352"/>
          </a:xfrm>
          <a:prstGeom prst="rect">
            <a:avLst/>
          </a:prstGeom>
        </p:spPr>
      </p:pic>
    </p:spTree>
    <p:extLst>
      <p:ext uri="{BB962C8B-B14F-4D97-AF65-F5344CB8AC3E}">
        <p14:creationId xmlns:p14="http://schemas.microsoft.com/office/powerpoint/2010/main" val="21944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CAAEA3F-BC83-4494-8BB2-CF9729692A8C}" type="datetime1">
              <a:rPr lang="en-US" smtClean="0"/>
              <a:t>9/3/2024</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19345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a:solidFill>
            <a:schemeClr val="bg2">
              <a:alpha val="70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solidFill>
              </a:defRPr>
            </a:lvl1pPr>
          </a:lstStyle>
          <a:p>
            <a:fld id="{41B0D41C-F0D3-49F0-8041-67FC705A40C6}" type="datetime1">
              <a:rPr lang="en-US" smtClean="0"/>
              <a:pPr/>
              <a:t>9/3/2024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695739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Clr>
          <a:schemeClr val="accent6"/>
        </a:buClr>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6"/>
        </a:buClr>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Clr>
          <a:schemeClr val="accent6"/>
        </a:buClr>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Clr>
          <a:schemeClr val="accent6"/>
        </a:buClr>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mn-lt"/>
              </a:rPr>
              <a:t>To</a:t>
            </a:r>
          </a:p>
        </p:txBody>
      </p:sp>
      <p:sp>
        <p:nvSpPr>
          <p:cNvPr id="3" name="Subtitle 2"/>
          <p:cNvSpPr>
            <a:spLocks noGrp="1"/>
          </p:cNvSpPr>
          <p:nvPr>
            <p:ph type="subTitle" idx="1"/>
          </p:nvPr>
        </p:nvSpPr>
        <p:spPr/>
        <p:txBody>
          <a:bodyPr>
            <a:normAutofit fontScale="85000" lnSpcReduction="10000"/>
          </a:bodyPr>
          <a:lstStyle/>
          <a:p>
            <a:pPr algn="ctr"/>
            <a:r>
              <a:rPr lang="en-US" sz="4000" dirty="0"/>
              <a:t>and Beyond...</a:t>
            </a:r>
          </a:p>
        </p:txBody>
      </p:sp>
    </p:spTree>
    <p:extLst>
      <p:ext uri="{BB962C8B-B14F-4D97-AF65-F5344CB8AC3E}">
        <p14:creationId xmlns:p14="http://schemas.microsoft.com/office/powerpoint/2010/main" val="7522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FDD7-70CE-4AFD-915F-2E4F089749F9}"/>
              </a:ext>
            </a:extLst>
          </p:cNvPr>
          <p:cNvSpPr>
            <a:spLocks noGrp="1"/>
          </p:cNvSpPr>
          <p:nvPr>
            <p:ph type="title"/>
          </p:nvPr>
        </p:nvSpPr>
        <p:spPr/>
        <p:txBody>
          <a:bodyPr>
            <a:normAutofit/>
          </a:bodyPr>
          <a:lstStyle/>
          <a:p>
            <a:r>
              <a:rPr lang="en-US" dirty="0"/>
              <a:t>&lt;jenny  @  jokebuddha.com&gt;</a:t>
            </a:r>
          </a:p>
        </p:txBody>
      </p:sp>
      <p:sp>
        <p:nvSpPr>
          <p:cNvPr id="3" name="Content Placeholder 2">
            <a:extLst>
              <a:ext uri="{FF2B5EF4-FFF2-40B4-BE49-F238E27FC236}">
                <a16:creationId xmlns:a16="http://schemas.microsoft.com/office/drawing/2014/main" id="{89C440D8-3D32-4515-8139-9ABE2C3C1B3E}"/>
              </a:ext>
            </a:extLst>
          </p:cNvPr>
          <p:cNvSpPr>
            <a:spLocks noGrp="1"/>
          </p:cNvSpPr>
          <p:nvPr>
            <p:ph idx="1"/>
          </p:nvPr>
        </p:nvSpPr>
        <p:spPr>
          <a:xfrm>
            <a:off x="1065212" y="1828800"/>
            <a:ext cx="10134600" cy="4648200"/>
          </a:xfrm>
        </p:spPr>
        <p:txBody>
          <a:bodyPr>
            <a:noAutofit/>
          </a:bodyPr>
          <a:lstStyle/>
          <a:p>
            <a:pPr marL="0" indent="0" algn="ctr">
              <a:spcBef>
                <a:spcPts val="2400"/>
              </a:spcBef>
              <a:buNone/>
            </a:pPr>
            <a:r>
              <a:rPr lang="en-US" sz="3600" dirty="0">
                <a:latin typeface="Balloon XBd BT" panose="03060902030402060201" pitchFamily="66" charset="0"/>
              </a:rPr>
              <a:t>An </a:t>
            </a:r>
            <a:r>
              <a:rPr lang="en-US" sz="3600" dirty="0">
                <a:solidFill>
                  <a:schemeClr val="accent1"/>
                </a:solidFill>
                <a:latin typeface="Balloon XBd BT" panose="03060902030402060201" pitchFamily="66" charset="0"/>
              </a:rPr>
              <a:t>infinite</a:t>
            </a:r>
            <a:r>
              <a:rPr lang="en-US" sz="3600" dirty="0">
                <a:latin typeface="Balloon XBd BT" panose="03060902030402060201" pitchFamily="66" charset="0"/>
              </a:rPr>
              <a:t> number of</a:t>
            </a:r>
            <a:br>
              <a:rPr lang="en-US" sz="3600" dirty="0">
                <a:latin typeface="Balloon XBd BT" panose="03060902030402060201" pitchFamily="66" charset="0"/>
              </a:rPr>
            </a:br>
            <a:r>
              <a:rPr lang="en-US" sz="3600" dirty="0">
                <a:latin typeface="Balloon XBd BT" panose="03060902030402060201" pitchFamily="66" charset="0"/>
              </a:rPr>
              <a:t>mathematicians walk into a bar.</a:t>
            </a:r>
            <a:br>
              <a:rPr lang="en-US" sz="3600" dirty="0">
                <a:latin typeface="Balloon XBd BT" panose="03060902030402060201" pitchFamily="66" charset="0"/>
              </a:rPr>
            </a:br>
            <a:r>
              <a:rPr lang="en-US" sz="3600" dirty="0">
                <a:latin typeface="Balloon XBd BT" panose="03060902030402060201" pitchFamily="66" charset="0"/>
              </a:rPr>
              <a:t>The first one orders </a:t>
            </a:r>
            <a:r>
              <a:rPr lang="en-US" sz="3600" dirty="0">
                <a:ln>
                  <a:solidFill>
                    <a:schemeClr val="accent1">
                      <a:lumMod val="50000"/>
                    </a:schemeClr>
                  </a:solidFill>
                </a:ln>
                <a:solidFill>
                  <a:schemeClr val="accent1">
                    <a:lumMod val="75000"/>
                  </a:schemeClr>
                </a:solidFill>
                <a:latin typeface="Balloon XBd BT" panose="03060902030402060201" pitchFamily="66" charset="0"/>
              </a:rPr>
              <a:t>a beer</a:t>
            </a:r>
            <a:r>
              <a:rPr lang="en-US" sz="3600" dirty="0">
                <a:latin typeface="Balloon XBd BT" panose="03060902030402060201" pitchFamily="66" charset="0"/>
              </a:rPr>
              <a:t>.</a:t>
            </a:r>
            <a:br>
              <a:rPr lang="en-US" sz="3600" dirty="0">
                <a:latin typeface="Balloon XBd BT" panose="03060902030402060201" pitchFamily="66" charset="0"/>
              </a:rPr>
            </a:br>
            <a:r>
              <a:rPr lang="en-US" sz="3600" dirty="0">
                <a:latin typeface="Balloon XBd BT" panose="03060902030402060201" pitchFamily="66" charset="0"/>
              </a:rPr>
              <a:t>The second orders </a:t>
            </a:r>
            <a:r>
              <a:rPr lang="en-US" sz="3600" dirty="0">
                <a:ln>
                  <a:solidFill>
                    <a:schemeClr val="accent1">
                      <a:lumMod val="50000"/>
                    </a:schemeClr>
                  </a:solidFill>
                </a:ln>
                <a:solidFill>
                  <a:schemeClr val="accent1">
                    <a:lumMod val="60000"/>
                    <a:lumOff val="40000"/>
                  </a:schemeClr>
                </a:solidFill>
                <a:latin typeface="Balloon XBd BT" panose="03060902030402060201" pitchFamily="66" charset="0"/>
              </a:rPr>
              <a:t>half a beer</a:t>
            </a:r>
            <a:r>
              <a:rPr lang="en-US" sz="3600" dirty="0">
                <a:latin typeface="Balloon XBd BT" panose="03060902030402060201" pitchFamily="66" charset="0"/>
              </a:rPr>
              <a:t>.</a:t>
            </a:r>
            <a:br>
              <a:rPr lang="en-US" sz="3600" dirty="0">
                <a:latin typeface="Balloon XBd BT" panose="03060902030402060201" pitchFamily="66" charset="0"/>
              </a:rPr>
            </a:br>
            <a:r>
              <a:rPr lang="en-US" sz="3600" dirty="0">
                <a:latin typeface="Balloon XBd BT" panose="03060902030402060201" pitchFamily="66" charset="0"/>
              </a:rPr>
              <a:t>The third, a </a:t>
            </a:r>
            <a:r>
              <a:rPr lang="en-US" sz="3600" dirty="0">
                <a:ln>
                  <a:solidFill>
                    <a:schemeClr val="accent1">
                      <a:lumMod val="50000"/>
                    </a:schemeClr>
                  </a:solidFill>
                </a:ln>
                <a:solidFill>
                  <a:schemeClr val="accent1">
                    <a:lumMod val="40000"/>
                    <a:lumOff val="60000"/>
                  </a:schemeClr>
                </a:solidFill>
                <a:latin typeface="Balloon XBd BT" panose="03060902030402060201" pitchFamily="66" charset="0"/>
              </a:rPr>
              <a:t>quarter of a beer</a:t>
            </a:r>
            <a:r>
              <a:rPr lang="en-US" sz="3600" dirty="0">
                <a:latin typeface="Balloon XBd BT" panose="03060902030402060201" pitchFamily="66" charset="0"/>
              </a:rPr>
              <a:t>.</a:t>
            </a:r>
            <a:br>
              <a:rPr lang="en-US" sz="3600" dirty="0">
                <a:latin typeface="Balloon XBd BT" panose="03060902030402060201" pitchFamily="66" charset="0"/>
              </a:rPr>
            </a:br>
            <a:br>
              <a:rPr lang="en-US" sz="3600" dirty="0">
                <a:latin typeface="Balloon XBd BT" panose="03060902030402060201" pitchFamily="66" charset="0"/>
              </a:rPr>
            </a:br>
            <a:r>
              <a:rPr lang="en-US" sz="3600" dirty="0">
                <a:latin typeface="Balloon XBd BT" panose="03060902030402060201" pitchFamily="66" charset="0"/>
              </a:rPr>
              <a:t>The bartender says,</a:t>
            </a:r>
            <a:br>
              <a:rPr lang="en-US" sz="3600" dirty="0">
                <a:latin typeface="Balloon XBd BT" panose="03060902030402060201" pitchFamily="66" charset="0"/>
              </a:rPr>
            </a:br>
            <a:r>
              <a:rPr lang="en-US" sz="3600" dirty="0">
                <a:latin typeface="Balloon XBd BT" panose="03060902030402060201" pitchFamily="66" charset="0"/>
              </a:rPr>
              <a:t>"</a:t>
            </a:r>
            <a:r>
              <a:rPr lang="en-US" sz="3600" dirty="0">
                <a:solidFill>
                  <a:schemeClr val="accent2"/>
                </a:solidFill>
                <a:latin typeface="Balloon XBd BT" panose="03060902030402060201" pitchFamily="66" charset="0"/>
              </a:rPr>
              <a:t>You're all idiots!“</a:t>
            </a:r>
            <a:br>
              <a:rPr lang="en-US" sz="3600" dirty="0">
                <a:latin typeface="Balloon XBd BT" panose="03060902030402060201" pitchFamily="66" charset="0"/>
              </a:rPr>
            </a:br>
            <a:r>
              <a:rPr lang="en-US" sz="3600" dirty="0">
                <a:latin typeface="Balloon XBd BT" panose="03060902030402060201" pitchFamily="66" charset="0"/>
              </a:rPr>
              <a:t>and pours </a:t>
            </a:r>
            <a:r>
              <a:rPr lang="en-US" sz="3600" dirty="0">
                <a:solidFill>
                  <a:srgbClr val="C00000"/>
                </a:solidFill>
                <a:latin typeface="Balloon XBd BT" panose="03060902030402060201" pitchFamily="66" charset="0"/>
              </a:rPr>
              <a:t>two beers</a:t>
            </a:r>
            <a:r>
              <a:rPr lang="en-US" sz="3600" dirty="0">
                <a:latin typeface="Balloon XBd BT" panose="03060902030402060201" pitchFamily="66" charset="0"/>
              </a:rPr>
              <a:t>.</a:t>
            </a:r>
          </a:p>
        </p:txBody>
      </p:sp>
    </p:spTree>
    <p:extLst>
      <p:ext uri="{BB962C8B-B14F-4D97-AF65-F5344CB8AC3E}">
        <p14:creationId xmlns:p14="http://schemas.microsoft.com/office/powerpoint/2010/main" val="54900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E50D-85C7-4F57-82BE-B95ED8A6A8CD}"/>
              </a:ext>
            </a:extLst>
          </p:cNvPr>
          <p:cNvSpPr>
            <a:spLocks noGrp="1"/>
          </p:cNvSpPr>
          <p:nvPr>
            <p:ph type="title"/>
          </p:nvPr>
        </p:nvSpPr>
        <p:spPr/>
        <p:txBody>
          <a:bodyPr/>
          <a:lstStyle/>
          <a:p>
            <a:r>
              <a:rPr lang="en-US" dirty="0"/>
              <a:t>FYE &amp; IS &amp; SYE: Gen-Ed Core</a:t>
            </a:r>
          </a:p>
        </p:txBody>
      </p:sp>
      <p:sp>
        <p:nvSpPr>
          <p:cNvPr id="3" name="Content Placeholder 2">
            <a:extLst>
              <a:ext uri="{FF2B5EF4-FFF2-40B4-BE49-F238E27FC236}">
                <a16:creationId xmlns:a16="http://schemas.microsoft.com/office/drawing/2014/main" id="{DEF7F4D6-691D-42B8-9AB4-7BD77D72C8AE}"/>
              </a:ext>
            </a:extLst>
          </p:cNvPr>
          <p:cNvSpPr>
            <a:spLocks noGrp="1"/>
          </p:cNvSpPr>
          <p:nvPr>
            <p:ph idx="1"/>
          </p:nvPr>
        </p:nvSpPr>
        <p:spPr/>
        <p:txBody>
          <a:bodyPr>
            <a:normAutofit lnSpcReduction="10000"/>
          </a:bodyPr>
          <a:lstStyle/>
          <a:p>
            <a:r>
              <a:rPr lang="en-US" dirty="0"/>
              <a:t>First Year Experience</a:t>
            </a:r>
          </a:p>
          <a:p>
            <a:pPr lvl="1"/>
            <a:r>
              <a:rPr lang="en-US" dirty="0"/>
              <a:t>FYS Course</a:t>
            </a:r>
          </a:p>
          <a:p>
            <a:pPr lvl="1"/>
            <a:r>
              <a:rPr lang="en-US" dirty="0"/>
              <a:t>Common Book</a:t>
            </a:r>
          </a:p>
          <a:p>
            <a:pPr lvl="1"/>
            <a:r>
              <a:rPr lang="en-US" dirty="0"/>
              <a:t>Co-curricular events &amp; activities</a:t>
            </a:r>
          </a:p>
          <a:p>
            <a:pPr lvl="1"/>
            <a:r>
              <a:rPr lang="en-US" dirty="0"/>
              <a:t>Peer Mentor</a:t>
            </a:r>
          </a:p>
          <a:p>
            <a:pPr lvl="1"/>
            <a:r>
              <a:rPr lang="en-US" dirty="0">
                <a:solidFill>
                  <a:srgbClr val="0070C0"/>
                </a:solidFill>
              </a:rPr>
              <a:t>Goals &amp; Objectives</a:t>
            </a:r>
          </a:p>
          <a:p>
            <a:r>
              <a:rPr lang="en-US" dirty="0"/>
              <a:t>Integrative Studies</a:t>
            </a:r>
          </a:p>
          <a:p>
            <a:pPr lvl="1"/>
            <a:r>
              <a:rPr lang="en-US" dirty="0"/>
              <a:t>INST 1500</a:t>
            </a:r>
          </a:p>
          <a:p>
            <a:pPr lvl="1"/>
            <a:r>
              <a:rPr lang="en-US" dirty="0"/>
              <a:t>INST Threads: 2000, 2200, 2400, 2600, 2800</a:t>
            </a:r>
          </a:p>
          <a:p>
            <a:pPr lvl="1"/>
            <a:r>
              <a:rPr lang="en-US" dirty="0"/>
              <a:t>Integrative Seminar: INST 3000</a:t>
            </a:r>
          </a:p>
          <a:p>
            <a:pPr lvl="1"/>
            <a:r>
              <a:rPr lang="en-US" dirty="0">
                <a:solidFill>
                  <a:srgbClr val="0070C0"/>
                </a:solidFill>
              </a:rPr>
              <a:t>Goals &amp; Objectives</a:t>
            </a:r>
          </a:p>
          <a:p>
            <a:r>
              <a:rPr lang="en-US" dirty="0"/>
              <a:t>SYE: Senior Year Experience course</a:t>
            </a:r>
          </a:p>
        </p:txBody>
      </p:sp>
    </p:spTree>
    <p:extLst>
      <p:ext uri="{BB962C8B-B14F-4D97-AF65-F5344CB8AC3E}">
        <p14:creationId xmlns:p14="http://schemas.microsoft.com/office/powerpoint/2010/main" val="228063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5A0B-E915-4C40-805D-137E9108B710}"/>
              </a:ext>
            </a:extLst>
          </p:cNvPr>
          <p:cNvSpPr>
            <a:spLocks noGrp="1"/>
          </p:cNvSpPr>
          <p:nvPr>
            <p:ph type="title"/>
          </p:nvPr>
        </p:nvSpPr>
        <p:spPr/>
        <p:txBody>
          <a:bodyPr/>
          <a:lstStyle/>
          <a:p>
            <a:r>
              <a:rPr lang="en-US" dirty="0"/>
              <a:t>FYS 1023</a:t>
            </a:r>
          </a:p>
        </p:txBody>
      </p:sp>
      <p:sp>
        <p:nvSpPr>
          <p:cNvPr id="3" name="Content Placeholder 2">
            <a:extLst>
              <a:ext uri="{FF2B5EF4-FFF2-40B4-BE49-F238E27FC236}">
                <a16:creationId xmlns:a16="http://schemas.microsoft.com/office/drawing/2014/main" id="{B2527B6C-0C56-4BFF-B13C-245584A3A611}"/>
              </a:ext>
            </a:extLst>
          </p:cNvPr>
          <p:cNvSpPr>
            <a:spLocks noGrp="1"/>
          </p:cNvSpPr>
          <p:nvPr>
            <p:ph idx="1"/>
          </p:nvPr>
        </p:nvSpPr>
        <p:spPr>
          <a:xfrm>
            <a:off x="1293813" y="1676400"/>
            <a:ext cx="9601200" cy="4114800"/>
          </a:xfrm>
        </p:spPr>
        <p:txBody>
          <a:bodyPr/>
          <a:lstStyle/>
          <a:p>
            <a:pPr marL="342900" marR="0" lvl="0" indent="-342900">
              <a:spcBef>
                <a:spcPts val="60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You will encounter a variety of beliefs and understandings of the nature of infinity. [FYE-2, IS-1, IS-2]</a:t>
            </a:r>
          </a:p>
          <a:p>
            <a:pPr marL="342900" marR="0" lvl="0" indent="-342900">
              <a:spcBef>
                <a:spcPts val="60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You will explore and analyze the bidirectional influences between mathematics and philosophy, theology, &amp; culture. [IS-2, IS-3]</a:t>
            </a:r>
          </a:p>
          <a:p>
            <a:pPr marL="342900" marR="0" lvl="0" indent="-342900">
              <a:spcBef>
                <a:spcPts val="60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You will confront the aesthetic qualities common in mathematical thinking and its relation to the world. [FYE-2]</a:t>
            </a:r>
          </a:p>
          <a:p>
            <a:pPr marL="342900" marR="0" lvl="0" indent="-342900">
              <a:spcBef>
                <a:spcPts val="60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You will reflect on the nature of mathematical inquiry. [FYE-3]</a:t>
            </a:r>
          </a:p>
          <a:p>
            <a:pPr marL="342900" marR="0" lvl="0" indent="-342900">
              <a:spcBef>
                <a:spcPts val="60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You will examine and identify the philosophical and theological dispositions that have helped and hindered mathematical advancement at different points in history. [IS-1, FYE-2]</a:t>
            </a:r>
          </a:p>
          <a:p>
            <a:pPr marL="342900" marR="0" lvl="0" indent="-342900">
              <a:spcBef>
                <a:spcPts val="60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You will confront and wrestle with the unintuitive and paradoxical inherent in infinite systems. [IS‑3]</a:t>
            </a:r>
          </a:p>
          <a:p>
            <a:pPr marL="342900" marR="0" lvl="0" indent="-342900">
              <a:spcBef>
                <a:spcPts val="600"/>
              </a:spcBef>
              <a:spcAft>
                <a:spcPts val="6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You will articulate the finite limitations of humanity and being human. You will also reflect on your experience of the infinite and notions of unboundedness and eternity as they apply to human endeavors. [IS-3]</a:t>
            </a:r>
          </a:p>
        </p:txBody>
      </p:sp>
    </p:spTree>
    <p:extLst>
      <p:ext uri="{BB962C8B-B14F-4D97-AF65-F5344CB8AC3E}">
        <p14:creationId xmlns:p14="http://schemas.microsoft.com/office/powerpoint/2010/main" val="227063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AB9F-EF22-414D-BB8F-9F3244682459}"/>
              </a:ext>
            </a:extLst>
          </p:cNvPr>
          <p:cNvSpPr>
            <a:spLocks noGrp="1"/>
          </p:cNvSpPr>
          <p:nvPr>
            <p:ph type="title"/>
          </p:nvPr>
        </p:nvSpPr>
        <p:spPr/>
        <p:txBody>
          <a:bodyPr/>
          <a:lstStyle/>
          <a:p>
            <a:r>
              <a:rPr lang="en-US" dirty="0"/>
              <a:t>10 Important Facts</a:t>
            </a:r>
          </a:p>
        </p:txBody>
      </p:sp>
      <p:sp>
        <p:nvSpPr>
          <p:cNvPr id="3" name="Content Placeholder 2">
            <a:extLst>
              <a:ext uri="{FF2B5EF4-FFF2-40B4-BE49-F238E27FC236}">
                <a16:creationId xmlns:a16="http://schemas.microsoft.com/office/drawing/2014/main" id="{0B4EE06C-231D-4B4D-B36A-64A37D5ED37E}"/>
              </a:ext>
            </a:extLst>
          </p:cNvPr>
          <p:cNvSpPr>
            <a:spLocks noGrp="1"/>
          </p:cNvSpPr>
          <p:nvPr>
            <p:ph idx="1"/>
          </p:nvPr>
        </p:nvSpPr>
        <p:spPr>
          <a:xfrm>
            <a:off x="1293813" y="1676400"/>
            <a:ext cx="9601200" cy="4800600"/>
          </a:xfrm>
        </p:spPr>
        <p:txBody>
          <a:bodyPr/>
          <a:lstStyle/>
          <a:p>
            <a:r>
              <a:rPr lang="en-US" dirty="0"/>
              <a:t>Write ‘roamer’ on one copy, and write ‘keeper’ on the other</a:t>
            </a:r>
          </a:p>
          <a:p>
            <a:r>
              <a:rPr lang="en-US" dirty="0"/>
              <a:t>In your group </a:t>
            </a:r>
            <a:r>
              <a:rPr lang="en-US"/>
              <a:t>of 6, </a:t>
            </a:r>
            <a:r>
              <a:rPr lang="en-US" dirty="0"/>
              <a:t>pass your roamer clockwise (to the left).</a:t>
            </a:r>
          </a:p>
          <a:p>
            <a:r>
              <a:rPr lang="en-US" dirty="0"/>
              <a:t>Compare your keeper to the roamer you just received. </a:t>
            </a:r>
          </a:p>
          <a:p>
            <a:pPr lvl="1"/>
            <a:r>
              <a:rPr lang="en-US" dirty="0"/>
              <a:t>Next to any items on the roamer that are also on your keeper you should put your initials.</a:t>
            </a:r>
          </a:p>
          <a:p>
            <a:pPr lvl="1"/>
            <a:r>
              <a:rPr lang="en-US" dirty="0"/>
              <a:t>Copy any facts from the roamer that you didn’t have onto your keeper.</a:t>
            </a:r>
          </a:p>
          <a:p>
            <a:r>
              <a:rPr lang="en-US" dirty="0"/>
              <a:t>Pass the roamer clockwise and repeat until you get yours back.</a:t>
            </a:r>
          </a:p>
          <a:p>
            <a:r>
              <a:rPr lang="en-US" dirty="0"/>
              <a:t>With your front/back neighbor group, share the most popular facts in your group, plus any that you felt should have been more popular.</a:t>
            </a:r>
          </a:p>
          <a:p>
            <a:r>
              <a:rPr lang="en-US" dirty="0"/>
              <a:t>Turn in both copies (make sure your name is on them)</a:t>
            </a:r>
          </a:p>
        </p:txBody>
      </p:sp>
    </p:spTree>
    <p:extLst>
      <p:ext uri="{BB962C8B-B14F-4D97-AF65-F5344CB8AC3E}">
        <p14:creationId xmlns:p14="http://schemas.microsoft.com/office/powerpoint/2010/main" val="369086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Hexagonal design templat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1">
          <a:schemeClr val="accent4"/>
        </a:lnRef>
        <a:fillRef idx="3">
          <a:schemeClr val="accent4"/>
        </a:fillRef>
        <a:effectRef idx="2">
          <a:schemeClr val="accent4"/>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4"/>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Hexagonal design slides.potx" id="{12658BD0-7259-4A0F-91D4-55B50BBE9BFD}" vid="{57622FE6-AF39-47E3-8976-1D25291C345B}"/>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1D1BD1C3523247903358D0A8AC0422" ma:contentTypeVersion="10" ma:contentTypeDescription="Create a new document." ma:contentTypeScope="" ma:versionID="4e972415ea1ac2a68b240eea2af35017">
  <xsd:schema xmlns:xsd="http://www.w3.org/2001/XMLSchema" xmlns:xs="http://www.w3.org/2001/XMLSchema" xmlns:p="http://schemas.microsoft.com/office/2006/metadata/properties" xmlns:ns3="52c17e26-d80b-4810-84b5-2d696440855c" xmlns:ns4="75e26a86-27e7-4108-abb5-a9a0ae913c4d" targetNamespace="http://schemas.microsoft.com/office/2006/metadata/properties" ma:root="true" ma:fieldsID="9daaa94bdaec3db59b40d8b958ba34db" ns3:_="" ns4:_="">
    <xsd:import namespace="52c17e26-d80b-4810-84b5-2d696440855c"/>
    <xsd:import namespace="75e26a86-27e7-4108-abb5-a9a0ae913c4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17e26-d80b-4810-84b5-2d69644085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e26a86-27e7-4108-abb5-a9a0ae913c4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427FAC-CD3A-494C-985C-09E26C5EA507}">
  <ds:schemaRefs>
    <ds:schemaRef ds:uri="http://purl.org/dc/elements/1.1/"/>
    <ds:schemaRef ds:uri="http://schemas.microsoft.com/office/2006/metadata/properties"/>
    <ds:schemaRef ds:uri="http://purl.org/dc/dcmitype/"/>
    <ds:schemaRef ds:uri="http://www.w3.org/XML/1998/namespace"/>
    <ds:schemaRef ds:uri="http://schemas.openxmlformats.org/package/2006/metadata/core-properties"/>
    <ds:schemaRef ds:uri="52c17e26-d80b-4810-84b5-2d696440855c"/>
    <ds:schemaRef ds:uri="http://schemas.microsoft.com/office/2006/documentManagement/types"/>
    <ds:schemaRef ds:uri="http://schemas.microsoft.com/office/infopath/2007/PartnerControls"/>
    <ds:schemaRef ds:uri="75e26a86-27e7-4108-abb5-a9a0ae913c4d"/>
    <ds:schemaRef ds:uri="http://purl.org/dc/terms/"/>
  </ds:schemaRefs>
</ds:datastoreItem>
</file>

<file path=customXml/itemProps2.xml><?xml version="1.0" encoding="utf-8"?>
<ds:datastoreItem xmlns:ds="http://schemas.openxmlformats.org/officeDocument/2006/customXml" ds:itemID="{F3CED47B-F95B-487F-89E6-B8988752F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c17e26-d80b-4810-84b5-2d696440855c"/>
    <ds:schemaRef ds:uri="75e26a86-27e7-4108-abb5-a9a0ae913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1D6E40-F509-498A-BF02-00C895783B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635</TotalTime>
  <Words>416</Words>
  <Application>Microsoft Office PowerPoint</Application>
  <PresentationFormat>Custom</PresentationFormat>
  <Paragraphs>34</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Century Gothic</vt:lpstr>
      <vt:lpstr>Balloon XBd BT</vt:lpstr>
      <vt:lpstr>Euphemia</vt:lpstr>
      <vt:lpstr>Times New Roman</vt:lpstr>
      <vt:lpstr>Symbol</vt:lpstr>
      <vt:lpstr>Palatino Linotype</vt:lpstr>
      <vt:lpstr>Hexagonal design template</vt:lpstr>
      <vt:lpstr>To</vt:lpstr>
      <vt:lpstr>&lt;jenny  @  jokebuddha.com&gt;</vt:lpstr>
      <vt:lpstr>FYE &amp; IS &amp; SYE: Gen-Ed Core</vt:lpstr>
      <vt:lpstr>FYS 1023</vt:lpstr>
      <vt:lpstr>10 Important Facts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Stucki, David</dc:creator>
  <cp:lastModifiedBy>David Stucki</cp:lastModifiedBy>
  <cp:revision>31</cp:revision>
  <dcterms:created xsi:type="dcterms:W3CDTF">2020-08-23T13:23:40Z</dcterms:created>
  <dcterms:modified xsi:type="dcterms:W3CDTF">2024-09-04T00:31:17Z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0x0101001C1D1BD1C3523247903358D0A8AC0422</vt:lpwstr>
  </property>
  <property fmtid="{D5CDD505-2E9C-101B-9397-08002B2CF9AE}" pid="3" name="Order">
    <vt:r8>74063900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