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57" r:id="rId5"/>
    <p:sldId id="268" r:id="rId6"/>
    <p:sldId id="269" r:id="rId7"/>
    <p:sldId id="270" r:id="rId8"/>
    <p:sldId id="271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2188825" cy="6858000"/>
  <p:notesSz cx="6858000" cy="9144000"/>
  <p:embeddedFontLst>
    <p:embeddedFont>
      <p:font typeface="Biome Light" panose="020B0303030204020804" pitchFamily="34" charset="0"/>
      <p:regular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Euphemia" panose="020B0503040102020104" pitchFamily="34" charset="0"/>
      <p:regular r:id="rId27"/>
    </p:embeddedFont>
    <p:embeddedFont>
      <p:font typeface="Palatino Linotype" panose="02040502050505030304" pitchFamily="18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09" d="100"/>
          <a:sy n="109" d="100"/>
        </p:scale>
        <p:origin x="534" y="108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8/26/2024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8/26/2024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8412" y="152400"/>
            <a:ext cx="4648200" cy="10668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0412" y="5943600"/>
            <a:ext cx="2895600" cy="762000"/>
          </a:xfrm>
          <a:noFill/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859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52000">
              <a:schemeClr val="accent3">
                <a:lumMod val="20000"/>
                <a:lumOff val="80000"/>
              </a:schemeClr>
            </a:gs>
            <a:gs pos="25000">
              <a:schemeClr val="bg1"/>
            </a:gs>
            <a:gs pos="0">
              <a:schemeClr val="bg1"/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4">
                <a:lumMod val="20000"/>
                <a:lumOff val="80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739139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52000">
                <a:schemeClr val="accent3">
                  <a:lumMod val="20000"/>
                  <a:lumOff val="80000"/>
                </a:schemeClr>
              </a:gs>
              <a:gs pos="25000">
                <a:schemeClr val="bg1"/>
              </a:gs>
              <a:gs pos="0">
                <a:schemeClr val="bg1"/>
              </a:gs>
              <a:gs pos="83000">
                <a:schemeClr val="accent4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0540" y="6356351"/>
            <a:ext cx="457472" cy="365125"/>
          </a:xfrm>
        </p:spPr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DA733E-AFCE-06A6-2FBE-457A56C2AE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07424" y="0"/>
            <a:ext cx="3575500" cy="167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9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EA3F-BC83-4494-8BB2-CF9729692A8C}" type="datetime1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5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1B0D41C-F0D3-49F0-8041-67FC705A40C6}" type="datetime1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3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Clr>
          <a:schemeClr val="accent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To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en-US" sz="4000" dirty="0"/>
              <a:t>and Beyond...</a:t>
            </a:r>
          </a:p>
        </p:txBody>
      </p:sp>
    </p:spTree>
    <p:extLst>
      <p:ext uri="{BB962C8B-B14F-4D97-AF65-F5344CB8AC3E}">
        <p14:creationId xmlns:p14="http://schemas.microsoft.com/office/powerpoint/2010/main" val="75228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FFA2E-58FF-473D-A2F6-08EFED570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Comprehension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5351A-7108-4DFD-91D6-2BA0626BB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ability to understand the meaning of learned information.</a:t>
            </a:r>
          </a:p>
          <a:p>
            <a:r>
              <a:rPr lang="en-US" dirty="0"/>
              <a:t>Verbs: </a:t>
            </a:r>
            <a:r>
              <a:rPr lang="en-US" i="1" dirty="0"/>
              <a:t>predict, interpret, explain, summarize, estimate, convert, infer,	paraphrase, rewrite, distinguish, extend</a:t>
            </a:r>
            <a:endParaRPr lang="en-US" dirty="0"/>
          </a:p>
          <a:p>
            <a:r>
              <a:rPr lang="en-US" dirty="0"/>
              <a:t>Examples?</a:t>
            </a:r>
          </a:p>
          <a:p>
            <a:endParaRPr lang="en-US" dirty="0"/>
          </a:p>
          <a:p>
            <a:r>
              <a:rPr lang="en-US" dirty="0"/>
              <a:t>Comprehension goes beyond knowledge, bridging from form to meaning, syntax to semantics. </a:t>
            </a:r>
          </a:p>
        </p:txBody>
      </p:sp>
    </p:spTree>
    <p:extLst>
      <p:ext uri="{BB962C8B-B14F-4D97-AF65-F5344CB8AC3E}">
        <p14:creationId xmlns:p14="http://schemas.microsoft.com/office/powerpoint/2010/main" val="7235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FFA2E-58FF-473D-A2F6-08EFED570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5351A-7108-4DFD-91D6-2BA0626BB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ability to use learned material in a novel situation.</a:t>
            </a:r>
          </a:p>
          <a:p>
            <a:r>
              <a:rPr lang="en-US" dirty="0"/>
              <a:t>Verbs: </a:t>
            </a:r>
            <a:r>
              <a:rPr lang="en-US" i="1" dirty="0"/>
              <a:t>demonstrate, solve, calculate, use, apply, discover, produce,	show, illustrate, operate, practice, translate</a:t>
            </a:r>
            <a:endParaRPr lang="en-US" dirty="0"/>
          </a:p>
          <a:p>
            <a:r>
              <a:rPr lang="en-US" dirty="0"/>
              <a:t>Examples?</a:t>
            </a:r>
          </a:p>
          <a:p>
            <a:endParaRPr lang="en-US" dirty="0"/>
          </a:p>
          <a:p>
            <a:r>
              <a:rPr lang="en-US" dirty="0"/>
              <a:t>While knowledge and comprehension can be passive forms of learning, application requires action.</a:t>
            </a:r>
          </a:p>
          <a:p>
            <a:r>
              <a:rPr lang="en-US" dirty="0"/>
              <a:t>These first three layers are considered to be lower forms of cognitive development.</a:t>
            </a:r>
          </a:p>
        </p:txBody>
      </p:sp>
    </p:spTree>
    <p:extLst>
      <p:ext uri="{BB962C8B-B14F-4D97-AF65-F5344CB8AC3E}">
        <p14:creationId xmlns:p14="http://schemas.microsoft.com/office/powerpoint/2010/main" val="229570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FFA2E-58FF-473D-A2F6-08EFED570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5351A-7108-4DFD-91D6-2BA0626BB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ability to separate material into its component parts for the purpose of understanding its organizational structure.</a:t>
            </a:r>
          </a:p>
          <a:p>
            <a:r>
              <a:rPr lang="en-US" dirty="0"/>
              <a:t>Verbs: </a:t>
            </a:r>
            <a:r>
              <a:rPr lang="en-US" i="1" dirty="0"/>
              <a:t> categorize, separate, select, diagram, inspect, analyze, differentiate,	study, examine, inventory, break down, dissect</a:t>
            </a:r>
            <a:endParaRPr lang="en-US" dirty="0"/>
          </a:p>
          <a:p>
            <a:r>
              <a:rPr lang="en-US" dirty="0"/>
              <a:t>Examples?</a:t>
            </a:r>
          </a:p>
          <a:p>
            <a:endParaRPr lang="en-US" dirty="0"/>
          </a:p>
          <a:p>
            <a:r>
              <a:rPr lang="en-US" dirty="0"/>
              <a:t>The first of the higher order cognitive abilities.</a:t>
            </a:r>
          </a:p>
          <a:p>
            <a:r>
              <a:rPr lang="en-US" dirty="0"/>
              <a:t>Ancient associations with, philosophy, science, and mathematics.</a:t>
            </a:r>
          </a:p>
        </p:txBody>
      </p:sp>
    </p:spTree>
    <p:extLst>
      <p:ext uri="{BB962C8B-B14F-4D97-AF65-F5344CB8AC3E}">
        <p14:creationId xmlns:p14="http://schemas.microsoft.com/office/powerpoint/2010/main" val="84272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FFA2E-58FF-473D-A2F6-08EFED570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5351A-7108-4DFD-91D6-2BA0626BB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ability to combine component parts into a new structure.</a:t>
            </a:r>
          </a:p>
          <a:p>
            <a:r>
              <a:rPr lang="en-US" dirty="0"/>
              <a:t>Verbs: </a:t>
            </a:r>
            <a:r>
              <a:rPr lang="en-US" i="1" dirty="0"/>
              <a:t> create, design, organize, derive, formulate, compose, write,	arrange, plan, assemble, construct, build, generate</a:t>
            </a:r>
            <a:endParaRPr lang="en-US" dirty="0"/>
          </a:p>
          <a:p>
            <a:r>
              <a:rPr lang="en-US" dirty="0"/>
              <a:t>Examples?</a:t>
            </a:r>
          </a:p>
          <a:p>
            <a:endParaRPr lang="en-US" dirty="0"/>
          </a:p>
          <a:p>
            <a:r>
              <a:rPr lang="en-US" dirty="0"/>
              <a:t>More aligned with engineering and creative arts than science.</a:t>
            </a:r>
          </a:p>
        </p:txBody>
      </p:sp>
    </p:spTree>
    <p:extLst>
      <p:ext uri="{BB962C8B-B14F-4D97-AF65-F5344CB8AC3E}">
        <p14:creationId xmlns:p14="http://schemas.microsoft.com/office/powerpoint/2010/main" val="337106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FFA2E-58FF-473D-A2F6-08EFED570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</a:rPr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5351A-7108-4DFD-91D6-2BA0626BB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ability to judge the value of material according to specified criteria.</a:t>
            </a:r>
          </a:p>
          <a:p>
            <a:r>
              <a:rPr lang="en-US" dirty="0"/>
              <a:t>Verbs: </a:t>
            </a:r>
            <a:r>
              <a:rPr lang="en-US" i="1" dirty="0"/>
              <a:t> criticize, examine, judge, compare, contrast, conclude, critique,	justify, argue, support, assess, score, appraise</a:t>
            </a:r>
            <a:endParaRPr lang="en-US" dirty="0"/>
          </a:p>
          <a:p>
            <a:r>
              <a:rPr lang="en-US" dirty="0"/>
              <a:t>Examples?</a:t>
            </a:r>
          </a:p>
          <a:p>
            <a:endParaRPr lang="en-US" dirty="0"/>
          </a:p>
          <a:p>
            <a:r>
              <a:rPr lang="en-US" dirty="0"/>
              <a:t>There has been some controversy over whether evaluation or synthesis is a higher cognitive function.</a:t>
            </a:r>
          </a:p>
        </p:txBody>
      </p:sp>
    </p:spTree>
    <p:extLst>
      <p:ext uri="{BB962C8B-B14F-4D97-AF65-F5344CB8AC3E}">
        <p14:creationId xmlns:p14="http://schemas.microsoft.com/office/powerpoint/2010/main" val="198288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4D35F-2924-4D97-B925-15E8682AE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4212" y="1752600"/>
            <a:ext cx="3200400" cy="762000"/>
          </a:xfrm>
        </p:spPr>
        <p:txBody>
          <a:bodyPr>
            <a:normAutofit/>
          </a:bodyPr>
          <a:lstStyle/>
          <a:p>
            <a:r>
              <a:rPr lang="en-US" dirty="0"/>
              <a:t>Bloom’s Rose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AA4840-415A-4111-BAC9-C498FBFC5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8" y="0"/>
            <a:ext cx="765446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A571C5-6209-4C70-AF34-535E4605ED3E}"/>
              </a:ext>
            </a:extLst>
          </p:cNvPr>
          <p:cNvSpPr txBox="1"/>
          <p:nvPr/>
        </p:nvSpPr>
        <p:spPr>
          <a:xfrm>
            <a:off x="10285412" y="2514600"/>
            <a:ext cx="1429622" cy="27699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sz="1200" dirty="0"/>
              <a:t>Source: Wikipedia</a:t>
            </a:r>
          </a:p>
        </p:txBody>
      </p:sp>
    </p:spTree>
    <p:extLst>
      <p:ext uri="{BB962C8B-B14F-4D97-AF65-F5344CB8AC3E}">
        <p14:creationId xmlns:p14="http://schemas.microsoft.com/office/powerpoint/2010/main" val="122281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2FDD7-70CE-4AFD-915F-2E4F08974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Douglas Adams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440D8-3D32-4515-8139-9ABE2C3C1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1676400"/>
            <a:ext cx="9601200" cy="4648200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sz="3400" b="1">
                <a:solidFill>
                  <a:srgbClr val="0070C0"/>
                </a:solidFill>
                <a:latin typeface="Biome Light" panose="020B0502040204020203" pitchFamily="34" charset="0"/>
                <a:cs typeface="Biome Light" panose="020B0502040204020203" pitchFamily="34" charset="0"/>
              </a:rPr>
              <a:t>Infinite (definition):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3400" b="1">
                <a:solidFill>
                  <a:schemeClr val="accent3"/>
                </a:solidFill>
                <a:latin typeface="Biome Light" panose="020B0502040204020203" pitchFamily="34" charset="0"/>
                <a:cs typeface="Biome Light" panose="020B0502040204020203" pitchFamily="34" charset="0"/>
              </a:rPr>
              <a:t>Bigger than the biggest thing ever and then some. </a:t>
            </a:r>
            <a:endParaRPr lang="en-US" sz="3400" b="1" dirty="0">
              <a:solidFill>
                <a:schemeClr val="accent2"/>
              </a:solidFill>
              <a:latin typeface="Biome Light" panose="020B0502040204020203" pitchFamily="34" charset="0"/>
              <a:cs typeface="Biome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00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2FDD7-70CE-4AFD-915F-2E4F08974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Douglas Adams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440D8-3D32-4515-8139-9ABE2C3C1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1676400"/>
            <a:ext cx="9601200" cy="4648200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sz="3400" b="1">
                <a:solidFill>
                  <a:srgbClr val="0070C0"/>
                </a:solidFill>
                <a:latin typeface="Biome Light" panose="020B0502040204020203" pitchFamily="34" charset="0"/>
                <a:cs typeface="Biome Light" panose="020B0502040204020203" pitchFamily="34" charset="0"/>
              </a:rPr>
              <a:t>Infinite (definition):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3400" b="1">
                <a:solidFill>
                  <a:schemeClr val="accent3"/>
                </a:solidFill>
                <a:latin typeface="Biome Light" panose="020B0502040204020203" pitchFamily="34" charset="0"/>
                <a:cs typeface="Biome Light" panose="020B0502040204020203" pitchFamily="34" charset="0"/>
              </a:rPr>
              <a:t>Bigger than the biggest thing ever and then some. </a:t>
            </a:r>
            <a:r>
              <a:rPr lang="en-US" sz="3400" b="1">
                <a:solidFill>
                  <a:schemeClr val="accent4"/>
                </a:solidFill>
                <a:latin typeface="Biome Light" panose="020B0502040204020203" pitchFamily="34" charset="0"/>
                <a:cs typeface="Biome Light" panose="020B0502040204020203" pitchFamily="34" charset="0"/>
              </a:rPr>
              <a:t>Much bigger than that in fact, really amazingly immense, a totally stunning size, "wow, that's big". </a:t>
            </a:r>
            <a:endParaRPr lang="en-US" sz="3400" b="1" dirty="0">
              <a:solidFill>
                <a:schemeClr val="accent2"/>
              </a:solidFill>
              <a:latin typeface="Biome Light" panose="020B0502040204020203" pitchFamily="34" charset="0"/>
              <a:cs typeface="Biome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91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2FDD7-70CE-4AFD-915F-2E4F08974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Douglas Adams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440D8-3D32-4515-8139-9ABE2C3C1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1676400"/>
            <a:ext cx="9601200" cy="4648200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sz="3400" b="1">
                <a:solidFill>
                  <a:srgbClr val="0070C0"/>
                </a:solidFill>
                <a:latin typeface="Biome Light" panose="020B0502040204020203" pitchFamily="34" charset="0"/>
                <a:cs typeface="Biome Light" panose="020B0502040204020203" pitchFamily="34" charset="0"/>
              </a:rPr>
              <a:t>Infinite (definition):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3400" b="1">
                <a:solidFill>
                  <a:schemeClr val="accent3"/>
                </a:solidFill>
                <a:latin typeface="Biome Light" panose="020B0502040204020203" pitchFamily="34" charset="0"/>
                <a:cs typeface="Biome Light" panose="020B0502040204020203" pitchFamily="34" charset="0"/>
              </a:rPr>
              <a:t>Bigger than the biggest thing ever and then some. </a:t>
            </a:r>
            <a:r>
              <a:rPr lang="en-US" sz="3400" b="1">
                <a:solidFill>
                  <a:schemeClr val="accent4"/>
                </a:solidFill>
                <a:latin typeface="Biome Light" panose="020B0502040204020203" pitchFamily="34" charset="0"/>
                <a:cs typeface="Biome Light" panose="020B0502040204020203" pitchFamily="34" charset="0"/>
              </a:rPr>
              <a:t>Much bigger than that in fact, really amazingly immense, a totally stunning size, "wow, that's big". </a:t>
            </a:r>
            <a:r>
              <a:rPr lang="en-US" sz="3400" b="1">
                <a:solidFill>
                  <a:schemeClr val="accent5"/>
                </a:solidFill>
                <a:latin typeface="Biome Light" panose="020B0502040204020203" pitchFamily="34" charset="0"/>
                <a:cs typeface="Biome Light" panose="020B0502040204020203" pitchFamily="34" charset="0"/>
              </a:rPr>
              <a:t>Infinity is just so big that by comparison, bigness itself looks really titchy. </a:t>
            </a:r>
            <a:endParaRPr lang="en-US" sz="3400" b="1" dirty="0">
              <a:solidFill>
                <a:schemeClr val="accent2"/>
              </a:solidFill>
              <a:latin typeface="Biome Light" panose="020B0502040204020203" pitchFamily="34" charset="0"/>
              <a:cs typeface="Biome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28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2FDD7-70CE-4AFD-915F-2E4F08974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Douglas Adams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440D8-3D32-4515-8139-9ABE2C3C1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1676400"/>
            <a:ext cx="9601200" cy="4876800"/>
          </a:xfrm>
        </p:spPr>
        <p:txBody>
          <a:bodyPr>
            <a:no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sz="3400" b="1">
                <a:solidFill>
                  <a:srgbClr val="0070C0"/>
                </a:solidFill>
                <a:latin typeface="Biome Light" panose="020B0502040204020203" pitchFamily="34" charset="0"/>
                <a:cs typeface="Biome Light" panose="020B0502040204020203" pitchFamily="34" charset="0"/>
              </a:rPr>
              <a:t>Infinite (definition):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3400" b="1">
                <a:solidFill>
                  <a:schemeClr val="accent3"/>
                </a:solidFill>
                <a:latin typeface="Biome Light" panose="020B0502040204020203" pitchFamily="34" charset="0"/>
                <a:cs typeface="Biome Light" panose="020B0502040204020203" pitchFamily="34" charset="0"/>
              </a:rPr>
              <a:t>Bigger than the biggest thing ever and then some. </a:t>
            </a:r>
            <a:r>
              <a:rPr lang="en-US" sz="3400" b="1">
                <a:solidFill>
                  <a:schemeClr val="accent4"/>
                </a:solidFill>
                <a:latin typeface="Biome Light" panose="020B0502040204020203" pitchFamily="34" charset="0"/>
                <a:cs typeface="Biome Light" panose="020B0502040204020203" pitchFamily="34" charset="0"/>
              </a:rPr>
              <a:t>Much bigger than that in fact, really amazingly immense, a totally stunning size, "wow, that's big". </a:t>
            </a:r>
            <a:r>
              <a:rPr lang="en-US" sz="3400" b="1">
                <a:solidFill>
                  <a:schemeClr val="accent5"/>
                </a:solidFill>
                <a:latin typeface="Biome Light" panose="020B0502040204020203" pitchFamily="34" charset="0"/>
                <a:cs typeface="Biome Light" panose="020B0502040204020203" pitchFamily="34" charset="0"/>
              </a:rPr>
              <a:t>Infinity is just so big that by comparison, bigness itself looks really titchy. </a:t>
            </a:r>
            <a:r>
              <a:rPr lang="en-US" sz="3400" b="1">
                <a:solidFill>
                  <a:schemeClr val="accent6"/>
                </a:solidFill>
                <a:latin typeface="Biome Light" panose="020B0502040204020203" pitchFamily="34" charset="0"/>
                <a:cs typeface="Biome Light" panose="020B0502040204020203" pitchFamily="34" charset="0"/>
              </a:rPr>
              <a:t>Gigantic multiplied by colossal multiplied by staggeringly huge is the sort of concept we're trying to get across here.</a:t>
            </a:r>
          </a:p>
          <a:p>
            <a:pPr marL="0" indent="0" algn="r">
              <a:spcBef>
                <a:spcPts val="600"/>
              </a:spcBef>
              <a:buNone/>
            </a:pPr>
            <a:r>
              <a:rPr lang="en-US" sz="2800" b="1">
                <a:solidFill>
                  <a:schemeClr val="accent2"/>
                </a:solidFill>
                <a:latin typeface="Biome Light" panose="020B0502040204020203" pitchFamily="34" charset="0"/>
                <a:cs typeface="Biome Light" panose="020B0502040204020203" pitchFamily="34" charset="0"/>
              </a:rPr>
              <a:t>The Hitch-Hikers' Guide to the Galaxy</a:t>
            </a:r>
            <a:endParaRPr lang="en-US" sz="2800" b="1" dirty="0">
              <a:solidFill>
                <a:schemeClr val="accent2"/>
              </a:solidFill>
              <a:latin typeface="Biome Light" panose="020B0502040204020203" pitchFamily="34" charset="0"/>
              <a:cs typeface="Biome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92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8E50D-85C7-4F57-82BE-B95ED8A6A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7F4D6-691D-42B8-9AB4-7BD77D72C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Questions?</a:t>
            </a:r>
          </a:p>
          <a:p>
            <a:r>
              <a:rPr lang="en-US" sz="2800" dirty="0"/>
              <a:t>Journal</a:t>
            </a:r>
          </a:p>
          <a:p>
            <a:r>
              <a:rPr lang="en-US" sz="2800" dirty="0"/>
              <a:t>FYE/IS Events</a:t>
            </a:r>
          </a:p>
          <a:p>
            <a:r>
              <a:rPr lang="en-US" sz="2800" dirty="0"/>
              <a:t>Common Book events</a:t>
            </a:r>
          </a:p>
          <a:p>
            <a:r>
              <a:rPr lang="en-US" sz="2800"/>
              <a:t>Others?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740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2B739-8C6A-41A8-A7E6-EA74F9B88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Bloom’s Taxonomy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24190-E3DF-4B42-91CE-5983B2CDC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1981200"/>
            <a:ext cx="9601200" cy="4495800"/>
          </a:xfrm>
        </p:spPr>
        <p:txBody>
          <a:bodyPr/>
          <a:lstStyle/>
          <a:p>
            <a:r>
              <a:rPr lang="en-US" dirty="0"/>
              <a:t>Over a period of several years in the 1940s and 1950s, </a:t>
            </a:r>
            <a:r>
              <a:rPr lang="en-US" dirty="0">
                <a:solidFill>
                  <a:srgbClr val="0070C0"/>
                </a:solidFill>
              </a:rPr>
              <a:t>Benjamin Bloom</a:t>
            </a:r>
            <a:r>
              <a:rPr lang="en-US" dirty="0"/>
              <a:t>, Max Englehart, Edward </a:t>
            </a:r>
            <a:r>
              <a:rPr lang="en-US" dirty="0" err="1"/>
              <a:t>Furst</a:t>
            </a:r>
            <a:r>
              <a:rPr lang="en-US" dirty="0"/>
              <a:t>, Walter Hill and David Krathwohl developed and proposed a model of learning to the annual meetings of the American Psychological Association</a:t>
            </a:r>
          </a:p>
          <a:p>
            <a:r>
              <a:rPr lang="en-US" dirty="0"/>
              <a:t>In 1956 this was published as the Taxonomy of Educational Objectives, and was organized into three areas:</a:t>
            </a:r>
          </a:p>
          <a:p>
            <a:pPr lvl="1"/>
            <a:r>
              <a:rPr lang="en-US" dirty="0"/>
              <a:t>Cognitive		(mental)</a:t>
            </a:r>
          </a:p>
          <a:p>
            <a:pPr lvl="1"/>
            <a:r>
              <a:rPr lang="en-US" dirty="0"/>
              <a:t>Affective		(emotional)</a:t>
            </a:r>
          </a:p>
          <a:p>
            <a:pPr lvl="1"/>
            <a:r>
              <a:rPr lang="en-US" dirty="0"/>
              <a:t>Psychomotor	(physical)</a:t>
            </a:r>
          </a:p>
          <a:p>
            <a:r>
              <a:rPr lang="en-US" dirty="0"/>
              <a:t>The cognitive domain formed a pyramid with 6 levels</a:t>
            </a:r>
          </a:p>
        </p:txBody>
      </p:sp>
    </p:spTree>
    <p:extLst>
      <p:ext uri="{BB962C8B-B14F-4D97-AF65-F5344CB8AC3E}">
        <p14:creationId xmlns:p14="http://schemas.microsoft.com/office/powerpoint/2010/main" val="330776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BA6196-D2F5-4FBB-B6EB-1E53AD3AB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8" y="304800"/>
            <a:ext cx="8693497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7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FFA2E-58FF-473D-A2F6-08EFED570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5351A-7108-4DFD-91D6-2BA0626BB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ability to recall previously learned information.</a:t>
            </a:r>
          </a:p>
          <a:p>
            <a:r>
              <a:rPr lang="en-US" dirty="0"/>
              <a:t>Knowledge typically involves the memorization of facts.</a:t>
            </a:r>
          </a:p>
          <a:p>
            <a:r>
              <a:rPr lang="en-US" dirty="0"/>
              <a:t>Verbs: </a:t>
            </a:r>
            <a:r>
              <a:rPr lang="en-US" i="1" dirty="0"/>
              <a:t>list, define, identify, recall, name, recognize, describe, label,		reproduce, outline, record</a:t>
            </a:r>
            <a:endParaRPr lang="en-US" dirty="0"/>
          </a:p>
          <a:p>
            <a:r>
              <a:rPr lang="en-US" dirty="0"/>
              <a:t>Examples?</a:t>
            </a:r>
          </a:p>
          <a:p>
            <a:endParaRPr lang="en-US" dirty="0"/>
          </a:p>
          <a:p>
            <a:r>
              <a:rPr lang="en-US" dirty="0"/>
              <a:t>The knowledge level is the lowest form of learning, but serves as a foundation for the remaining levels.</a:t>
            </a:r>
          </a:p>
        </p:txBody>
      </p:sp>
    </p:spTree>
    <p:extLst>
      <p:ext uri="{BB962C8B-B14F-4D97-AF65-F5344CB8AC3E}">
        <p14:creationId xmlns:p14="http://schemas.microsoft.com/office/powerpoint/2010/main" val="420549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Hexagonal design templat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4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exagonal design slides.potx" id="{12658BD0-7259-4A0F-91D4-55B50BBE9BFD}" vid="{57622FE6-AF39-47E3-8976-1D25291C345B}"/>
    </a:ext>
  </a:extLst>
</a:theme>
</file>

<file path=ppt/theme/theme2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ED73A5-C2D2-4D49-BB89-167E8E32C9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427FAC-CD3A-494C-985C-09E26C5EA50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11D6E40-F509-498A-BF02-00C895783B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663</Words>
  <Application>Microsoft Office PowerPoint</Application>
  <PresentationFormat>Custom</PresentationFormat>
  <Paragraphs>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Biome Light</vt:lpstr>
      <vt:lpstr>Palatino Linotype</vt:lpstr>
      <vt:lpstr>Arial</vt:lpstr>
      <vt:lpstr>Century Gothic</vt:lpstr>
      <vt:lpstr>Euphemia</vt:lpstr>
      <vt:lpstr>Hexagonal design template</vt:lpstr>
      <vt:lpstr>To</vt:lpstr>
      <vt:lpstr>Douglas Adams</vt:lpstr>
      <vt:lpstr>Douglas Adams</vt:lpstr>
      <vt:lpstr>Douglas Adams</vt:lpstr>
      <vt:lpstr>Douglas Adams</vt:lpstr>
      <vt:lpstr>Syllabus</vt:lpstr>
      <vt:lpstr>Bloom’s Taxonomy</vt:lpstr>
      <vt:lpstr>PowerPoint Presentation</vt:lpstr>
      <vt:lpstr>Knowledge</vt:lpstr>
      <vt:lpstr>Comprehension</vt:lpstr>
      <vt:lpstr>Application</vt:lpstr>
      <vt:lpstr>Analysis</vt:lpstr>
      <vt:lpstr>Synthesis</vt:lpstr>
      <vt:lpstr>Evaluation</vt:lpstr>
      <vt:lpstr>Bloom’s Rose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Stucki, David</dc:creator>
  <cp:lastModifiedBy>David Stucki</cp:lastModifiedBy>
  <cp:revision>21</cp:revision>
  <dcterms:created xsi:type="dcterms:W3CDTF">2020-08-23T13:23:40Z</dcterms:created>
  <dcterms:modified xsi:type="dcterms:W3CDTF">2024-08-27T02:49:46Z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74063900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