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9" r:id="rId6"/>
    <p:sldId id="260" r:id="rId7"/>
    <p:sldId id="261" r:id="rId8"/>
    <p:sldId id="264" r:id="rId9"/>
    <p:sldId id="263" r:id="rId10"/>
    <p:sldId id="262" r:id="rId11"/>
    <p:sldId id="265" r:id="rId12"/>
    <p:sldId id="266" r:id="rId13"/>
  </p:sldIdLst>
  <p:sldSz cx="12188825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Euphemia" panose="020B0503040102020104" pitchFamily="34" charset="0"/>
      <p:regular r:id="rId20"/>
    </p:embeddedFont>
    <p:embeddedFont>
      <p:font typeface="Palatino Linotype" panose="020405020505050303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5" d="100"/>
          <a:sy n="105" d="100"/>
        </p:scale>
        <p:origin x="138" y="19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8/21/2024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8/21/2024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52400"/>
            <a:ext cx="4648200" cy="10668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5943600"/>
            <a:ext cx="2895600" cy="7620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52000">
              <a:schemeClr val="accent3">
                <a:lumMod val="20000"/>
                <a:lumOff val="80000"/>
              </a:schemeClr>
            </a:gs>
            <a:gs pos="25000">
              <a:schemeClr val="bg1"/>
            </a:gs>
            <a:gs pos="0">
              <a:schemeClr val="bg1"/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52000">
                <a:schemeClr val="accent3">
                  <a:lumMod val="20000"/>
                  <a:lumOff val="80000"/>
                </a:schemeClr>
              </a:gs>
              <a:gs pos="25000">
                <a:schemeClr val="bg1"/>
              </a:gs>
              <a:gs pos="0">
                <a:schemeClr val="bg1"/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A733E-AFCE-06A6-2FBE-457A56C2AE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7424" y="0"/>
            <a:ext cx="3575500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4000" dirty="0"/>
              <a:t>and Beyond...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3D0A-265D-404A-BA71-53F9E29B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BA452-1A87-4D43-A47A-A990CC2D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9530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sz="2200" dirty="0"/>
              <a:t>p</a:t>
            </a:r>
            <a:r>
              <a:rPr lang="en-US" sz="2200"/>
              <a:t>rof. stucki...</a:t>
            </a:r>
            <a:endParaRPr lang="en-US" sz="2200" dirty="0"/>
          </a:p>
          <a:p>
            <a:pPr marL="342900" indent="-342900"/>
            <a:r>
              <a:rPr lang="en-US" sz="2200" dirty="0"/>
              <a:t>Education</a:t>
            </a:r>
          </a:p>
          <a:p>
            <a:pPr marL="621982" lvl="1" indent="-342900"/>
            <a:r>
              <a:rPr lang="en-US" sz="1900" dirty="0"/>
              <a:t>M.S. </a:t>
            </a:r>
            <a:r>
              <a:rPr lang="en-US" sz="1900" dirty="0">
                <a:solidFill>
                  <a:schemeClr val="accent1"/>
                </a:solidFill>
              </a:rPr>
              <a:t>THE</a:t>
            </a:r>
            <a:r>
              <a:rPr lang="en-US" sz="1900" dirty="0"/>
              <a:t> </a:t>
            </a:r>
            <a:r>
              <a:rPr lang="en-US" sz="1900" dirty="0">
                <a:solidFill>
                  <a:schemeClr val="accent1"/>
                </a:solidFill>
              </a:rPr>
              <a:t>Ohio State University </a:t>
            </a:r>
            <a:r>
              <a:rPr lang="en-US" sz="1900" dirty="0"/>
              <a:t>(Computer Science)</a:t>
            </a:r>
          </a:p>
          <a:p>
            <a:pPr marL="621982" lvl="1" indent="-342900"/>
            <a:r>
              <a:rPr lang="en-US" sz="1900" dirty="0"/>
              <a:t>B.S. </a:t>
            </a:r>
            <a:r>
              <a:rPr lang="en-US" sz="1900" dirty="0">
                <a:solidFill>
                  <a:srgbClr val="0070C0"/>
                </a:solidFill>
              </a:rPr>
              <a:t>Wheaton College</a:t>
            </a:r>
            <a:r>
              <a:rPr lang="en-US" sz="1900" dirty="0"/>
              <a:t>, Chicago (Mathematics)</a:t>
            </a:r>
          </a:p>
          <a:p>
            <a:pPr marL="342900" indent="-342900"/>
            <a:r>
              <a:rPr lang="en-US" sz="2200" dirty="0">
                <a:solidFill>
                  <a:srgbClr val="00B050"/>
                </a:solidFill>
              </a:rPr>
              <a:t>Research Interests</a:t>
            </a:r>
          </a:p>
          <a:p>
            <a:pPr marL="621982" lvl="1" indent="-342900"/>
            <a:r>
              <a:rPr lang="en-US" sz="1900" dirty="0"/>
              <a:t>History &amp; Philosophy of Mathematics</a:t>
            </a:r>
          </a:p>
          <a:p>
            <a:pPr marL="621982" lvl="1" indent="-342900"/>
            <a:r>
              <a:rPr lang="en-US" sz="1900" dirty="0"/>
              <a:t>Computer Science Education</a:t>
            </a:r>
          </a:p>
          <a:p>
            <a:pPr marL="342900" indent="-342900"/>
            <a:r>
              <a:rPr lang="en-US" sz="2200" dirty="0">
                <a:solidFill>
                  <a:srgbClr val="00B0F0"/>
                </a:solidFill>
              </a:rPr>
              <a:t>Professional Activities</a:t>
            </a:r>
          </a:p>
          <a:p>
            <a:pPr marL="621982" lvl="1" indent="-342900"/>
            <a:r>
              <a:rPr lang="en-US" sz="1900" dirty="0"/>
              <a:t>Software Developer</a:t>
            </a:r>
            <a:r>
              <a:rPr lang="en-US" sz="1900"/>
              <a:t>:  </a:t>
            </a:r>
            <a:endParaRPr lang="en-US" sz="1900" dirty="0"/>
          </a:p>
          <a:p>
            <a:pPr marL="342900" indent="-342900"/>
            <a:r>
              <a:rPr lang="en-US" sz="2200" dirty="0">
                <a:solidFill>
                  <a:srgbClr val="7030A0"/>
                </a:solidFill>
              </a:rPr>
              <a:t>Hobbies</a:t>
            </a:r>
          </a:p>
          <a:p>
            <a:pPr marL="621982" lvl="1" indent="-342900"/>
            <a:r>
              <a:rPr lang="en-US" sz="1900" dirty="0"/>
              <a:t>Reading</a:t>
            </a:r>
          </a:p>
          <a:p>
            <a:pPr marL="621982" lvl="1" indent="-342900"/>
            <a:r>
              <a:rPr lang="en-US" sz="1900" dirty="0"/>
              <a:t>Remodeling projects at home</a:t>
            </a:r>
          </a:p>
          <a:p>
            <a:pPr marL="621982" lvl="1" indent="-342900"/>
            <a:r>
              <a:rPr lang="en-US" sz="1900" dirty="0"/>
              <a:t>Spending time in the </a:t>
            </a:r>
            <a:r>
              <a:rPr lang="en-US" sz="1900"/>
              <a:t>Rocky Mountains, Colorado</a:t>
            </a:r>
          </a:p>
          <a:p>
            <a:pPr marL="621982" lvl="1" indent="-342900"/>
            <a:r>
              <a:rPr lang="en-US" sz="1900"/>
              <a:t>Disc Golf</a:t>
            </a:r>
            <a:endParaRPr lang="en-US" sz="1900" dirty="0"/>
          </a:p>
        </p:txBody>
      </p:sp>
      <p:pic>
        <p:nvPicPr>
          <p:cNvPr id="1026" name="Picture 2" descr="DNV コーポレートロゴマーク - DNV">
            <a:extLst>
              <a:ext uri="{FF2B5EF4-FFF2-40B4-BE49-F238E27FC236}">
                <a16:creationId xmlns:a16="http://schemas.microsoft.com/office/drawing/2014/main" id="{4F00037C-9E2F-AC5E-EEA0-1229C358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4343400"/>
            <a:ext cx="1014413" cy="52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F6A-1ED7-449A-8589-26E31934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FCCAB-CA66-4302-8678-E07672082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Round 1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Name</a:t>
            </a:r>
          </a:p>
          <a:p>
            <a:pPr>
              <a:spcAft>
                <a:spcPts val="1200"/>
              </a:spcAft>
            </a:pPr>
            <a:r>
              <a:rPr lang="en-US" sz="2800">
                <a:solidFill>
                  <a:srgbClr val="00B050"/>
                </a:solidFill>
              </a:rPr>
              <a:t>Dream job</a:t>
            </a:r>
            <a:endParaRPr lang="en-US" sz="2800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>
                <a:solidFill>
                  <a:srgbClr val="00B0F0"/>
                </a:solidFill>
              </a:rPr>
              <a:t>Favorite sport, team, and/or athlete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7030A0"/>
                </a:solidFill>
              </a:rPr>
              <a:t>Why are you here?</a:t>
            </a:r>
          </a:p>
          <a:p>
            <a:pPr>
              <a:spcAft>
                <a:spcPts val="1200"/>
              </a:spcAft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8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5AF1-71AF-438D-9AB4-ED3C2910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E1104-A054-42B5-B0E0-6340794DB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Beauty</a:t>
            </a:r>
          </a:p>
          <a:p>
            <a:pPr lvl="1"/>
            <a:r>
              <a:rPr lang="en-US" sz="2800" dirty="0"/>
              <a:t>Mathematics has more in common with music than with engineering!</a:t>
            </a:r>
          </a:p>
          <a:p>
            <a:r>
              <a:rPr lang="en-US" sz="3200" dirty="0">
                <a:solidFill>
                  <a:srgbClr val="00B0F0"/>
                </a:solidFill>
              </a:rPr>
              <a:t>Unity of Knowledge</a:t>
            </a:r>
          </a:p>
          <a:p>
            <a:pPr lvl="1"/>
            <a:r>
              <a:rPr lang="en-US" sz="2800" dirty="0"/>
              <a:t>Academic disciplines are not as independent and isolated as it may seem</a:t>
            </a:r>
          </a:p>
          <a:p>
            <a:r>
              <a:rPr lang="en-US" sz="3200" dirty="0">
                <a:solidFill>
                  <a:srgbClr val="7030A0"/>
                </a:solidFill>
              </a:rPr>
              <a:t>Thought</a:t>
            </a:r>
          </a:p>
          <a:p>
            <a:pPr lvl="1"/>
            <a:r>
              <a:rPr lang="en-US" sz="2800" dirty="0"/>
              <a:t>What are its limits?</a:t>
            </a:r>
          </a:p>
          <a:p>
            <a:pPr lvl="1"/>
            <a:r>
              <a:rPr lang="en-US" sz="2800" dirty="0"/>
              <a:t>How do we conceptualize the world?</a:t>
            </a:r>
          </a:p>
        </p:txBody>
      </p:sp>
    </p:spTree>
    <p:extLst>
      <p:ext uri="{BB962C8B-B14F-4D97-AF65-F5344CB8AC3E}">
        <p14:creationId xmlns:p14="http://schemas.microsoft.com/office/powerpoint/2010/main" val="41382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44F4-C6AD-47C1-BEAE-75B90024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 Hilbert (1862-1943)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A509-97B2-4945-89AA-B3193A65E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</a:rPr>
              <a:t>No other question has ever moved so profoundly the spirit of man; </a:t>
            </a:r>
            <a:r>
              <a:rPr lang="en-US" sz="3600" dirty="0">
                <a:solidFill>
                  <a:srgbClr val="00B0F0"/>
                </a:solidFill>
              </a:rPr>
              <a:t>no other idea has so fruitfully stimulated his intellect; </a:t>
            </a:r>
            <a:r>
              <a:rPr lang="en-US" sz="3600" dirty="0">
                <a:solidFill>
                  <a:srgbClr val="7030A0"/>
                </a:solidFill>
              </a:rPr>
              <a:t>yet no other concept stands in greater need of clarification than that of the infinite.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DC6A-F5D1-4DC5-A770-19DDB23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14F04-6B44-4485-AAA0-3E5234D9B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Syllabus: read carefully &amp; bring questions </a:t>
            </a:r>
            <a:r>
              <a:rPr lang="en-US"/>
              <a:t>on Wednesday</a:t>
            </a:r>
          </a:p>
          <a:p>
            <a:r>
              <a:rPr lang="en-US"/>
              <a:t>Textbooks</a:t>
            </a:r>
            <a:endParaRPr lang="en-US" dirty="0"/>
          </a:p>
          <a:p>
            <a:r>
              <a:rPr lang="en-US"/>
              <a:t>Brightspace</a:t>
            </a:r>
          </a:p>
          <a:p>
            <a:pPr lvl="1"/>
            <a:r>
              <a:rPr lang="en-US"/>
              <a:t>Reading Assignment</a:t>
            </a:r>
            <a:endParaRPr lang="en-US" dirty="0"/>
          </a:p>
          <a:p>
            <a:r>
              <a:rPr lang="en-US"/>
              <a:t>Journal</a:t>
            </a:r>
          </a:p>
          <a:p>
            <a:r>
              <a:rPr lang="en-US"/>
              <a:t>FYS</a:t>
            </a:r>
            <a:r>
              <a:rPr lang="en-US" dirty="0"/>
              <a:t>/IS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81758-747A-C08E-B72D-7CC2F9266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56" y="2240573"/>
            <a:ext cx="8617269" cy="259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E53BA-7CD3-577D-A748-DA3098C3D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980" y="2600325"/>
            <a:ext cx="4086225" cy="1657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711284-4A03-30D2-4725-DBC9BD900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887" y="4229100"/>
            <a:ext cx="4000500" cy="243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DC8711-6A97-1D08-896B-E3A7087E1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074" y="71718"/>
            <a:ext cx="4657725" cy="6429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D989F3-88D0-3811-D31D-E6041AE65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738" y="2594610"/>
            <a:ext cx="4781074" cy="28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F6A-1ED7-449A-8589-26E31934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FCCAB-CA66-4302-8678-E07672082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Round 2</a:t>
            </a:r>
          </a:p>
          <a:p>
            <a:r>
              <a:rPr lang="en-US" sz="2800" dirty="0"/>
              <a:t>Name</a:t>
            </a:r>
          </a:p>
          <a:p>
            <a:r>
              <a:rPr lang="en-US" sz="2800"/>
              <a:t>Favorite </a:t>
            </a:r>
            <a:r>
              <a:rPr lang="en-US" sz="2800">
                <a:solidFill>
                  <a:schemeClr val="accent2">
                    <a:lumMod val="60000"/>
                    <a:lumOff val="40000"/>
                  </a:schemeClr>
                </a:solidFill>
              </a:rPr>
              <a:t>dessert</a:t>
            </a:r>
            <a:r>
              <a:rPr lang="en-US" sz="2800"/>
              <a:t>?</a:t>
            </a:r>
            <a:endParaRPr lang="en-US" sz="2800" dirty="0"/>
          </a:p>
          <a:p>
            <a:r>
              <a:rPr lang="en-US" sz="2800" dirty="0"/>
              <a:t>What is </a:t>
            </a:r>
            <a:r>
              <a:rPr lang="en-US" sz="2800"/>
              <a:t>your </a:t>
            </a:r>
            <a:r>
              <a:rPr lang="en-US" sz="2800">
                <a:solidFill>
                  <a:srgbClr val="92D050"/>
                </a:solidFill>
              </a:rPr>
              <a:t>earliest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/>
              <a:t>memory?</a:t>
            </a:r>
            <a:endParaRPr lang="en-US" sz="2800" dirty="0"/>
          </a:p>
          <a:p>
            <a:r>
              <a:rPr lang="en-US" sz="2800" dirty="0"/>
              <a:t>What are your </a:t>
            </a:r>
            <a:r>
              <a:rPr lang="en-US" sz="2800" dirty="0">
                <a:solidFill>
                  <a:srgbClr val="0070C0"/>
                </a:solidFill>
              </a:rPr>
              <a:t>hopes/expectations </a:t>
            </a:r>
            <a:r>
              <a:rPr lang="en-US" sz="2800" dirty="0"/>
              <a:t>for this course?</a:t>
            </a:r>
          </a:p>
          <a:p>
            <a:endParaRPr lang="en-US" sz="2800" dirty="0"/>
          </a:p>
          <a:p>
            <a:r>
              <a:rPr lang="en-US" sz="2800" dirty="0"/>
              <a:t>Homework: Make a table tent with your name</a:t>
            </a:r>
          </a:p>
        </p:txBody>
      </p:sp>
    </p:spTree>
    <p:extLst>
      <p:ext uri="{BB962C8B-B14F-4D97-AF65-F5344CB8AC3E}">
        <p14:creationId xmlns:p14="http://schemas.microsoft.com/office/powerpoint/2010/main" val="61356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B739-8C6A-41A8-A7E6-EA74F9B8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Bloom’s Taxonomy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4190-E3DF-4B42-91CE-5983B2CDC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a period of several years in the 1940s and </a:t>
            </a:r>
            <a:r>
              <a:rPr lang="en-US"/>
              <a:t>1950s,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Benjamin </a:t>
            </a:r>
            <a:r>
              <a:rPr lang="en-US" dirty="0">
                <a:solidFill>
                  <a:srgbClr val="00B0F0"/>
                </a:solidFill>
              </a:rPr>
              <a:t>Bloom</a:t>
            </a:r>
            <a:r>
              <a:rPr lang="en-US" dirty="0"/>
              <a:t>, Max Englehart, Edward </a:t>
            </a:r>
            <a:r>
              <a:rPr lang="en-US" dirty="0" err="1"/>
              <a:t>Furst</a:t>
            </a:r>
            <a:r>
              <a:rPr lang="en-US" dirty="0"/>
              <a:t>, Walter Hill and David Krathwohl developed and proposed a model of learning to the annual meetings of the American Psychological Association</a:t>
            </a:r>
          </a:p>
          <a:p>
            <a:r>
              <a:rPr lang="en-US" dirty="0"/>
              <a:t>In 1956 this was published as the Taxonomy of Educational Objectives, and was organized into three areas:</a:t>
            </a:r>
          </a:p>
          <a:p>
            <a:pPr lvl="1"/>
            <a:r>
              <a:rPr lang="en-US" dirty="0"/>
              <a:t>Cognitive		(mental)</a:t>
            </a:r>
          </a:p>
          <a:p>
            <a:pPr lvl="1"/>
            <a:r>
              <a:rPr lang="en-US" dirty="0"/>
              <a:t>Affective		(emotional)</a:t>
            </a:r>
          </a:p>
          <a:p>
            <a:pPr lvl="1"/>
            <a:r>
              <a:rPr lang="en-US" dirty="0"/>
              <a:t>Psychomotor	(physical)</a:t>
            </a:r>
          </a:p>
          <a:p>
            <a:r>
              <a:rPr lang="en-US" dirty="0"/>
              <a:t>The cognitive domain formed a pyramid with 6 levels</a:t>
            </a:r>
          </a:p>
        </p:txBody>
      </p:sp>
    </p:spTree>
    <p:extLst>
      <p:ext uri="{BB962C8B-B14F-4D97-AF65-F5344CB8AC3E}">
        <p14:creationId xmlns:p14="http://schemas.microsoft.com/office/powerpoint/2010/main" val="33077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BA6196-D2F5-4FBB-B6EB-1E53AD3AB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424728"/>
            <a:ext cx="8534400" cy="64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xagonal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6638</TotalTime>
  <Words>320</Words>
  <Application>Microsoft Office PowerPoint</Application>
  <PresentationFormat>Custom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Palatino Linotype</vt:lpstr>
      <vt:lpstr>Arial</vt:lpstr>
      <vt:lpstr>Century Gothic</vt:lpstr>
      <vt:lpstr>Euphemia</vt:lpstr>
      <vt:lpstr>Hexagonal design template</vt:lpstr>
      <vt:lpstr>To</vt:lpstr>
      <vt:lpstr>Who am I?</vt:lpstr>
      <vt:lpstr>Who are YOU?</vt:lpstr>
      <vt:lpstr>Course Themes</vt:lpstr>
      <vt:lpstr>David Hilbert (1862-1943)</vt:lpstr>
      <vt:lpstr>Course Overview</vt:lpstr>
      <vt:lpstr>Who are YOU?</vt:lpstr>
      <vt:lpstr>Bloom’s Taxonomy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Stucki, David</dc:creator>
  <cp:lastModifiedBy>David Stucki</cp:lastModifiedBy>
  <cp:revision>19</cp:revision>
  <dcterms:created xsi:type="dcterms:W3CDTF">2020-08-23T13:23:40Z</dcterms:created>
  <dcterms:modified xsi:type="dcterms:W3CDTF">2024-08-25T23:11:14Z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