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4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5" r:id="rId4"/>
    <p:sldId id="278" r:id="rId5"/>
    <p:sldId id="263" r:id="rId6"/>
    <p:sldId id="276" r:id="rId7"/>
    <p:sldId id="279" r:id="rId8"/>
    <p:sldId id="257" r:id="rId9"/>
    <p:sldId id="280" r:id="rId10"/>
    <p:sldId id="258" r:id="rId11"/>
    <p:sldId id="281" r:id="rId12"/>
    <p:sldId id="282" r:id="rId13"/>
    <p:sldId id="286" r:id="rId14"/>
    <p:sldId id="287" r:id="rId15"/>
    <p:sldId id="288" r:id="rId16"/>
    <p:sldId id="289" r:id="rId17"/>
    <p:sldId id="290" r:id="rId18"/>
    <p:sldId id="291" r:id="rId19"/>
    <p:sldId id="285" r:id="rId20"/>
    <p:sldId id="292" r:id="rId21"/>
    <p:sldId id="283" r:id="rId22"/>
  </p:sldIdLst>
  <p:sldSz cx="12192000" cy="6858000"/>
  <p:notesSz cx="6858000" cy="9144000"/>
  <p:embeddedFontLst>
    <p:embeddedFont>
      <p:font typeface="Rockwell Condensed" panose="02060603050405020104" pitchFamily="18" charset="0"/>
      <p:regular r:id="rId25"/>
      <p:bold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E Gant" initials="TEG" lastIdx="1" clrIdx="0">
    <p:extLst>
      <p:ext uri="{19B8F6BF-5375-455C-9EA6-DF929625EA0E}">
        <p15:presenceInfo xmlns:p15="http://schemas.microsoft.com/office/powerpoint/2012/main" userId="S-1-5-21-2869088074-4135808039-557321446-236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4" autoAdjust="0"/>
    <p:restoredTop sz="78256" autoAdjust="0"/>
  </p:normalViewPr>
  <p:slideViewPr>
    <p:cSldViewPr snapToGrid="0">
      <p:cViewPr varScale="1">
        <p:scale>
          <a:sx n="90" d="100"/>
          <a:sy n="90" d="100"/>
        </p:scale>
        <p:origin x="1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9704-7778-43C6-9F51-4FB45596EE7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7AD4-1527-4CAB-935D-68249B1E6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5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400F5-01DF-463D-B2E9-C419A1E2BBE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EFD66-9652-4B3A-A4CE-7B9BD3C40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46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2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82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3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5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64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3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35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79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18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29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6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== is natural</a:t>
            </a:r>
            <a:r>
              <a:rPr lang="en-US" baseline="0" dirty="0" smtClean="0"/>
              <a:t> equality for value types and object identity for reference types.</a:t>
            </a:r>
          </a:p>
          <a:p>
            <a:r>
              <a:rPr lang="en-US" baseline="0" dirty="0" smtClean="0"/>
              <a:t>Equals is the equality for reference types.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12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0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Equals and ==</a:t>
            </a:r>
            <a:r>
              <a:rPr lang="en-US" baseline="0" dirty="0" smtClean="0"/>
              <a:t> look the value comparison even if they are different references.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Eq</a:t>
            </a:r>
            <a:r>
              <a:rPr lang="en-US" baseline="0" dirty="0" smtClean="0"/>
              <a:t> looks at reference equality.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4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Elem1</a:t>
            </a:r>
            <a:r>
              <a:rPr lang="en-US" baseline="0" dirty="0" smtClean="0"/>
              <a:t> and elem2 both are type C.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7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8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Pattern matching in the last method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0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0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EFD66-9652-4B3A-A4CE-7B9BD3C40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48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FD66-9652-4B3A-A4CE-7B9BD3C406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3/31/2021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C8E9-57F0-477C-881A-FF52DDC16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OBJECT EQUALITY</a:t>
            </a: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4842E-02CF-4ACC-B180-E94342930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Tom Gant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Equals with mutable fields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1069848" y="1845425"/>
            <a:ext cx="10058400" cy="4712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p = new Point (1, 2)</a:t>
            </a:r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</a:t>
            </a:r>
            <a:r>
              <a:rPr lang="en-US" dirty="0" err="1" smtClean="0"/>
              <a:t>coll</a:t>
            </a:r>
            <a:r>
              <a:rPr lang="en-US" dirty="0" smtClean="0"/>
              <a:t> = </a:t>
            </a:r>
            <a:r>
              <a:rPr lang="en-US" dirty="0" err="1" smtClean="0"/>
              <a:t>collection.mutable.HashSet</a:t>
            </a:r>
            <a:r>
              <a:rPr lang="en-US" dirty="0" smtClean="0"/>
              <a:t>(p)</a:t>
            </a:r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oll</a:t>
            </a:r>
            <a:r>
              <a:rPr lang="en-US" dirty="0" smtClean="0"/>
              <a:t> contains p // </a:t>
            </a:r>
            <a:r>
              <a:rPr lang="en-US" b="1" dirty="0" smtClean="0"/>
              <a:t>result tru</a:t>
            </a:r>
            <a:r>
              <a:rPr lang="en-US" b="1" dirty="0"/>
              <a:t>e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p.x</a:t>
            </a:r>
            <a:r>
              <a:rPr lang="en-US" dirty="0" smtClean="0"/>
              <a:t> += 1</a:t>
            </a:r>
          </a:p>
          <a:p>
            <a:pPr marL="0" indent="0">
              <a:buNone/>
            </a:pPr>
            <a:r>
              <a:rPr lang="en-US" dirty="0" err="1"/>
              <a:t>coll</a:t>
            </a:r>
            <a:r>
              <a:rPr lang="en-US" dirty="0"/>
              <a:t> contains p // </a:t>
            </a:r>
            <a:r>
              <a:rPr lang="en-US" b="1" dirty="0"/>
              <a:t>result </a:t>
            </a:r>
            <a:r>
              <a:rPr lang="en-US" b="1" dirty="0" smtClean="0"/>
              <a:t>false</a:t>
            </a:r>
          </a:p>
          <a:p>
            <a:pPr marL="0" indent="0">
              <a:buNone/>
            </a:pPr>
            <a:r>
              <a:rPr lang="en-US" dirty="0" err="1" smtClean="0"/>
              <a:t>coll.iterator</a:t>
            </a:r>
            <a:r>
              <a:rPr lang="en-US" dirty="0" smtClean="0"/>
              <a:t> </a:t>
            </a:r>
            <a:r>
              <a:rPr lang="en-US" dirty="0"/>
              <a:t>contains </a:t>
            </a:r>
            <a:r>
              <a:rPr lang="en-US" dirty="0" smtClean="0"/>
              <a:t>p // </a:t>
            </a:r>
            <a:r>
              <a:rPr lang="en-US" b="1" dirty="0" smtClean="0"/>
              <a:t>result true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Set doesn’t contain p, yet p is among the elements</a:t>
            </a:r>
          </a:p>
          <a:p>
            <a:endParaRPr lang="en-US" dirty="0"/>
          </a:p>
          <a:p>
            <a:r>
              <a:rPr lang="en-US" dirty="0" smtClean="0"/>
              <a:t> Hash bucket of new value changed</a:t>
            </a:r>
          </a:p>
          <a:p>
            <a:endParaRPr lang="en-US" dirty="0"/>
          </a:p>
          <a:p>
            <a:r>
              <a:rPr lang="en-US" dirty="0" smtClean="0"/>
              <a:t>If mutable, never modify depended-on state (DIFFICULT!)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84632"/>
            <a:ext cx="11715750" cy="82981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Failing to define equals as equivalence relation</a:t>
            </a:r>
            <a:endParaRPr lang="en-US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1069848" y="1428751"/>
            <a:ext cx="10058400" cy="5129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Contract for non-null values: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Reflective – </a:t>
            </a:r>
            <a:r>
              <a:rPr lang="en-US" dirty="0" err="1" smtClean="0"/>
              <a:t>x.equals</a:t>
            </a:r>
            <a:r>
              <a:rPr lang="en-US" dirty="0" smtClean="0"/>
              <a:t>(x) returns true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Symmetric – </a:t>
            </a:r>
            <a:r>
              <a:rPr lang="en-US" dirty="0" err="1" smtClean="0"/>
              <a:t>x.equals</a:t>
            </a:r>
            <a:r>
              <a:rPr lang="en-US" dirty="0" smtClean="0"/>
              <a:t>(y) returns true / </a:t>
            </a:r>
            <a:r>
              <a:rPr lang="en-US" dirty="0" err="1" smtClean="0"/>
              <a:t>y.equals</a:t>
            </a:r>
            <a:r>
              <a:rPr lang="en-US" dirty="0" smtClean="0"/>
              <a:t>(x) should return true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Transitive – </a:t>
            </a:r>
            <a:r>
              <a:rPr lang="en-US" dirty="0" err="1" smtClean="0"/>
              <a:t>x.equals</a:t>
            </a:r>
            <a:r>
              <a:rPr lang="en-US" dirty="0" smtClean="0"/>
              <a:t>(y) returns true &amp; </a:t>
            </a:r>
            <a:r>
              <a:rPr lang="en-US" dirty="0" err="1" smtClean="0"/>
              <a:t>y.equals</a:t>
            </a:r>
            <a:r>
              <a:rPr lang="en-US" dirty="0" smtClean="0"/>
              <a:t>(z) returns true/ </a:t>
            </a:r>
            <a:r>
              <a:rPr lang="en-US" dirty="0" err="1" smtClean="0"/>
              <a:t>x.equals</a:t>
            </a:r>
            <a:r>
              <a:rPr lang="en-US" dirty="0" smtClean="0"/>
              <a:t>(z) should return true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Consistent - if </a:t>
            </a:r>
            <a:r>
              <a:rPr lang="en-US" dirty="0" err="1" smtClean="0"/>
              <a:t>x.equals</a:t>
            </a:r>
            <a:r>
              <a:rPr lang="en-US" dirty="0" smtClean="0"/>
              <a:t>(y) returns true/ should always return true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x</a:t>
            </a:r>
            <a:r>
              <a:rPr lang="en-US" dirty="0" err="1" smtClean="0"/>
              <a:t>.equals</a:t>
            </a:r>
            <a:r>
              <a:rPr lang="en-US" dirty="0" smtClean="0"/>
              <a:t>(null) returns false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class Point satisfies the contract for equals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84632"/>
            <a:ext cx="11715750" cy="82981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Failing to define equals as equivalence relation</a:t>
            </a:r>
            <a:endParaRPr lang="en-US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357188" y="1314450"/>
            <a:ext cx="11315700" cy="5129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o</a:t>
            </a:r>
            <a:r>
              <a:rPr lang="en-US" sz="1700" dirty="0" smtClean="0"/>
              <a:t>bject Color extends Enumeration { </a:t>
            </a:r>
            <a:r>
              <a:rPr lang="en-US" sz="1700" dirty="0" err="1" smtClean="0"/>
              <a:t>val</a:t>
            </a:r>
            <a:r>
              <a:rPr lang="en-US" sz="1700" dirty="0" smtClean="0"/>
              <a:t> Red, Orange, Yellow, Green, Blue, Indigo, Violet = Value}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c</a:t>
            </a:r>
            <a:r>
              <a:rPr lang="en-US" sz="1700" dirty="0" smtClean="0"/>
              <a:t>lass </a:t>
            </a:r>
            <a:r>
              <a:rPr lang="en-US" sz="1700" dirty="0" err="1" smtClean="0"/>
              <a:t>ColoredPoint</a:t>
            </a:r>
            <a:r>
              <a:rPr lang="en-US" sz="1700" dirty="0" smtClean="0"/>
              <a:t> (x: </a:t>
            </a:r>
            <a:r>
              <a:rPr lang="en-US" sz="1700" dirty="0" err="1" smtClean="0"/>
              <a:t>Int</a:t>
            </a:r>
            <a:r>
              <a:rPr lang="en-US" sz="1700" dirty="0" smtClean="0"/>
              <a:t>, y: </a:t>
            </a:r>
            <a:r>
              <a:rPr lang="en-US" sz="1700" dirty="0" err="1" smtClean="0"/>
              <a:t>Int</a:t>
            </a:r>
            <a:r>
              <a:rPr lang="en-US" sz="1700" dirty="0" smtClean="0"/>
              <a:t>, </a:t>
            </a:r>
            <a:r>
              <a:rPr lang="en-US" sz="1700" dirty="0" err="1" smtClean="0"/>
              <a:t>val</a:t>
            </a:r>
            <a:r>
              <a:rPr lang="en-US" sz="1700" dirty="0" smtClean="0"/>
              <a:t> color: </a:t>
            </a:r>
            <a:r>
              <a:rPr lang="en-US" sz="1700" dirty="0" err="1" smtClean="0"/>
              <a:t>Color.Value</a:t>
            </a:r>
            <a:r>
              <a:rPr lang="en-US" sz="1700" dirty="0" smtClean="0"/>
              <a:t>) extends Point (x, y) {</a:t>
            </a:r>
          </a:p>
          <a:p>
            <a:pPr marL="0" indent="0">
              <a:buNone/>
            </a:pPr>
            <a:r>
              <a:rPr lang="en-US" sz="1700" dirty="0"/>
              <a:t>o</a:t>
            </a:r>
            <a:r>
              <a:rPr lang="en-US" sz="1700" dirty="0" smtClean="0"/>
              <a:t>verride </a:t>
            </a:r>
            <a:r>
              <a:rPr lang="en-US" sz="1700" dirty="0" err="1" smtClean="0"/>
              <a:t>def</a:t>
            </a:r>
            <a:r>
              <a:rPr lang="en-US" sz="1700" dirty="0" smtClean="0"/>
              <a:t> equal (other: Any) = other match {</a:t>
            </a:r>
          </a:p>
          <a:p>
            <a:pPr marL="0" indent="0">
              <a:buNone/>
            </a:pPr>
            <a:r>
              <a:rPr lang="en-US" sz="1700" dirty="0"/>
              <a:t>c</a:t>
            </a:r>
            <a:r>
              <a:rPr lang="en-US" sz="1700" dirty="0" smtClean="0"/>
              <a:t>ase that: </a:t>
            </a:r>
            <a:r>
              <a:rPr lang="en-US" sz="1700" dirty="0" err="1" smtClean="0"/>
              <a:t>ColoredPoint</a:t>
            </a:r>
            <a:r>
              <a:rPr lang="en-US" sz="1700" dirty="0" smtClean="0"/>
              <a:t> =&gt; </a:t>
            </a:r>
            <a:r>
              <a:rPr lang="en-US" sz="1700" dirty="0" err="1" smtClean="0"/>
              <a:t>this.color</a:t>
            </a:r>
            <a:r>
              <a:rPr lang="en-US" sz="1700" dirty="0" smtClean="0"/>
              <a:t> == </a:t>
            </a:r>
            <a:r>
              <a:rPr lang="en-US" sz="1700" dirty="0" err="1" smtClean="0"/>
              <a:t>that.color</a:t>
            </a:r>
            <a:r>
              <a:rPr lang="en-US" sz="1700" dirty="0" smtClean="0"/>
              <a:t> &amp;&amp; </a:t>
            </a:r>
            <a:r>
              <a:rPr lang="en-US" sz="1700" dirty="0" err="1" smtClean="0"/>
              <a:t>super.equals</a:t>
            </a:r>
            <a:r>
              <a:rPr lang="en-US" sz="1700" dirty="0" smtClean="0"/>
              <a:t>(that)</a:t>
            </a:r>
          </a:p>
          <a:p>
            <a:pPr marL="0" indent="0">
              <a:buNone/>
            </a:pPr>
            <a:r>
              <a:rPr lang="en-US" sz="1700" dirty="0"/>
              <a:t>c</a:t>
            </a:r>
            <a:r>
              <a:rPr lang="en-US" sz="1700" dirty="0" smtClean="0"/>
              <a:t>ase _ =&gt; false }}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err="1"/>
              <a:t>v</a:t>
            </a:r>
            <a:r>
              <a:rPr lang="en-US" sz="1700" dirty="0" err="1" smtClean="0"/>
              <a:t>al</a:t>
            </a:r>
            <a:r>
              <a:rPr lang="en-US" sz="1700" dirty="0" smtClean="0"/>
              <a:t> p = new Point (1, 2)</a:t>
            </a:r>
          </a:p>
          <a:p>
            <a:pPr marL="0" indent="0">
              <a:buNone/>
            </a:pPr>
            <a:r>
              <a:rPr lang="en-US" sz="1700" dirty="0" err="1"/>
              <a:t>v</a:t>
            </a:r>
            <a:r>
              <a:rPr lang="en-US" sz="1700" dirty="0" err="1" smtClean="0"/>
              <a:t>al</a:t>
            </a:r>
            <a:r>
              <a:rPr lang="en-US" sz="1700" dirty="0" smtClean="0"/>
              <a:t> </a:t>
            </a:r>
            <a:r>
              <a:rPr lang="en-US" sz="1700" dirty="0" err="1" smtClean="0"/>
              <a:t>cp</a:t>
            </a:r>
            <a:r>
              <a:rPr lang="en-US" sz="1700" dirty="0" smtClean="0"/>
              <a:t> = new </a:t>
            </a:r>
            <a:r>
              <a:rPr lang="en-US" sz="1700" dirty="0" err="1" smtClean="0"/>
              <a:t>ColoredPoint</a:t>
            </a:r>
            <a:r>
              <a:rPr lang="en-US" sz="1700" dirty="0" smtClean="0"/>
              <a:t> (1, 2, </a:t>
            </a:r>
            <a:r>
              <a:rPr lang="en-US" sz="1700" dirty="0" err="1" smtClean="0"/>
              <a:t>Color.Red</a:t>
            </a:r>
            <a:r>
              <a:rPr lang="en-US" sz="1700" dirty="0" smtClean="0"/>
              <a:t>)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p</a:t>
            </a:r>
            <a:r>
              <a:rPr lang="en-US" sz="1700" dirty="0" smtClean="0"/>
              <a:t> equals </a:t>
            </a:r>
            <a:r>
              <a:rPr lang="en-US" sz="1700" dirty="0" err="1" smtClean="0"/>
              <a:t>cp</a:t>
            </a:r>
            <a:r>
              <a:rPr lang="en-US" sz="1700" dirty="0" smtClean="0"/>
              <a:t> //returns true</a:t>
            </a:r>
          </a:p>
          <a:p>
            <a:pPr marL="0" indent="0">
              <a:buNone/>
            </a:pPr>
            <a:r>
              <a:rPr lang="en-US" sz="1700" dirty="0" err="1"/>
              <a:t>c</a:t>
            </a:r>
            <a:r>
              <a:rPr lang="en-US" sz="1700" dirty="0" err="1" smtClean="0"/>
              <a:t>p</a:t>
            </a:r>
            <a:r>
              <a:rPr lang="en-US" sz="1700" dirty="0" smtClean="0"/>
              <a:t> equals p //returns false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Failed symmetry rule!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254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84632"/>
            <a:ext cx="11715750" cy="82981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Failing to define equals as equivalence relation</a:t>
            </a:r>
            <a:endParaRPr lang="en-US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357188" y="1314450"/>
            <a:ext cx="11315700" cy="5129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class </a:t>
            </a:r>
            <a:r>
              <a:rPr lang="en-US" sz="1600" dirty="0" err="1" smtClean="0"/>
              <a:t>ColoredPoint</a:t>
            </a:r>
            <a:r>
              <a:rPr lang="en-US" sz="1600" dirty="0" smtClean="0"/>
              <a:t> (x: </a:t>
            </a:r>
            <a:r>
              <a:rPr lang="en-US" sz="1600" dirty="0" err="1" smtClean="0"/>
              <a:t>Int</a:t>
            </a:r>
            <a:r>
              <a:rPr lang="en-US" sz="1600" dirty="0" smtClean="0"/>
              <a:t>, y: </a:t>
            </a:r>
            <a:r>
              <a:rPr lang="en-US" sz="1600" dirty="0" err="1" smtClean="0"/>
              <a:t>Int</a:t>
            </a:r>
            <a:r>
              <a:rPr lang="en-US" sz="1600" dirty="0" smtClean="0"/>
              <a:t>, </a:t>
            </a:r>
            <a:r>
              <a:rPr lang="en-US" sz="1600" dirty="0" err="1" smtClean="0"/>
              <a:t>val</a:t>
            </a:r>
            <a:r>
              <a:rPr lang="en-US" sz="1600" dirty="0" smtClean="0"/>
              <a:t> color: </a:t>
            </a:r>
            <a:r>
              <a:rPr lang="en-US" sz="1600" dirty="0" err="1" smtClean="0"/>
              <a:t>Color.Value</a:t>
            </a:r>
            <a:r>
              <a:rPr lang="en-US" sz="1600" dirty="0" smtClean="0"/>
              <a:t>) extends Point (x, y) {</a:t>
            </a:r>
          </a:p>
          <a:p>
            <a:pPr marL="0" indent="0">
              <a:buNone/>
            </a:pPr>
            <a:r>
              <a:rPr lang="en-US" sz="1600" dirty="0"/>
              <a:t>o</a:t>
            </a:r>
            <a:r>
              <a:rPr lang="en-US" sz="1600" dirty="0" smtClean="0"/>
              <a:t>verride </a:t>
            </a:r>
            <a:r>
              <a:rPr lang="en-US" sz="1600" dirty="0" err="1" smtClean="0"/>
              <a:t>def</a:t>
            </a:r>
            <a:r>
              <a:rPr lang="en-US" sz="1600" dirty="0" smtClean="0"/>
              <a:t> equal (other: Any) = other match {</a:t>
            </a:r>
          </a:p>
          <a:p>
            <a:pPr marL="0" indent="0">
              <a:buNone/>
            </a:pPr>
            <a:r>
              <a:rPr lang="en-US" sz="1600" dirty="0"/>
              <a:t>c</a:t>
            </a:r>
            <a:r>
              <a:rPr lang="en-US" sz="1600" dirty="0" smtClean="0"/>
              <a:t>ase that: </a:t>
            </a:r>
            <a:r>
              <a:rPr lang="en-US" sz="1600" dirty="0" err="1" smtClean="0"/>
              <a:t>ColoredPoint</a:t>
            </a:r>
            <a:r>
              <a:rPr lang="en-US" sz="1600" dirty="0" smtClean="0"/>
              <a:t> =&gt; (</a:t>
            </a:r>
            <a:r>
              <a:rPr lang="en-US" sz="1600" dirty="0" err="1" smtClean="0"/>
              <a:t>this.color</a:t>
            </a:r>
            <a:r>
              <a:rPr lang="en-US" sz="1600" dirty="0" smtClean="0"/>
              <a:t> == </a:t>
            </a:r>
            <a:r>
              <a:rPr lang="en-US" sz="1600" dirty="0" err="1" smtClean="0"/>
              <a:t>that.color</a:t>
            </a:r>
            <a:r>
              <a:rPr lang="en-US" sz="1600" dirty="0" smtClean="0"/>
              <a:t>) &amp;&amp; </a:t>
            </a:r>
            <a:r>
              <a:rPr lang="en-US" sz="1600" dirty="0" err="1" smtClean="0"/>
              <a:t>super.equals</a:t>
            </a:r>
            <a:r>
              <a:rPr lang="en-US" sz="1600" dirty="0" smtClean="0"/>
              <a:t>(that)</a:t>
            </a:r>
          </a:p>
          <a:p>
            <a:pPr marL="0" indent="0">
              <a:buNone/>
            </a:pPr>
            <a:r>
              <a:rPr lang="en-US" sz="1600" dirty="0"/>
              <a:t>c</a:t>
            </a:r>
            <a:r>
              <a:rPr lang="en-US" sz="1600" dirty="0" smtClean="0"/>
              <a:t>ase that: Point =&gt; that equals this</a:t>
            </a:r>
          </a:p>
          <a:p>
            <a:pPr marL="0" indent="0">
              <a:buNone/>
            </a:pPr>
            <a:r>
              <a:rPr lang="en-US" sz="1600" dirty="0"/>
              <a:t>c</a:t>
            </a:r>
            <a:r>
              <a:rPr lang="en-US" sz="1600" dirty="0" smtClean="0"/>
              <a:t>ase _ =&gt; false }}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v</a:t>
            </a:r>
            <a:r>
              <a:rPr lang="en-US" sz="1600" dirty="0" err="1" smtClean="0"/>
              <a:t>al</a:t>
            </a:r>
            <a:r>
              <a:rPr lang="en-US" sz="1600" dirty="0" smtClean="0"/>
              <a:t> p = new Point (1, 2)</a:t>
            </a:r>
          </a:p>
          <a:p>
            <a:pPr marL="0" indent="0">
              <a:buNone/>
            </a:pPr>
            <a:r>
              <a:rPr lang="en-US" sz="1600" dirty="0" err="1"/>
              <a:t>v</a:t>
            </a:r>
            <a:r>
              <a:rPr lang="en-US" sz="1600" dirty="0" err="1" smtClean="0"/>
              <a:t>al</a:t>
            </a:r>
            <a:r>
              <a:rPr lang="en-US" sz="1600" dirty="0" smtClean="0"/>
              <a:t> </a:t>
            </a:r>
            <a:r>
              <a:rPr lang="en-US" sz="1600" dirty="0" err="1" smtClean="0"/>
              <a:t>redp</a:t>
            </a:r>
            <a:r>
              <a:rPr lang="en-US" sz="1600" dirty="0" smtClean="0"/>
              <a:t> = new </a:t>
            </a:r>
            <a:r>
              <a:rPr lang="en-US" sz="1600" dirty="0" err="1" smtClean="0"/>
              <a:t>ColoredPoint</a:t>
            </a:r>
            <a:r>
              <a:rPr lang="en-US" sz="1600" dirty="0" smtClean="0"/>
              <a:t> (1, 2, </a:t>
            </a:r>
            <a:r>
              <a:rPr lang="en-US" sz="1600" dirty="0" err="1" smtClean="0"/>
              <a:t>Color.Red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r>
              <a:rPr lang="en-US" sz="1600" dirty="0" err="1"/>
              <a:t>val</a:t>
            </a:r>
            <a:r>
              <a:rPr lang="en-US" sz="1600" dirty="0"/>
              <a:t> </a:t>
            </a:r>
            <a:r>
              <a:rPr lang="en-US" sz="1600" dirty="0" err="1" smtClean="0"/>
              <a:t>bluep</a:t>
            </a:r>
            <a:r>
              <a:rPr lang="en-US" sz="1600" dirty="0" smtClean="0"/>
              <a:t> </a:t>
            </a:r>
            <a:r>
              <a:rPr lang="en-US" sz="1600" dirty="0"/>
              <a:t>= new </a:t>
            </a:r>
            <a:r>
              <a:rPr lang="en-US" sz="1600" dirty="0" err="1"/>
              <a:t>ColoredPoint</a:t>
            </a:r>
            <a:r>
              <a:rPr lang="en-US" sz="1600" dirty="0"/>
              <a:t> (1, 2, </a:t>
            </a:r>
            <a:r>
              <a:rPr lang="en-US" sz="1600" dirty="0" err="1"/>
              <a:t>Color.Red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redp</a:t>
            </a:r>
            <a:r>
              <a:rPr lang="en-US" sz="1600" dirty="0" smtClean="0"/>
              <a:t> equals p //returns true</a:t>
            </a:r>
          </a:p>
          <a:p>
            <a:pPr marL="0" indent="0">
              <a:buNone/>
            </a:pPr>
            <a:r>
              <a:rPr lang="en-US" sz="1600" dirty="0" smtClean="0"/>
              <a:t>p equals </a:t>
            </a:r>
            <a:r>
              <a:rPr lang="en-US" sz="1600" dirty="0" err="1" smtClean="0"/>
              <a:t>bluep</a:t>
            </a:r>
            <a:r>
              <a:rPr lang="en-US" sz="1600" dirty="0" smtClean="0"/>
              <a:t> //returns true</a:t>
            </a:r>
          </a:p>
          <a:p>
            <a:pPr marL="0" indent="0">
              <a:buNone/>
            </a:pPr>
            <a:r>
              <a:rPr lang="en-US" sz="1600" dirty="0" err="1"/>
              <a:t>r</a:t>
            </a:r>
            <a:r>
              <a:rPr lang="en-US" sz="1600" dirty="0" err="1" smtClean="0"/>
              <a:t>edp</a:t>
            </a:r>
            <a:r>
              <a:rPr lang="en-US" sz="1600" dirty="0" smtClean="0"/>
              <a:t> equals </a:t>
            </a:r>
            <a:r>
              <a:rPr lang="en-US" sz="1600" dirty="0" err="1" smtClean="0"/>
              <a:t>bluep</a:t>
            </a:r>
            <a:r>
              <a:rPr lang="en-US" sz="1600" dirty="0"/>
              <a:t> </a:t>
            </a:r>
            <a:r>
              <a:rPr lang="en-US" sz="1600" dirty="0" smtClean="0"/>
              <a:t>// returns false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Failed transitivity rule!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62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84632"/>
            <a:ext cx="11715750" cy="82981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Failing to define equals as equivalence relation</a:t>
            </a:r>
            <a:endParaRPr lang="en-US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357188" y="1314450"/>
            <a:ext cx="11315700" cy="5129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class Point (</a:t>
            </a:r>
            <a:r>
              <a:rPr lang="en-US" sz="1600" dirty="0" err="1"/>
              <a:t>var</a:t>
            </a:r>
            <a:r>
              <a:rPr lang="en-US" sz="1600" dirty="0"/>
              <a:t> x: </a:t>
            </a:r>
            <a:r>
              <a:rPr lang="en-US" sz="1600" dirty="0" err="1"/>
              <a:t>Int</a:t>
            </a:r>
            <a:r>
              <a:rPr lang="en-US" sz="1600" dirty="0"/>
              <a:t>, </a:t>
            </a:r>
            <a:r>
              <a:rPr lang="en-US" sz="1600" dirty="0" err="1"/>
              <a:t>var</a:t>
            </a:r>
            <a:r>
              <a:rPr lang="en-US" sz="1600" dirty="0"/>
              <a:t> y: </a:t>
            </a:r>
            <a:r>
              <a:rPr lang="en-US" sz="1600" dirty="0" err="1"/>
              <a:t>Int</a:t>
            </a:r>
            <a:r>
              <a:rPr lang="en-US" sz="1600" dirty="0"/>
              <a:t>){</a:t>
            </a:r>
          </a:p>
          <a:p>
            <a:pPr marL="0" indent="0">
              <a:buNone/>
            </a:pPr>
            <a:r>
              <a:rPr lang="en-US" sz="1600" dirty="0"/>
              <a:t>       override </a:t>
            </a:r>
            <a:r>
              <a:rPr lang="en-US" sz="1600" dirty="0" err="1"/>
              <a:t>def</a:t>
            </a:r>
            <a:r>
              <a:rPr lang="en-US" sz="1600" dirty="0"/>
              <a:t> </a:t>
            </a:r>
            <a:r>
              <a:rPr lang="en-US" sz="1600" dirty="0" err="1"/>
              <a:t>hashCode</a:t>
            </a:r>
            <a:r>
              <a:rPr lang="en-US" sz="1600" dirty="0"/>
              <a:t> = (x, y).##</a:t>
            </a:r>
          </a:p>
          <a:p>
            <a:pPr marL="0" indent="0">
              <a:buNone/>
            </a:pPr>
            <a:r>
              <a:rPr lang="en-US" sz="1600" dirty="0"/>
              <a:t>       override </a:t>
            </a:r>
            <a:r>
              <a:rPr lang="en-US" sz="1600" dirty="0" err="1"/>
              <a:t>def</a:t>
            </a:r>
            <a:r>
              <a:rPr lang="en-US" sz="1600" dirty="0"/>
              <a:t> equals(other: Any) = other match {</a:t>
            </a:r>
          </a:p>
          <a:p>
            <a:pPr marL="0" indent="0">
              <a:buNone/>
            </a:pPr>
            <a:r>
              <a:rPr lang="en-US" sz="1600" dirty="0"/>
              <a:t>       case that: Point =&gt; </a:t>
            </a:r>
            <a:r>
              <a:rPr lang="en-US" sz="1600" dirty="0" err="1"/>
              <a:t>this.x</a:t>
            </a:r>
            <a:r>
              <a:rPr lang="en-US" sz="1600" dirty="0"/>
              <a:t> == </a:t>
            </a:r>
            <a:r>
              <a:rPr lang="en-US" sz="1600" dirty="0" err="1"/>
              <a:t>that.x</a:t>
            </a:r>
            <a:r>
              <a:rPr lang="en-US" sz="1600" dirty="0"/>
              <a:t> &amp;&amp; </a:t>
            </a:r>
            <a:r>
              <a:rPr lang="en-US" sz="1600" dirty="0" err="1"/>
              <a:t>this.y</a:t>
            </a:r>
            <a:r>
              <a:rPr lang="en-US" sz="1600" dirty="0"/>
              <a:t> == </a:t>
            </a:r>
            <a:r>
              <a:rPr lang="en-US" sz="1600" dirty="0" err="1" smtClean="0"/>
              <a:t>that.y</a:t>
            </a:r>
            <a:r>
              <a:rPr lang="en-US" sz="1600" dirty="0" smtClean="0"/>
              <a:t> &amp;&amp; </a:t>
            </a:r>
            <a:r>
              <a:rPr lang="en-US" sz="1600" dirty="0" err="1" smtClean="0"/>
              <a:t>this.getClass</a:t>
            </a:r>
            <a:r>
              <a:rPr lang="en-US" sz="1600" dirty="0" smtClean="0"/>
              <a:t> == </a:t>
            </a:r>
            <a:r>
              <a:rPr lang="en-US" sz="1600" dirty="0" err="1" smtClean="0"/>
              <a:t>that.getClass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case _ =&gt; </a:t>
            </a:r>
            <a:r>
              <a:rPr lang="en-US" sz="1600" dirty="0" smtClean="0"/>
              <a:t>false }}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class </a:t>
            </a:r>
            <a:r>
              <a:rPr lang="en-US" sz="1600" dirty="0" err="1"/>
              <a:t>ColoredPoint</a:t>
            </a:r>
            <a:r>
              <a:rPr lang="en-US" sz="1600" dirty="0"/>
              <a:t> (x: </a:t>
            </a:r>
            <a:r>
              <a:rPr lang="en-US" sz="1600" dirty="0" err="1"/>
              <a:t>Int</a:t>
            </a:r>
            <a:r>
              <a:rPr lang="en-US" sz="1600" dirty="0"/>
              <a:t>, y: </a:t>
            </a:r>
            <a:r>
              <a:rPr lang="en-US" sz="1600" dirty="0" err="1"/>
              <a:t>Int</a:t>
            </a:r>
            <a:r>
              <a:rPr lang="en-US" sz="1600" dirty="0"/>
              <a:t>, </a:t>
            </a:r>
            <a:r>
              <a:rPr lang="en-US" sz="1600" dirty="0" err="1"/>
              <a:t>val</a:t>
            </a:r>
            <a:r>
              <a:rPr lang="en-US" sz="1600" dirty="0"/>
              <a:t> color: </a:t>
            </a:r>
            <a:r>
              <a:rPr lang="en-US" sz="1600" dirty="0" err="1"/>
              <a:t>Color.Value</a:t>
            </a:r>
            <a:r>
              <a:rPr lang="en-US" sz="1600" dirty="0"/>
              <a:t>) extends Point (x, y) {</a:t>
            </a:r>
          </a:p>
          <a:p>
            <a:pPr marL="0" indent="0">
              <a:buNone/>
            </a:pPr>
            <a:r>
              <a:rPr lang="en-US" sz="1600" dirty="0"/>
              <a:t>override </a:t>
            </a:r>
            <a:r>
              <a:rPr lang="en-US" sz="1600" dirty="0" err="1"/>
              <a:t>def</a:t>
            </a:r>
            <a:r>
              <a:rPr lang="en-US" sz="1600" dirty="0"/>
              <a:t> </a:t>
            </a:r>
            <a:r>
              <a:rPr lang="en-US" sz="1600" dirty="0" smtClean="0"/>
              <a:t>equals </a:t>
            </a:r>
            <a:r>
              <a:rPr lang="en-US" sz="1600" dirty="0"/>
              <a:t>(other: Any) = other match {</a:t>
            </a:r>
          </a:p>
          <a:p>
            <a:pPr marL="0" indent="0">
              <a:buNone/>
            </a:pPr>
            <a:r>
              <a:rPr lang="en-US" sz="1600" dirty="0"/>
              <a:t>case that: </a:t>
            </a:r>
            <a:r>
              <a:rPr lang="en-US" sz="1600" dirty="0" err="1"/>
              <a:t>ColoredPoint</a:t>
            </a:r>
            <a:r>
              <a:rPr lang="en-US" sz="1600" dirty="0"/>
              <a:t> =&gt; </a:t>
            </a:r>
            <a:r>
              <a:rPr lang="en-US" sz="1600" dirty="0" err="1"/>
              <a:t>this.color</a:t>
            </a:r>
            <a:r>
              <a:rPr lang="en-US" sz="1600" dirty="0"/>
              <a:t> == </a:t>
            </a:r>
            <a:r>
              <a:rPr lang="en-US" sz="1600" dirty="0" err="1"/>
              <a:t>that.color</a:t>
            </a:r>
            <a:r>
              <a:rPr lang="en-US" sz="1600" dirty="0"/>
              <a:t> &amp;&amp; </a:t>
            </a:r>
            <a:r>
              <a:rPr lang="en-US" sz="1600" dirty="0" err="1"/>
              <a:t>super.equals</a:t>
            </a:r>
            <a:r>
              <a:rPr lang="en-US" sz="1600" dirty="0"/>
              <a:t>(that)</a:t>
            </a:r>
          </a:p>
          <a:p>
            <a:pPr marL="0" indent="0">
              <a:buNone/>
            </a:pPr>
            <a:r>
              <a:rPr lang="en-US" sz="1600" dirty="0"/>
              <a:t>case _ =&gt; false </a:t>
            </a:r>
            <a:r>
              <a:rPr lang="en-US" sz="1600" dirty="0" smtClean="0"/>
              <a:t>}}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Symmetry and transitivity satisfied</a:t>
            </a:r>
          </a:p>
          <a:p>
            <a:endParaRPr lang="en-US" sz="1600" dirty="0"/>
          </a:p>
          <a:p>
            <a:r>
              <a:rPr lang="en-US" sz="1600" dirty="0" smtClean="0"/>
              <a:t>Too strict?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22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84632"/>
            <a:ext cx="11715750" cy="82981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Failing to define equals as equivalence relation</a:t>
            </a:r>
            <a:endParaRPr lang="en-US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357188" y="1314450"/>
            <a:ext cx="11315700" cy="5129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/>
              <a:t>v</a:t>
            </a:r>
            <a:r>
              <a:rPr lang="en-US" sz="1600" dirty="0" err="1" smtClean="0"/>
              <a:t>al</a:t>
            </a:r>
            <a:r>
              <a:rPr lang="en-US" sz="1600" dirty="0" smtClean="0"/>
              <a:t> p = new Point (1, 2)</a:t>
            </a:r>
          </a:p>
          <a:p>
            <a:pPr marL="0" indent="0">
              <a:buNone/>
            </a:pPr>
            <a:r>
              <a:rPr lang="en-US" sz="1600" dirty="0" err="1"/>
              <a:t>v</a:t>
            </a:r>
            <a:r>
              <a:rPr lang="en-US" sz="1600" dirty="0" err="1" smtClean="0"/>
              <a:t>al</a:t>
            </a:r>
            <a:r>
              <a:rPr lang="en-US" sz="1600" dirty="0" smtClean="0"/>
              <a:t> </a:t>
            </a:r>
            <a:r>
              <a:rPr lang="en-US" sz="1600" dirty="0" err="1" smtClean="0"/>
              <a:t>pAnon</a:t>
            </a:r>
            <a:r>
              <a:rPr lang="en-US" sz="1600" dirty="0" smtClean="0"/>
              <a:t> = new Point (1, 1) { override </a:t>
            </a:r>
            <a:r>
              <a:rPr lang="en-US" sz="1600" dirty="0" err="1" smtClean="0"/>
              <a:t>val</a:t>
            </a:r>
            <a:r>
              <a:rPr lang="en-US" sz="1600" dirty="0" smtClean="0"/>
              <a:t> y = 2}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 equals </a:t>
            </a:r>
            <a:r>
              <a:rPr lang="en-US" sz="1600" dirty="0" err="1" smtClean="0"/>
              <a:t>pAnon</a:t>
            </a:r>
            <a:r>
              <a:rPr lang="en-US" sz="1600" dirty="0" smtClean="0"/>
              <a:t> // </a:t>
            </a:r>
            <a:r>
              <a:rPr lang="en-US" sz="1600" b="1" dirty="0" smtClean="0"/>
              <a:t>returns false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dirty="0"/>
              <a:t>p</a:t>
            </a:r>
            <a:r>
              <a:rPr lang="en-US" sz="1600" dirty="0" smtClean="0"/>
              <a:t> is a Point, </a:t>
            </a:r>
            <a:r>
              <a:rPr lang="en-US" sz="1600" dirty="0" err="1" smtClean="0"/>
              <a:t>pAnon</a:t>
            </a:r>
            <a:r>
              <a:rPr lang="en-US" sz="1600" dirty="0" smtClean="0"/>
              <a:t> is anonymous subclass of Point</a:t>
            </a:r>
          </a:p>
          <a:p>
            <a:endParaRPr lang="en-US" sz="1600" dirty="0"/>
          </a:p>
          <a:p>
            <a:r>
              <a:rPr lang="en-US" sz="1600" dirty="0" err="1" smtClean="0"/>
              <a:t>canEqual</a:t>
            </a:r>
            <a:r>
              <a:rPr lang="en-US" sz="1600" dirty="0" smtClean="0"/>
              <a:t> method is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err="1"/>
              <a:t>d</a:t>
            </a:r>
            <a:r>
              <a:rPr lang="en-US" sz="1400" dirty="0" err="1" smtClean="0"/>
              <a:t>ef</a:t>
            </a:r>
            <a:r>
              <a:rPr lang="en-US" sz="1400" dirty="0" smtClean="0"/>
              <a:t> </a:t>
            </a:r>
            <a:r>
              <a:rPr lang="en-US" sz="1400" dirty="0" err="1" smtClean="0"/>
              <a:t>canEqual</a:t>
            </a:r>
            <a:r>
              <a:rPr lang="en-US" sz="1400" dirty="0" smtClean="0"/>
              <a:t> (other: Any): Boolean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Return true if other object is an instance of class where </a:t>
            </a:r>
            <a:r>
              <a:rPr lang="en-US" sz="1400" dirty="0" err="1" smtClean="0"/>
              <a:t>canEqual</a:t>
            </a:r>
            <a:r>
              <a:rPr lang="en-US" sz="1400" dirty="0" smtClean="0"/>
              <a:t> is (re)defined, false otherwise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10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08185"/>
            <a:ext cx="10058400" cy="1609344"/>
          </a:xfrm>
        </p:spPr>
        <p:txBody>
          <a:bodyPr/>
          <a:lstStyle/>
          <a:p>
            <a:r>
              <a:rPr lang="en-US" dirty="0" smtClean="0"/>
              <a:t>DEFINING EQUALITY for PARAMETERIZED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96106"/>
            <a:ext cx="10058400" cy="45026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Before - Pattern match type of operand conformed to type of class containing equals</a:t>
            </a:r>
          </a:p>
          <a:p>
            <a:endParaRPr lang="en-US" dirty="0"/>
          </a:p>
          <a:p>
            <a:r>
              <a:rPr lang="en-US" dirty="0" smtClean="0"/>
              <a:t>Parameterized classes need adapted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lass Branch [+T](</a:t>
            </a:r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</a:t>
            </a:r>
            <a:r>
              <a:rPr lang="en-US" dirty="0" err="1" smtClean="0"/>
              <a:t>elem</a:t>
            </a:r>
            <a:r>
              <a:rPr lang="en-US" dirty="0" smtClean="0"/>
              <a:t>: T,</a:t>
            </a:r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left: Tree[T]</a:t>
            </a:r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right: Tree[T]</a:t>
            </a:r>
          </a:p>
          <a:p>
            <a:pPr marL="0" indent="0">
              <a:buNone/>
            </a:pPr>
            <a:r>
              <a:rPr lang="en-US" dirty="0" smtClean="0"/>
              <a:t>) extends Tree[T] {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verride </a:t>
            </a:r>
            <a:r>
              <a:rPr lang="en-US" dirty="0" err="1" smtClean="0"/>
              <a:t>def</a:t>
            </a:r>
            <a:r>
              <a:rPr lang="en-US" dirty="0" smtClean="0"/>
              <a:t> equals(other: Any) = other match {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ase that: Branch[T] =&gt; </a:t>
            </a:r>
            <a:r>
              <a:rPr lang="en-US" dirty="0" err="1" smtClean="0"/>
              <a:t>this.elem</a:t>
            </a:r>
            <a:r>
              <a:rPr lang="en-US" dirty="0" smtClean="0"/>
              <a:t> == </a:t>
            </a:r>
            <a:r>
              <a:rPr lang="en-US" dirty="0" err="1" smtClean="0"/>
              <a:t>that.elem</a:t>
            </a:r>
            <a:r>
              <a:rPr lang="en-US" dirty="0" smtClean="0"/>
              <a:t> &amp;&amp;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</a:t>
            </a:r>
            <a:r>
              <a:rPr lang="en-US" dirty="0" err="1" smtClean="0"/>
              <a:t>this.left</a:t>
            </a:r>
            <a:r>
              <a:rPr lang="en-US" dirty="0" smtClean="0"/>
              <a:t>     == </a:t>
            </a:r>
            <a:r>
              <a:rPr lang="en-US" dirty="0" err="1" smtClean="0"/>
              <a:t>that.left</a:t>
            </a:r>
            <a:r>
              <a:rPr lang="en-US" dirty="0" smtClean="0"/>
              <a:t>    &amp;&amp;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</a:t>
            </a:r>
            <a:r>
              <a:rPr lang="en-US" dirty="0" err="1" smtClean="0"/>
              <a:t>this.right</a:t>
            </a:r>
            <a:r>
              <a:rPr lang="en-US" dirty="0" smtClean="0"/>
              <a:t> == </a:t>
            </a:r>
            <a:r>
              <a:rPr lang="en-US" dirty="0" err="1" smtClean="0"/>
              <a:t>that.right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ase _ =&gt; false</a:t>
            </a:r>
          </a:p>
          <a:p>
            <a:pPr marL="0" indent="0">
              <a:buNone/>
            </a:pPr>
            <a:r>
              <a:rPr lang="en-US" dirty="0" smtClean="0"/>
              <a:t>} //-unchecked error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08185"/>
            <a:ext cx="10058400" cy="1609344"/>
          </a:xfrm>
        </p:spPr>
        <p:txBody>
          <a:bodyPr/>
          <a:lstStyle/>
          <a:p>
            <a:r>
              <a:rPr lang="en-US" dirty="0" smtClean="0"/>
              <a:t>DEFINING EQUALITY for PARAMETERIZED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96106"/>
            <a:ext cx="10058400" cy="45026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System only checks other is Branch</a:t>
            </a:r>
          </a:p>
          <a:p>
            <a:endParaRPr lang="en-US" dirty="0"/>
          </a:p>
          <a:p>
            <a:r>
              <a:rPr lang="en-US" dirty="0" smtClean="0"/>
              <a:t>Can’t check the element type is 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Element types of parameter types are eliminated by compiler (Chapter 19)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Don’t check elements of Branches/ Ensure fields are the same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override </a:t>
            </a:r>
            <a:r>
              <a:rPr lang="en-US" dirty="0" err="1"/>
              <a:t>def</a:t>
            </a:r>
            <a:r>
              <a:rPr lang="en-US" dirty="0"/>
              <a:t> equals(other: Any) = other match {</a:t>
            </a:r>
          </a:p>
          <a:p>
            <a:pPr marL="0" indent="0">
              <a:buNone/>
            </a:pPr>
            <a:r>
              <a:rPr lang="en-US" dirty="0"/>
              <a:t>case that: </a:t>
            </a:r>
            <a:r>
              <a:rPr lang="en-US" dirty="0" smtClean="0"/>
              <a:t>Branch[t or _] </a:t>
            </a:r>
            <a:r>
              <a:rPr lang="en-US" dirty="0"/>
              <a:t>=&gt; </a:t>
            </a:r>
            <a:r>
              <a:rPr lang="en-US" dirty="0" err="1"/>
              <a:t>this.elem</a:t>
            </a:r>
            <a:r>
              <a:rPr lang="en-US" dirty="0"/>
              <a:t> == </a:t>
            </a:r>
            <a:r>
              <a:rPr lang="en-US" dirty="0" err="1"/>
              <a:t>that.elem</a:t>
            </a:r>
            <a:r>
              <a:rPr lang="en-US" dirty="0"/>
              <a:t> &amp;&amp;</a:t>
            </a:r>
          </a:p>
          <a:p>
            <a:pPr marL="0" indent="0">
              <a:buNone/>
            </a:pPr>
            <a:r>
              <a:rPr lang="en-US" dirty="0"/>
              <a:t>		         </a:t>
            </a:r>
            <a:r>
              <a:rPr lang="en-US" dirty="0" smtClean="0"/>
              <a:t>           </a:t>
            </a:r>
            <a:r>
              <a:rPr lang="en-US" dirty="0" err="1" smtClean="0"/>
              <a:t>this.left</a:t>
            </a:r>
            <a:r>
              <a:rPr lang="en-US" dirty="0" smtClean="0"/>
              <a:t>     </a:t>
            </a:r>
            <a:r>
              <a:rPr lang="en-US" dirty="0"/>
              <a:t>== </a:t>
            </a:r>
            <a:r>
              <a:rPr lang="en-US" dirty="0" err="1"/>
              <a:t>that.left</a:t>
            </a:r>
            <a:r>
              <a:rPr lang="en-US" dirty="0"/>
              <a:t>    &amp;&amp;</a:t>
            </a:r>
          </a:p>
          <a:p>
            <a:pPr marL="0" indent="0">
              <a:buNone/>
            </a:pPr>
            <a:r>
              <a:rPr lang="en-US" dirty="0"/>
              <a:t>		        </a:t>
            </a:r>
            <a:r>
              <a:rPr lang="en-US" dirty="0" smtClean="0"/>
              <a:t>            </a:t>
            </a:r>
            <a:r>
              <a:rPr lang="en-US" dirty="0" err="1"/>
              <a:t>this.right</a:t>
            </a:r>
            <a:r>
              <a:rPr lang="en-US" dirty="0"/>
              <a:t> == </a:t>
            </a:r>
            <a:r>
              <a:rPr lang="en-US" dirty="0" err="1"/>
              <a:t>that.right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case _ =&gt; false</a:t>
            </a:r>
          </a:p>
          <a:p>
            <a:pPr marL="0" indent="0">
              <a:buNone/>
            </a:pPr>
            <a:r>
              <a:rPr lang="en-US" dirty="0"/>
              <a:t>}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76288"/>
            <a:ext cx="10058400" cy="1609344"/>
          </a:xfrm>
        </p:spPr>
        <p:txBody>
          <a:bodyPr/>
          <a:lstStyle/>
          <a:p>
            <a:r>
              <a:rPr lang="en-US" dirty="0" smtClean="0"/>
              <a:t>Recipes for equals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98" y="1424763"/>
            <a:ext cx="10181950" cy="520995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 err="1" smtClean="0"/>
              <a:t>canEqual</a:t>
            </a:r>
            <a:r>
              <a:rPr lang="en-US" dirty="0" smtClean="0"/>
              <a:t> method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err="1"/>
              <a:t>d</a:t>
            </a:r>
            <a:r>
              <a:rPr lang="en-US" dirty="0" err="1" smtClean="0"/>
              <a:t>ef</a:t>
            </a:r>
            <a:r>
              <a:rPr lang="en-US" dirty="0" smtClean="0"/>
              <a:t> </a:t>
            </a:r>
            <a:r>
              <a:rPr lang="en-US" dirty="0" err="1" smtClean="0"/>
              <a:t>canEqual</a:t>
            </a:r>
            <a:r>
              <a:rPr lang="en-US" dirty="0" smtClean="0"/>
              <a:t>(other: Any) Boolean =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canEqual</a:t>
            </a:r>
            <a:r>
              <a:rPr lang="en-US" dirty="0" smtClean="0"/>
              <a:t> true if argument is instance of current class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err="1"/>
              <a:t>o</a:t>
            </a:r>
            <a:r>
              <a:rPr lang="en-US" dirty="0" err="1" smtClean="0"/>
              <a:t>ther.isInstanceOf</a:t>
            </a:r>
            <a:r>
              <a:rPr lang="en-US" dirty="0" smtClean="0"/>
              <a:t>[Rational]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Pass Any object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dirty="0" smtClean="0"/>
              <a:t>override </a:t>
            </a:r>
            <a:r>
              <a:rPr lang="en-US" dirty="0" err="1"/>
              <a:t>def</a:t>
            </a:r>
            <a:r>
              <a:rPr lang="en-US" dirty="0"/>
              <a:t> equals(other: Any): Boolean =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Write body as single match expression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dirty="0"/>
              <a:t>o</a:t>
            </a:r>
            <a:r>
              <a:rPr lang="en-US" dirty="0" smtClean="0"/>
              <a:t>ther match {…..}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Match should have 2 cases (second case see below)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#1 – declare a typed pattern for the type of class you are defining equals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Case that: Rational =&gt;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expression that must be true for the objects to be equal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err="1"/>
              <a:t>s</a:t>
            </a:r>
            <a:r>
              <a:rPr lang="en-US" dirty="0" err="1" smtClean="0"/>
              <a:t>uper.equals</a:t>
            </a:r>
            <a:r>
              <a:rPr lang="en-US" dirty="0" smtClean="0"/>
              <a:t>(that) &amp;&amp;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Second case, use a wildcard pattern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c</a:t>
            </a:r>
            <a:r>
              <a:rPr lang="en-US" dirty="0" smtClean="0"/>
              <a:t>ase _ =&gt;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76288"/>
            <a:ext cx="10058400" cy="1609344"/>
          </a:xfrm>
        </p:spPr>
        <p:txBody>
          <a:bodyPr/>
          <a:lstStyle/>
          <a:p>
            <a:r>
              <a:rPr lang="en-US" dirty="0" smtClean="0"/>
              <a:t>Recipes for HASHCODE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98" y="1424763"/>
            <a:ext cx="10181950" cy="52099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Include each field used to determine equality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override 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hashCode</a:t>
            </a:r>
            <a:r>
              <a:rPr lang="en-US" dirty="0" smtClean="0"/>
              <a:t>: </a:t>
            </a:r>
            <a:r>
              <a:rPr lang="en-US" dirty="0" err="1" smtClean="0"/>
              <a:t>Int</a:t>
            </a:r>
            <a:r>
              <a:rPr lang="en-US" dirty="0" smtClean="0"/>
              <a:t> = (a, b, c, d, e).##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equals invokes </a:t>
            </a:r>
            <a:r>
              <a:rPr lang="en-US" dirty="0" err="1" smtClean="0"/>
              <a:t>super.equals</a:t>
            </a:r>
            <a:r>
              <a:rPr lang="en-US" dirty="0" smtClean="0"/>
              <a:t>, start with that in </a:t>
            </a:r>
            <a:r>
              <a:rPr lang="en-US" dirty="0" err="1" smtClean="0"/>
              <a:t>hashCode</a:t>
            </a:r>
            <a:endParaRPr lang="en-US" dirty="0" smtClean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override </a:t>
            </a: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hashCode</a:t>
            </a:r>
            <a:r>
              <a:rPr lang="en-US" dirty="0"/>
              <a:t>: </a:t>
            </a:r>
            <a:r>
              <a:rPr lang="en-US" dirty="0" err="1"/>
              <a:t>Int</a:t>
            </a:r>
            <a:r>
              <a:rPr lang="en-US" dirty="0"/>
              <a:t> = </a:t>
            </a:r>
            <a:r>
              <a:rPr lang="en-US" dirty="0" smtClean="0"/>
              <a:t>(</a:t>
            </a:r>
            <a:r>
              <a:rPr lang="en-US" dirty="0" err="1" smtClean="0"/>
              <a:t>super.hashCode</a:t>
            </a:r>
            <a:r>
              <a:rPr lang="en-US" dirty="0" smtClean="0"/>
              <a:t>, </a:t>
            </a:r>
            <a:r>
              <a:rPr lang="en-US" dirty="0" err="1" smtClean="0"/>
              <a:t>numer</a:t>
            </a:r>
            <a:r>
              <a:rPr lang="en-US" dirty="0" smtClean="0"/>
              <a:t>, </a:t>
            </a:r>
            <a:r>
              <a:rPr lang="en-US" dirty="0" err="1" smtClean="0"/>
              <a:t>deno</a:t>
            </a:r>
            <a:r>
              <a:rPr lang="en-US" dirty="0" err="1"/>
              <a:t>m</a:t>
            </a:r>
            <a:r>
              <a:rPr lang="en-US" dirty="0" smtClean="0"/>
              <a:t>).##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hash code calculation harming performance, </a:t>
            </a:r>
            <a:r>
              <a:rPr lang="en-US" dirty="0" err="1" smtClean="0"/>
              <a:t>cach</a:t>
            </a:r>
            <a:r>
              <a:rPr lang="en-US" dirty="0" smtClean="0"/>
              <a:t> the hash code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Override 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 err="1" smtClean="0"/>
              <a:t>hashCode</a:t>
            </a:r>
            <a:r>
              <a:rPr lang="en-US" dirty="0" smtClean="0"/>
              <a:t>: </a:t>
            </a:r>
            <a:r>
              <a:rPr lang="en-US" dirty="0" err="1" smtClean="0"/>
              <a:t>Int</a:t>
            </a:r>
            <a:r>
              <a:rPr lang="en-US" dirty="0" smtClean="0"/>
              <a:t> = (</a:t>
            </a:r>
            <a:r>
              <a:rPr lang="en-US" dirty="0" err="1" smtClean="0"/>
              <a:t>numer</a:t>
            </a:r>
            <a:r>
              <a:rPr lang="en-US" dirty="0" smtClean="0"/>
              <a:t>, </a:t>
            </a:r>
            <a:r>
              <a:rPr lang="en-US" dirty="0" err="1" smtClean="0"/>
              <a:t>denom</a:t>
            </a:r>
            <a:r>
              <a:rPr lang="en-US" dirty="0" smtClean="0"/>
              <a:t>).##</a:t>
            </a:r>
          </a:p>
        </p:txBody>
      </p:sp>
    </p:spTree>
    <p:extLst>
      <p:ext uri="{BB962C8B-B14F-4D97-AF65-F5344CB8AC3E}">
        <p14:creationId xmlns:p14="http://schemas.microsoft.com/office/powerpoint/2010/main" val="18462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in JAVA/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 equality comparisons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== operator (object ref./value natural equality)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Equals method (object natural equality)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Scala equality comparisons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== operator (natural equality)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Equals method (natural equality)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Eq</a:t>
            </a:r>
            <a:r>
              <a:rPr lang="en-US" dirty="0" smtClean="0"/>
              <a:t> method (object ref./rarely used)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Equals &amp; == same for reference types unless overridden</a:t>
            </a:r>
          </a:p>
          <a:p>
            <a:endParaRPr lang="en-US" dirty="0"/>
          </a:p>
          <a:p>
            <a:r>
              <a:rPr lang="en-US" dirty="0" smtClean="0"/>
              <a:t>== inherited from Any class (final)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70570"/>
            <a:ext cx="10058400" cy="1609344"/>
          </a:xfrm>
        </p:spPr>
        <p:txBody>
          <a:bodyPr>
            <a:normAutofit/>
          </a:bodyPr>
          <a:lstStyle/>
          <a:p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838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05" y="233916"/>
            <a:ext cx="10734843" cy="59382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case class Subject (</a:t>
            </a:r>
            <a:r>
              <a:rPr lang="en-US" dirty="0" err="1" smtClean="0"/>
              <a:t>LanguageName</a:t>
            </a:r>
            <a:r>
              <a:rPr lang="en-US" dirty="0" smtClean="0"/>
              <a:t>: String, </a:t>
            </a:r>
            <a:r>
              <a:rPr lang="en-US" dirty="0" err="1" smtClean="0"/>
              <a:t>TopicName</a:t>
            </a:r>
            <a:r>
              <a:rPr lang="en-US" dirty="0" smtClean="0"/>
              <a:t>: String)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val</a:t>
            </a:r>
            <a:r>
              <a:rPr lang="en-US" dirty="0" smtClean="0"/>
              <a:t> x = new Subject(“Scala”, “Equality”)</a:t>
            </a:r>
          </a:p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/>
              <a:t>= new Subject(“Scala”, “Equality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println</a:t>
            </a:r>
            <a:r>
              <a:rPr lang="en-US" dirty="0" smtClean="0"/>
              <a:t>(</a:t>
            </a:r>
            <a:r>
              <a:rPr lang="en-US" dirty="0" err="1" smtClean="0"/>
              <a:t>x.equals</a:t>
            </a:r>
            <a:r>
              <a:rPr lang="en-US" dirty="0" smtClean="0"/>
              <a:t>(y))</a:t>
            </a:r>
          </a:p>
          <a:p>
            <a:pPr marL="0" indent="0">
              <a:buNone/>
            </a:pPr>
            <a:r>
              <a:rPr lang="en-US" dirty="0" err="1" smtClean="0"/>
              <a:t>println</a:t>
            </a:r>
            <a:r>
              <a:rPr lang="en-US" dirty="0" smtClean="0"/>
              <a:t>(x == y)</a:t>
            </a:r>
          </a:p>
          <a:p>
            <a:pPr marL="0" indent="0">
              <a:buNone/>
            </a:pPr>
            <a:r>
              <a:rPr lang="en-US" dirty="0" err="1"/>
              <a:t>println</a:t>
            </a:r>
            <a:r>
              <a:rPr lang="en-US" dirty="0"/>
              <a:t>(x </a:t>
            </a:r>
            <a:r>
              <a:rPr lang="en-US" dirty="0" err="1" smtClean="0"/>
              <a:t>eq</a:t>
            </a:r>
            <a:r>
              <a:rPr lang="en-US" dirty="0" smtClean="0"/>
              <a:t> </a:t>
            </a:r>
            <a:r>
              <a:rPr lang="en-US" dirty="0"/>
              <a:t>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res1&gt; true</a:t>
            </a:r>
          </a:p>
          <a:p>
            <a:pPr marL="0" indent="0">
              <a:buNone/>
            </a:pPr>
            <a:r>
              <a:rPr lang="en-US" dirty="0"/>
              <a:t>res1&gt; </a:t>
            </a:r>
            <a:r>
              <a:rPr lang="en-US" dirty="0" smtClean="0"/>
              <a:t>true</a:t>
            </a:r>
          </a:p>
          <a:p>
            <a:pPr marL="0" indent="0">
              <a:buNone/>
            </a:pPr>
            <a:r>
              <a:rPr lang="en-US" dirty="0"/>
              <a:t>res1&gt; </a:t>
            </a:r>
            <a:r>
              <a:rPr lang="en-US" dirty="0" smtClean="0"/>
              <a:t>false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84921" y="2838893"/>
            <a:ext cx="1690577" cy="712381"/>
          </a:xfrm>
          <a:prstGeom prst="roundRect">
            <a:avLst/>
          </a:prstGeom>
          <a:solidFill>
            <a:srgbClr val="8CC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84920" y="4660605"/>
            <a:ext cx="1690577" cy="712381"/>
          </a:xfrm>
          <a:prstGeom prst="roundRect">
            <a:avLst/>
          </a:prstGeom>
          <a:solidFill>
            <a:srgbClr val="8CC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7088" y="2846867"/>
            <a:ext cx="3501160" cy="712381"/>
          </a:xfrm>
          <a:prstGeom prst="roundRect">
            <a:avLst/>
          </a:prstGeom>
          <a:solidFill>
            <a:srgbClr val="8CC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Subject (“Scala”, “Equality”)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7088" y="4660605"/>
            <a:ext cx="3501160" cy="712381"/>
          </a:xfrm>
          <a:prstGeom prst="roundRect">
            <a:avLst/>
          </a:prstGeom>
          <a:solidFill>
            <a:srgbClr val="8CC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Subject (“Scala”, “Equality”)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5975498" y="3203057"/>
            <a:ext cx="165159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5498" y="5012806"/>
            <a:ext cx="165159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27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37" y="135497"/>
            <a:ext cx="10058400" cy="1609344"/>
          </a:xfrm>
        </p:spPr>
        <p:txBody>
          <a:bodyPr/>
          <a:lstStyle/>
          <a:p>
            <a:r>
              <a:rPr lang="en-US" dirty="0" smtClean="0"/>
              <a:t>Overriding the Equality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37" y="1373263"/>
            <a:ext cx="10351839" cy="52935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Equality is a </a:t>
            </a:r>
            <a:r>
              <a:rPr lang="en-US" dirty="0" smtClean="0"/>
              <a:t>foundation</a:t>
            </a:r>
          </a:p>
          <a:p>
            <a:endParaRPr lang="en-US" dirty="0"/>
          </a:p>
          <a:p>
            <a:r>
              <a:rPr lang="en-US" dirty="0" smtClean="0"/>
              <a:t>Difficult in object oriented languages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elem1 equals elem2 result is true</a:t>
            </a:r>
          </a:p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hashSet</a:t>
            </a:r>
            <a:r>
              <a:rPr lang="en-US" dirty="0" smtClean="0"/>
              <a:t>: Set [C] = new </a:t>
            </a:r>
            <a:r>
              <a:rPr lang="en-US" dirty="0" err="1" smtClean="0"/>
              <a:t>collection.immutable.HashSet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hashSet</a:t>
            </a:r>
            <a:r>
              <a:rPr lang="en-US" dirty="0" smtClean="0"/>
              <a:t> += elem1</a:t>
            </a:r>
          </a:p>
          <a:p>
            <a:pPr marL="0" indent="0">
              <a:buNone/>
            </a:pPr>
            <a:r>
              <a:rPr lang="en-US" dirty="0" err="1" smtClean="0"/>
              <a:t>hashSet</a:t>
            </a:r>
            <a:r>
              <a:rPr lang="en-US" dirty="0" smtClean="0"/>
              <a:t> contains elem2   //</a:t>
            </a:r>
            <a:r>
              <a:rPr lang="en-US" b="1" dirty="0" smtClean="0"/>
              <a:t>returns false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Pitfalls of overriding equals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Wrong Signature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Not changing </a:t>
            </a:r>
            <a:r>
              <a:rPr lang="en-US" dirty="0" err="1" smtClean="0"/>
              <a:t>hashCode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Mutable fields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Equivalence 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77913"/>
          </a:xfrm>
        </p:spPr>
        <p:txBody>
          <a:bodyPr/>
          <a:lstStyle/>
          <a:p>
            <a:r>
              <a:rPr lang="en-US" dirty="0" smtClean="0"/>
              <a:t>Wrong signature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29542"/>
            <a:ext cx="10058400" cy="4642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class Point (</a:t>
            </a:r>
            <a:r>
              <a:rPr lang="en-US" dirty="0" err="1" smtClean="0"/>
              <a:t>val</a:t>
            </a:r>
            <a:r>
              <a:rPr lang="en-US" dirty="0" smtClean="0"/>
              <a:t> x: </a:t>
            </a: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 y: </a:t>
            </a:r>
            <a:r>
              <a:rPr lang="en-US" dirty="0" err="1" smtClean="0"/>
              <a:t>Int</a:t>
            </a:r>
            <a:r>
              <a:rPr lang="en-US" dirty="0" smtClean="0"/>
              <a:t>) {……}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</a:t>
            </a:r>
            <a:r>
              <a:rPr lang="en-US" dirty="0" err="1" smtClean="0"/>
              <a:t>ef</a:t>
            </a:r>
            <a:r>
              <a:rPr lang="en-US" dirty="0" smtClean="0"/>
              <a:t> equals (other: Point): Boolean = </a:t>
            </a:r>
            <a:r>
              <a:rPr lang="en-US" dirty="0" err="1" smtClean="0"/>
              <a:t>this.x</a:t>
            </a:r>
            <a:r>
              <a:rPr lang="en-US" dirty="0" smtClean="0"/>
              <a:t> == </a:t>
            </a:r>
            <a:r>
              <a:rPr lang="en-US" dirty="0" err="1" smtClean="0"/>
              <a:t>other.x</a:t>
            </a:r>
            <a:r>
              <a:rPr lang="en-US" dirty="0" smtClean="0"/>
              <a:t> &amp;&amp; </a:t>
            </a:r>
            <a:r>
              <a:rPr lang="en-US" dirty="0" err="1" smtClean="0"/>
              <a:t>this.y</a:t>
            </a:r>
            <a:r>
              <a:rPr lang="en-US" dirty="0" smtClean="0"/>
              <a:t> == </a:t>
            </a:r>
            <a:r>
              <a:rPr lang="en-US" dirty="0" err="1" smtClean="0"/>
              <a:t>other.y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val</a:t>
            </a:r>
            <a:r>
              <a:rPr lang="en-US" dirty="0" smtClean="0"/>
              <a:t> p1, p2 = new Point(1, 2)</a:t>
            </a:r>
          </a:p>
          <a:p>
            <a:pPr marL="0" indent="0">
              <a:buNone/>
            </a:pPr>
            <a:r>
              <a:rPr lang="en-US" dirty="0" err="1" smtClean="0"/>
              <a:t>val</a:t>
            </a:r>
            <a:r>
              <a:rPr lang="en-US" dirty="0" smtClean="0"/>
              <a:t> q = new Point(2, 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1 equals p2 //returns true</a:t>
            </a:r>
          </a:p>
          <a:p>
            <a:pPr marL="0" indent="0">
              <a:buNone/>
            </a:pPr>
            <a:r>
              <a:rPr lang="en-US" dirty="0" smtClean="0"/>
              <a:t>p1 equals q  // returns false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Issue starts with different types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77913"/>
          </a:xfrm>
        </p:spPr>
        <p:txBody>
          <a:bodyPr/>
          <a:lstStyle/>
          <a:p>
            <a:r>
              <a:rPr lang="en-US" dirty="0" smtClean="0"/>
              <a:t>Wrong signature (CONT)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29542"/>
            <a:ext cx="10058400" cy="51705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equals (other: Point): Boolean = </a:t>
            </a:r>
            <a:r>
              <a:rPr lang="en-US" dirty="0" err="1"/>
              <a:t>this.x</a:t>
            </a:r>
            <a:r>
              <a:rPr lang="en-US" dirty="0"/>
              <a:t> == </a:t>
            </a:r>
            <a:r>
              <a:rPr lang="en-US" dirty="0" err="1"/>
              <a:t>other.x</a:t>
            </a:r>
            <a:r>
              <a:rPr lang="en-US" dirty="0"/>
              <a:t> &amp;&amp; </a:t>
            </a:r>
            <a:r>
              <a:rPr lang="en-US" dirty="0" err="1"/>
              <a:t>this.y</a:t>
            </a:r>
            <a:r>
              <a:rPr lang="en-US" dirty="0"/>
              <a:t> == </a:t>
            </a:r>
            <a:r>
              <a:rPr lang="en-US" dirty="0" err="1" smtClean="0"/>
              <a:t>other.y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val</a:t>
            </a:r>
            <a:r>
              <a:rPr lang="en-US" dirty="0" smtClean="0"/>
              <a:t> p1 = new Point(1, 2)</a:t>
            </a:r>
          </a:p>
          <a:p>
            <a:pPr marL="0" indent="0">
              <a:buNone/>
            </a:pPr>
            <a:r>
              <a:rPr lang="en-US" dirty="0" err="1" smtClean="0"/>
              <a:t>val</a:t>
            </a:r>
            <a:r>
              <a:rPr lang="en-US" dirty="0" smtClean="0"/>
              <a:t> p1a : Any = p1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p1 equals p1a // </a:t>
            </a:r>
            <a:r>
              <a:rPr lang="en-US" b="1" dirty="0" smtClean="0"/>
              <a:t>returns false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Overloaded not overrode equals method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verride </a:t>
            </a:r>
            <a:r>
              <a:rPr lang="en-US" dirty="0" err="1" smtClean="0"/>
              <a:t>def</a:t>
            </a:r>
            <a:r>
              <a:rPr lang="en-US" dirty="0" smtClean="0"/>
              <a:t> equals(other: Any) = other match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case that: Point =&gt; </a:t>
            </a:r>
            <a:r>
              <a:rPr lang="en-US" dirty="0" err="1"/>
              <a:t>this.x</a:t>
            </a:r>
            <a:r>
              <a:rPr lang="en-US" dirty="0"/>
              <a:t> == </a:t>
            </a:r>
            <a:r>
              <a:rPr lang="en-US" dirty="0" err="1" smtClean="0"/>
              <a:t>that.x</a:t>
            </a:r>
            <a:r>
              <a:rPr lang="en-US" dirty="0" smtClean="0"/>
              <a:t> </a:t>
            </a:r>
            <a:r>
              <a:rPr lang="en-US" dirty="0"/>
              <a:t>&amp;&amp; </a:t>
            </a:r>
            <a:r>
              <a:rPr lang="en-US" dirty="0" err="1"/>
              <a:t>this.y</a:t>
            </a:r>
            <a:r>
              <a:rPr lang="en-US" dirty="0"/>
              <a:t> == </a:t>
            </a:r>
            <a:r>
              <a:rPr lang="en-US" dirty="0" err="1" smtClean="0"/>
              <a:t>that.y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case _ =&gt; false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Equals without </a:t>
            </a:r>
            <a:r>
              <a:rPr lang="en-US" dirty="0" err="1" smtClean="0"/>
              <a:t>hashcode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45425"/>
            <a:ext cx="10058400" cy="43267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Integer value associated with each object</a:t>
            </a:r>
          </a:p>
          <a:p>
            <a:endParaRPr lang="en-US" dirty="0"/>
          </a:p>
          <a:p>
            <a:r>
              <a:rPr lang="en-US" dirty="0" smtClean="0"/>
              <a:t>Facilitating hashing in hash tables, used by </a:t>
            </a:r>
            <a:r>
              <a:rPr lang="en-US" dirty="0" err="1" smtClean="0"/>
              <a:t>HashMap</a:t>
            </a:r>
            <a:r>
              <a:rPr lang="en-US" dirty="0" smtClean="0"/>
              <a:t>/</a:t>
            </a:r>
            <a:r>
              <a:rPr lang="en-US" dirty="0" err="1" smtClean="0"/>
              <a:t>HashSet</a:t>
            </a:r>
            <a:endParaRPr lang="en-US" dirty="0" smtClean="0"/>
          </a:p>
          <a:p>
            <a:pPr lvl="1"/>
            <a:r>
              <a:rPr lang="en-US" dirty="0" smtClean="0"/>
              <a:t>Placed in hash buckets</a:t>
            </a:r>
          </a:p>
          <a:p>
            <a:pPr lvl="1"/>
            <a:r>
              <a:rPr lang="en-US" dirty="0" smtClean="0"/>
              <a:t>Determined by hash code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val</a:t>
            </a:r>
            <a:r>
              <a:rPr lang="en-US" dirty="0" smtClean="0"/>
              <a:t> p1, p2 = new Point (1, 2)</a:t>
            </a:r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ollection.mutable.HashSet</a:t>
            </a:r>
            <a:r>
              <a:rPr lang="en-US" dirty="0" smtClean="0"/>
              <a:t>(p1) contains p2 //</a:t>
            </a:r>
            <a:r>
              <a:rPr lang="en-US" b="1" u="sng" dirty="0" smtClean="0"/>
              <a:t>may</a:t>
            </a:r>
            <a:r>
              <a:rPr lang="en-US" u="sng" dirty="0" smtClean="0"/>
              <a:t> </a:t>
            </a:r>
            <a:r>
              <a:rPr lang="en-US" b="1" u="sng" dirty="0" smtClean="0"/>
              <a:t>return false</a:t>
            </a:r>
            <a:endParaRPr lang="en-US" b="1" u="sng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hashCode</a:t>
            </a:r>
            <a:r>
              <a:rPr lang="en-US" dirty="0" smtClean="0"/>
              <a:t> maintains version from </a:t>
            </a:r>
            <a:r>
              <a:rPr lang="en-US" dirty="0" err="1" smtClean="0"/>
              <a:t>AnyRef</a:t>
            </a:r>
            <a:r>
              <a:rPr lang="en-US" dirty="0" smtClean="0"/>
              <a:t> (unless overrode)</a:t>
            </a:r>
          </a:p>
          <a:p>
            <a:endParaRPr lang="en-US" dirty="0"/>
          </a:p>
          <a:p>
            <a:r>
              <a:rPr lang="en-US" dirty="0" smtClean="0"/>
              <a:t>Contains determine “hash bucket” then compares elements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Changing Equals without </a:t>
            </a:r>
            <a:r>
              <a:rPr lang="en-US" sz="4800" dirty="0" err="1" smtClean="0"/>
              <a:t>hashcode</a:t>
            </a:r>
            <a:r>
              <a:rPr lang="en-US" sz="4800" dirty="0" smtClean="0"/>
              <a:t> (CONT)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45425"/>
            <a:ext cx="10058400" cy="432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lass Point (</a:t>
            </a:r>
            <a:r>
              <a:rPr lang="en-US" dirty="0" err="1" smtClean="0"/>
              <a:t>val</a:t>
            </a:r>
            <a:r>
              <a:rPr lang="en-US" dirty="0" smtClean="0"/>
              <a:t> x: 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 y: </a:t>
            </a:r>
            <a:r>
              <a:rPr lang="en-US" dirty="0" err="1" smtClean="0"/>
              <a:t>Int</a:t>
            </a:r>
            <a:r>
              <a:rPr lang="en-US" dirty="0" smtClean="0"/>
              <a:t>){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override </a:t>
            </a: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hashCode</a:t>
            </a:r>
            <a:r>
              <a:rPr lang="en-US" dirty="0"/>
              <a:t> = (x, y</a:t>
            </a:r>
            <a:r>
              <a:rPr lang="en-US" dirty="0" smtClean="0"/>
              <a:t>).##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override </a:t>
            </a:r>
            <a:r>
              <a:rPr lang="en-US" dirty="0" err="1"/>
              <a:t>def</a:t>
            </a:r>
            <a:r>
              <a:rPr lang="en-US" dirty="0"/>
              <a:t> equals(other: Any) = other match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       case </a:t>
            </a:r>
            <a:r>
              <a:rPr lang="en-US" dirty="0"/>
              <a:t>that: Point =&gt; </a:t>
            </a:r>
            <a:r>
              <a:rPr lang="en-US" dirty="0" err="1"/>
              <a:t>this.x</a:t>
            </a:r>
            <a:r>
              <a:rPr lang="en-US" dirty="0"/>
              <a:t> == </a:t>
            </a:r>
            <a:r>
              <a:rPr lang="en-US" dirty="0" err="1"/>
              <a:t>that.x</a:t>
            </a:r>
            <a:r>
              <a:rPr lang="en-US" dirty="0"/>
              <a:t> &amp;&amp; </a:t>
            </a:r>
            <a:r>
              <a:rPr lang="en-US" dirty="0" err="1"/>
              <a:t>this.y</a:t>
            </a:r>
            <a:r>
              <a:rPr lang="en-US" dirty="0"/>
              <a:t> == </a:t>
            </a:r>
            <a:r>
              <a:rPr lang="en-US" dirty="0" err="1"/>
              <a:t>that.y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case _ =&gt; false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## method shorthand for computing hash codes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Equals with mutable 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 txBox="1">
            <a:spLocks/>
          </p:cNvSpPr>
          <p:nvPr/>
        </p:nvSpPr>
        <p:spPr>
          <a:xfrm>
            <a:off x="1069848" y="1845425"/>
            <a:ext cx="10058400" cy="4326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class Point (</a:t>
            </a:r>
            <a:r>
              <a:rPr lang="en-US" dirty="0" err="1" smtClean="0"/>
              <a:t>var</a:t>
            </a:r>
            <a:r>
              <a:rPr lang="en-US" dirty="0" smtClean="0"/>
              <a:t> x: 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var</a:t>
            </a:r>
            <a:r>
              <a:rPr lang="en-US" dirty="0" smtClean="0"/>
              <a:t> y: </a:t>
            </a:r>
            <a:r>
              <a:rPr lang="en-US" dirty="0" err="1" smtClean="0"/>
              <a:t>Int</a:t>
            </a:r>
            <a:r>
              <a:rPr lang="en-US" dirty="0" smtClean="0"/>
              <a:t>){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      override 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hashCode</a:t>
            </a:r>
            <a:r>
              <a:rPr lang="en-US" dirty="0" smtClean="0"/>
              <a:t> = (x, y).##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      override </a:t>
            </a:r>
            <a:r>
              <a:rPr lang="en-US" dirty="0" err="1" smtClean="0"/>
              <a:t>def</a:t>
            </a:r>
            <a:r>
              <a:rPr lang="en-US" dirty="0" smtClean="0"/>
              <a:t> equals(other: Any) = other match {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      case that: Point =&gt; </a:t>
            </a:r>
            <a:r>
              <a:rPr lang="en-US" dirty="0" err="1" smtClean="0"/>
              <a:t>this.x</a:t>
            </a:r>
            <a:r>
              <a:rPr lang="en-US" dirty="0" smtClean="0"/>
              <a:t> == </a:t>
            </a:r>
            <a:r>
              <a:rPr lang="en-US" dirty="0" err="1" smtClean="0"/>
              <a:t>that.x</a:t>
            </a:r>
            <a:r>
              <a:rPr lang="en-US" dirty="0" smtClean="0"/>
              <a:t> &amp;&amp; </a:t>
            </a:r>
            <a:r>
              <a:rPr lang="en-US" dirty="0" err="1" smtClean="0"/>
              <a:t>this.y</a:t>
            </a:r>
            <a:r>
              <a:rPr lang="en-US" dirty="0" smtClean="0"/>
              <a:t> == </a:t>
            </a:r>
            <a:r>
              <a:rPr lang="en-US" dirty="0" err="1" smtClean="0"/>
              <a:t>that.y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      case _ =&gt; false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}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Methods </a:t>
            </a:r>
            <a:r>
              <a:rPr lang="en-US" dirty="0" err="1" smtClean="0"/>
              <a:t>hashCode</a:t>
            </a:r>
            <a:r>
              <a:rPr lang="en-US" dirty="0" smtClean="0"/>
              <a:t> and equals are defined in terms of variables</a:t>
            </a:r>
          </a:p>
          <a:p>
            <a:endParaRPr lang="en-US" dirty="0"/>
          </a:p>
          <a:p>
            <a:r>
              <a:rPr lang="en-US" dirty="0" smtClean="0"/>
              <a:t>Strange effects on collections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e9c0b8d7-bdb4-4fd3-b62a-f50327aaefce" origin="userSelected">
  <element uid="936e22d5-45a7-4cb7-95ab-1aa8c7c88789" value=""/>
</sisl>
</file>

<file path=customXml/itemProps1.xml><?xml version="1.0" encoding="utf-8"?>
<ds:datastoreItem xmlns:ds="http://schemas.openxmlformats.org/officeDocument/2006/customXml" ds:itemID="{00A5E778-E0B1-4D4A-9DCA-1EF9E15BFB0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1547</Words>
  <Application>Microsoft Office PowerPoint</Application>
  <PresentationFormat>Widescreen</PresentationFormat>
  <Paragraphs>286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Rockwell Condensed</vt:lpstr>
      <vt:lpstr>Arial</vt:lpstr>
      <vt:lpstr>Rockwell</vt:lpstr>
      <vt:lpstr>Calibri</vt:lpstr>
      <vt:lpstr>Wingdings</vt:lpstr>
      <vt:lpstr>Wood Type</vt:lpstr>
      <vt:lpstr>OBJECT EQUALITY</vt:lpstr>
      <vt:lpstr>Equality in JAVA/scala</vt:lpstr>
      <vt:lpstr>PowerPoint Presentation</vt:lpstr>
      <vt:lpstr>Overriding the Equality Method</vt:lpstr>
      <vt:lpstr>Wrong signature</vt:lpstr>
      <vt:lpstr>Wrong signature (CONT)</vt:lpstr>
      <vt:lpstr>Changing Equals without hashcode</vt:lpstr>
      <vt:lpstr>Changing Equals without hashcode (CONT)</vt:lpstr>
      <vt:lpstr>Defining Equals with mutable fields</vt:lpstr>
      <vt:lpstr>Defining Equals with mutable fields</vt:lpstr>
      <vt:lpstr>Failing to define equals as equivalence relation</vt:lpstr>
      <vt:lpstr>Failing to define equals as equivalence relation</vt:lpstr>
      <vt:lpstr>Failing to define equals as equivalence relation</vt:lpstr>
      <vt:lpstr>Failing to define equals as equivalence relation</vt:lpstr>
      <vt:lpstr>Failing to define equals as equivalence relation</vt:lpstr>
      <vt:lpstr>DEFINING EQUALITY for PARAMETERIZED TYPES</vt:lpstr>
      <vt:lpstr>DEFINING EQUALITY for PARAMETERIZED TYPES</vt:lpstr>
      <vt:lpstr>Recipes for equals</vt:lpstr>
      <vt:lpstr>Recipes for HASHCODE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Scala</dc:title>
  <dc:creator>Stucki, David</dc:creator>
  <cp:keywords/>
  <cp:lastModifiedBy>Thomas E Gant</cp:lastModifiedBy>
  <cp:revision>207</cp:revision>
  <dcterms:created xsi:type="dcterms:W3CDTF">2021-01-22T06:07:59Z</dcterms:created>
  <dcterms:modified xsi:type="dcterms:W3CDTF">2021-03-31T18:02:07Z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d02699c5-0121-41d4-9b4a-6abe028c5d72</vt:lpwstr>
  </property>
  <property fmtid="{D5CDD505-2E9C-101B-9397-08002B2CF9AE}" pid="3" name="bjSaver">
    <vt:lpwstr>9GWvcIEncQ8Q4JuqAvlT20Bi5eg6aIrp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policy="e9c0b8d7-bdb4-4fd3-b62a-f50327aaefce" origin="userSelected" xmlns="http://www.boldonj</vt:lpwstr>
  </property>
  <property fmtid="{D5CDD505-2E9C-101B-9397-08002B2CF9AE}" pid="5" name="bjDocumentLabelXML-0">
    <vt:lpwstr>ames.com/2008/01/sie/internal/label"&gt;&lt;element uid="936e22d5-45a7-4cb7-95ab-1aa8c7c88789" value="" /&gt;&lt;/sisl&gt;</vt:lpwstr>
  </property>
  <property fmtid="{D5CDD505-2E9C-101B-9397-08002B2CF9AE}" pid="6" name="bjDocumentSecurityLabel">
    <vt:lpwstr>Uncategorized</vt:lpwstr>
  </property>
</Properties>
</file>