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256" r:id="rId5"/>
    <p:sldId id="258" r:id="rId6"/>
    <p:sldId id="257" r:id="rId7"/>
    <p:sldId id="266" r:id="rId8"/>
    <p:sldId id="267" r:id="rId9"/>
    <p:sldId id="259" r:id="rId10"/>
    <p:sldId id="261" r:id="rId11"/>
    <p:sldId id="262" r:id="rId12"/>
    <p:sldId id="263" r:id="rId13"/>
    <p:sldId id="260" r:id="rId14"/>
    <p:sldId id="265" r:id="rId15"/>
    <p:sldId id="272" r:id="rId16"/>
    <p:sldId id="268" r:id="rId17"/>
    <p:sldId id="269" r:id="rId18"/>
    <p:sldId id="271" r:id="rId19"/>
    <p:sldId id="27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6" autoAdjust="0"/>
    <p:restoredTop sz="94660"/>
  </p:normalViewPr>
  <p:slideViewPr>
    <p:cSldViewPr snapToGrid="0">
      <p:cViewPr varScale="1">
        <p:scale>
          <a:sx n="95" d="100"/>
          <a:sy n="95" d="100"/>
        </p:scale>
        <p:origin x="84" y="3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9E01A-B558-4FB1-8B0D-3F0F9663C771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4C6C9-260A-48F1-976F-9F737607A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08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Immutable are immutable for all people</a:t>
            </a:r>
          </a:p>
          <a:p>
            <a:r>
              <a:rPr lang="en-US" dirty="0"/>
              <a:t>Mutable are mutable for all people</a:t>
            </a:r>
          </a:p>
          <a:p>
            <a:r>
              <a:rPr lang="en-US" dirty="0"/>
              <a:t>Generic are building blocks for abstracting concrete classes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4C6C9-260A-48F1-976F-9F737607A9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11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51004DD7-0CDE-4527-9D80-093781A28B3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B8A499FF-F781-4119-9195-209F305B6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58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DD7-0CDE-4527-9D80-093781A28B3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499FF-F781-4119-9195-209F305B6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49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DD7-0CDE-4527-9D80-093781A28B3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499FF-F781-4119-9195-209F305B6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14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DD7-0CDE-4527-9D80-093781A28B3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499FF-F781-4119-9195-209F305B60B5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0285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DD7-0CDE-4527-9D80-093781A28B3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499FF-F781-4119-9195-209F305B6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55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DD7-0CDE-4527-9D80-093781A28B3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499FF-F781-4119-9195-209F305B6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40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DD7-0CDE-4527-9D80-093781A28B3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499FF-F781-4119-9195-209F305B6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868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DD7-0CDE-4527-9D80-093781A28B3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499FF-F781-4119-9195-209F305B6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294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DD7-0CDE-4527-9D80-093781A28B3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499FF-F781-4119-9195-209F305B6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629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DD7-0CDE-4527-9D80-093781A28B3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499FF-F781-4119-9195-209F305B6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4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DD7-0CDE-4527-9D80-093781A28B3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499FF-F781-4119-9195-209F305B6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262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DD7-0CDE-4527-9D80-093781A28B3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499FF-F781-4119-9195-209F305B6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7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DD7-0CDE-4527-9D80-093781A28B3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499FF-F781-4119-9195-209F305B6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68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DD7-0CDE-4527-9D80-093781A28B3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499FF-F781-4119-9195-209F305B6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740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DD7-0CDE-4527-9D80-093781A28B3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499FF-F781-4119-9195-209F305B6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17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DD7-0CDE-4527-9D80-093781A28B3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499FF-F781-4119-9195-209F305B6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3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DD7-0CDE-4527-9D80-093781A28B3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499FF-F781-4119-9195-209F305B6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362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04DD7-0CDE-4527-9D80-093781A28B38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499FF-F781-4119-9195-209F305B6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771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493C1-F212-4C49-A0F5-48605AF7D0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Scala Collections Framework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12E7EC-8E90-44F0-97DF-E91E0A537F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Connor May</a:t>
            </a:r>
          </a:p>
        </p:txBody>
      </p:sp>
    </p:spTree>
    <p:extLst>
      <p:ext uri="{BB962C8B-B14F-4D97-AF65-F5344CB8AC3E}">
        <p14:creationId xmlns:p14="http://schemas.microsoft.com/office/powerpoint/2010/main" val="211206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BA147-317A-49EB-89D9-61EA8FB74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Familiar Collections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842CA-E1D1-45F8-B224-E0810B1D1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copyToArray</a:t>
            </a:r>
            <a:endParaRPr lang="en-US" dirty="0"/>
          </a:p>
          <a:p>
            <a:r>
              <a:rPr lang="en-US" dirty="0"/>
              <a:t>++</a:t>
            </a:r>
          </a:p>
          <a:p>
            <a:r>
              <a:rPr lang="en-US" dirty="0" err="1"/>
              <a:t>isEmpty</a:t>
            </a:r>
            <a:endParaRPr lang="en-US" dirty="0"/>
          </a:p>
          <a:p>
            <a:r>
              <a:rPr lang="en-US" dirty="0"/>
              <a:t>Size</a:t>
            </a:r>
          </a:p>
          <a:p>
            <a:r>
              <a:rPr lang="en-US" dirty="0"/>
              <a:t>Map</a:t>
            </a:r>
          </a:p>
          <a:p>
            <a:r>
              <a:rPr lang="en-US" dirty="0" err="1"/>
              <a:t>toList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198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14B37-9DB2-4A61-8FF5-15005D2A0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Unfamiliar Collections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E99A8-0D43-4F1F-836F-C02AEF742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knownSize</a:t>
            </a:r>
            <a:r>
              <a:rPr lang="en-US" dirty="0"/>
              <a:t> – number of elements if it can be computed in constant time, otherwise -1</a:t>
            </a:r>
          </a:p>
          <a:p>
            <a:r>
              <a:rPr lang="en-US" dirty="0"/>
              <a:t>patch(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ys</a:t>
            </a:r>
            <a:r>
              <a:rPr lang="en-US" dirty="0"/>
              <a:t>, r) – replaces r elements starting with </a:t>
            </a:r>
            <a:r>
              <a:rPr lang="en-US" dirty="0" err="1"/>
              <a:t>i</a:t>
            </a:r>
            <a:r>
              <a:rPr lang="en-US" dirty="0"/>
              <a:t> using the patch </a:t>
            </a:r>
            <a:r>
              <a:rPr lang="en-US" dirty="0" err="1"/>
              <a:t>ys</a:t>
            </a:r>
            <a:endParaRPr lang="en-US" dirty="0"/>
          </a:p>
          <a:p>
            <a:r>
              <a:rPr lang="en-US" dirty="0"/>
              <a:t>updated(</a:t>
            </a:r>
            <a:r>
              <a:rPr lang="en-US" dirty="0" err="1"/>
              <a:t>i</a:t>
            </a:r>
            <a:r>
              <a:rPr lang="en-US" dirty="0"/>
              <a:t>, x) – a copy of the list with x at index </a:t>
            </a:r>
            <a:r>
              <a:rPr lang="en-US" dirty="0" err="1"/>
              <a:t>i</a:t>
            </a:r>
            <a:r>
              <a:rPr lang="en-US" dirty="0"/>
              <a:t> changed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302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ADE1C-F7BF-49CD-BAA7-8F950EEA9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FC86D-FD16-4ED5-A5EB-979E44401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Scala Collections take Constant or Linear Time to operate on</a:t>
            </a:r>
          </a:p>
          <a:p>
            <a:r>
              <a:rPr lang="en-US" dirty="0" err="1"/>
              <a:t>list.head</a:t>
            </a:r>
            <a:r>
              <a:rPr lang="en-US" dirty="0"/>
              <a:t> is constant time as is tail</a:t>
            </a:r>
          </a:p>
          <a:p>
            <a:r>
              <a:rPr lang="en-US" dirty="0"/>
              <a:t>Prepending a list is constant but appending is linear</a:t>
            </a:r>
          </a:p>
          <a:p>
            <a:r>
              <a:rPr lang="en-US" dirty="0"/>
              <a:t>Update is linear at worst</a:t>
            </a:r>
          </a:p>
          <a:p>
            <a:r>
              <a:rPr lang="en-US" dirty="0"/>
              <a:t>See pg. 548 for full performance characteristics table</a:t>
            </a:r>
          </a:p>
        </p:txBody>
      </p:sp>
    </p:spTree>
    <p:extLst>
      <p:ext uri="{BB962C8B-B14F-4D97-AF65-F5344CB8AC3E}">
        <p14:creationId xmlns:p14="http://schemas.microsoft.com/office/powerpoint/2010/main" val="239974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CB8C0-F355-406C-95C7-0324C7BB5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your own Collections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D53AC-2D15-44BE-A592-8CEF447C7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list(1, 2, 3) </a:t>
            </a:r>
            <a:r>
              <a:rPr lang="en-US" dirty="0"/>
              <a:t>is actually calling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apply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identical to calling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List.apply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(1, 2, 3)</a:t>
            </a:r>
          </a:p>
          <a:p>
            <a:r>
              <a:rPr lang="en-US" dirty="0">
                <a:cs typeface="Courier New" panose="02070309020205020404" pitchFamily="49" charset="0"/>
              </a:rPr>
              <a:t>Create your own apply method</a:t>
            </a:r>
          </a:p>
          <a:p>
            <a:r>
              <a:rPr lang="en-US" dirty="0">
                <a:cs typeface="Courier New" panose="02070309020205020404" pitchFamily="49" charset="0"/>
              </a:rPr>
              <a:t>All collections have an empty method which returns an empty collection</a:t>
            </a:r>
          </a:p>
        </p:txBody>
      </p:sp>
    </p:spTree>
    <p:extLst>
      <p:ext uri="{BB962C8B-B14F-4D97-AF65-F5344CB8AC3E}">
        <p14:creationId xmlns:p14="http://schemas.microsoft.com/office/powerpoint/2010/main" val="3836480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91C3A-6B65-42EA-9958-FFD529D6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Java Collections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B05C2-33C5-40F3-9960-DA5104DB5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Scala provides a wrapper for JCF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collection.JavaConverters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Some Collections can be converted to and from while others can only be converted to JCF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859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00CB5-1E39-4D14-84D9-2CE9C45C9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Collections</a:t>
            </a:r>
          </a:p>
        </p:txBody>
      </p:sp>
      <p:graphicFrame>
        <p:nvGraphicFramePr>
          <p:cNvPr id="4" name="Table 18">
            <a:extLst>
              <a:ext uri="{FF2B5EF4-FFF2-40B4-BE49-F238E27FC236}">
                <a16:creationId xmlns:a16="http://schemas.microsoft.com/office/drawing/2014/main" id="{6A4DA38C-1988-487D-A9C5-39A071CA68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038058"/>
              </p:ext>
            </p:extLst>
          </p:nvPr>
        </p:nvGraphicFramePr>
        <p:xfrm>
          <a:off x="1141413" y="2249488"/>
          <a:ext cx="5390261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6682">
                  <a:extLst>
                    <a:ext uri="{9D8B030D-6E8A-4147-A177-3AD203B41FA5}">
                      <a16:colId xmlns:a16="http://schemas.microsoft.com/office/drawing/2014/main" val="1248356853"/>
                    </a:ext>
                  </a:extLst>
                </a:gridCol>
                <a:gridCol w="3213579">
                  <a:extLst>
                    <a:ext uri="{9D8B030D-6E8A-4147-A177-3AD203B41FA5}">
                      <a16:colId xmlns:a16="http://schemas.microsoft.com/office/drawing/2014/main" val="1538275575"/>
                    </a:ext>
                  </a:extLst>
                </a:gridCol>
              </a:tblGrid>
              <a:tr h="336856">
                <a:tc>
                  <a:txBody>
                    <a:bodyPr/>
                    <a:lstStyle/>
                    <a:p>
                      <a:r>
                        <a:rPr lang="en-US" dirty="0"/>
                        <a:t>Scala Collections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Java Collections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543804"/>
                  </a:ext>
                </a:extLst>
              </a:tr>
              <a:tr h="336856">
                <a:tc>
                  <a:txBody>
                    <a:bodyPr/>
                    <a:lstStyle/>
                    <a:p>
                      <a:r>
                        <a:rPr lang="en-US" dirty="0"/>
                        <a:t>Iterator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java.util.Iterator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450554"/>
                  </a:ext>
                </a:extLst>
              </a:tr>
              <a:tr h="336856">
                <a:tc>
                  <a:txBody>
                    <a:bodyPr/>
                    <a:lstStyle/>
                    <a:p>
                      <a:r>
                        <a:rPr lang="en-US" dirty="0"/>
                        <a:t>Iterator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java.util.Enumeration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540850"/>
                  </a:ext>
                </a:extLst>
              </a:tr>
              <a:tr h="336856">
                <a:tc>
                  <a:txBody>
                    <a:bodyPr/>
                    <a:lstStyle/>
                    <a:p>
                      <a:r>
                        <a:rPr lang="en-US" dirty="0" err="1"/>
                        <a:t>Iterable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java.lang.Iterable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589679"/>
                  </a:ext>
                </a:extLst>
              </a:tr>
              <a:tr h="336856">
                <a:tc>
                  <a:txBody>
                    <a:bodyPr/>
                    <a:lstStyle/>
                    <a:p>
                      <a:r>
                        <a:rPr lang="en-US" dirty="0" err="1"/>
                        <a:t>Iterable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java.util.Collection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331999"/>
                  </a:ext>
                </a:extLst>
              </a:tr>
              <a:tr h="336856">
                <a:tc>
                  <a:txBody>
                    <a:bodyPr/>
                    <a:lstStyle/>
                    <a:p>
                      <a:r>
                        <a:rPr lang="en-US" dirty="0" err="1"/>
                        <a:t>mutable.Buffer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java.util.List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54032"/>
                  </a:ext>
                </a:extLst>
              </a:tr>
              <a:tr h="336856">
                <a:tc>
                  <a:txBody>
                    <a:bodyPr/>
                    <a:lstStyle/>
                    <a:p>
                      <a:r>
                        <a:rPr lang="en-US" dirty="0" err="1"/>
                        <a:t>mutable.Set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java.util.Set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105458"/>
                  </a:ext>
                </a:extLst>
              </a:tr>
              <a:tr h="336856">
                <a:tc>
                  <a:txBody>
                    <a:bodyPr/>
                    <a:lstStyle/>
                    <a:p>
                      <a:r>
                        <a:rPr lang="en-US" dirty="0" err="1"/>
                        <a:t>mutable.Map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java.util.Map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870265"/>
                  </a:ext>
                </a:extLst>
              </a:tr>
            </a:tbl>
          </a:graphicData>
        </a:graphic>
      </p:graphicFrame>
      <p:graphicFrame>
        <p:nvGraphicFramePr>
          <p:cNvPr id="5" name="Table 19">
            <a:extLst>
              <a:ext uri="{FF2B5EF4-FFF2-40B4-BE49-F238E27FC236}">
                <a16:creationId xmlns:a16="http://schemas.microsoft.com/office/drawing/2014/main" id="{257E4A4E-FB45-4D25-8DF2-19F1D03D4E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2230"/>
              </p:ext>
            </p:extLst>
          </p:nvPr>
        </p:nvGraphicFramePr>
        <p:xfrm>
          <a:off x="6811945" y="2249488"/>
          <a:ext cx="485335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6677">
                  <a:extLst>
                    <a:ext uri="{9D8B030D-6E8A-4147-A177-3AD203B41FA5}">
                      <a16:colId xmlns:a16="http://schemas.microsoft.com/office/drawing/2014/main" val="2317171659"/>
                    </a:ext>
                  </a:extLst>
                </a:gridCol>
                <a:gridCol w="2426677">
                  <a:extLst>
                    <a:ext uri="{9D8B030D-6E8A-4147-A177-3AD203B41FA5}">
                      <a16:colId xmlns:a16="http://schemas.microsoft.com/office/drawing/2014/main" val="3144235206"/>
                    </a:ext>
                  </a:extLst>
                </a:gridCol>
              </a:tblGrid>
              <a:tr h="326124">
                <a:tc>
                  <a:txBody>
                    <a:bodyPr/>
                    <a:lstStyle/>
                    <a:p>
                      <a:r>
                        <a:rPr lang="en-US" dirty="0"/>
                        <a:t>Scala Collections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Java Collections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336542"/>
                  </a:ext>
                </a:extLst>
              </a:tr>
              <a:tr h="326124">
                <a:tc>
                  <a:txBody>
                    <a:bodyPr/>
                    <a:lstStyle/>
                    <a:p>
                      <a:r>
                        <a:rPr lang="en-US" dirty="0"/>
                        <a:t>Seq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java.util.List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835951"/>
                  </a:ext>
                </a:extLst>
              </a:tr>
              <a:tr h="326124">
                <a:tc>
                  <a:txBody>
                    <a:bodyPr/>
                    <a:lstStyle/>
                    <a:p>
                      <a:r>
                        <a:rPr lang="en-US" dirty="0" err="1"/>
                        <a:t>mutable.Seq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java.util.List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938783"/>
                  </a:ext>
                </a:extLst>
              </a:tr>
              <a:tr h="326124">
                <a:tc>
                  <a:txBody>
                    <a:bodyPr/>
                    <a:lstStyle/>
                    <a:p>
                      <a:r>
                        <a:rPr lang="en-US" dirty="0"/>
                        <a:t>Set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java.util.Set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100031"/>
                  </a:ext>
                </a:extLst>
              </a:tr>
              <a:tr h="326124">
                <a:tc>
                  <a:txBody>
                    <a:bodyPr/>
                    <a:lstStyle/>
                    <a:p>
                      <a:r>
                        <a:rPr lang="en-US" dirty="0"/>
                        <a:t>Map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java.util.Map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904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371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DAAB7-65B0-483E-93D7-814250713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Java Conversions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14070A-CFC2-4E59-93A2-3587BB56F1AD}"/>
              </a:ext>
            </a:extLst>
          </p:cNvPr>
          <p:cNvSpPr txBox="1"/>
          <p:nvPr/>
        </p:nvSpPr>
        <p:spPr>
          <a:xfrm>
            <a:off x="895978" y="1690688"/>
            <a:ext cx="104000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collection.JavaConverters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._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import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collection.JavaConverters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._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collection.mutable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._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import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collection.mutable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._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jul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[Int]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ArrayBuffer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(1, 2, 3).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asJava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jul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java.util.List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[Int] = [1, 2, 3]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Seq[Int]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jul.asScala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scala.collection.mutable.Seq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[Int]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ArrayBuffer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(1, 2, 3)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java.util.Map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[String, Int] =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HashMap("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-&gt; 1, "hello" -&gt; 2).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asJava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m: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java.util.Map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String,Int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{hello=2,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=1}</a:t>
            </a:r>
          </a:p>
        </p:txBody>
      </p:sp>
    </p:spTree>
    <p:extLst>
      <p:ext uri="{BB962C8B-B14F-4D97-AF65-F5344CB8AC3E}">
        <p14:creationId xmlns:p14="http://schemas.microsoft.com/office/powerpoint/2010/main" val="3985003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B5903-ADCD-4AEC-A702-37CCF3A4D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6FE66-811B-4CE0-9794-3649B5BE3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to use them</a:t>
            </a:r>
          </a:p>
          <a:p>
            <a:pPr lvl="1"/>
            <a:r>
              <a:rPr lang="en-US" dirty="0"/>
              <a:t>Safe</a:t>
            </a:r>
          </a:p>
          <a:p>
            <a:pPr lvl="1"/>
            <a:r>
              <a:rPr lang="en-US" dirty="0"/>
              <a:t>Fast</a:t>
            </a:r>
          </a:p>
          <a:p>
            <a:pPr lvl="1"/>
            <a:r>
              <a:rPr lang="en-US" dirty="0"/>
              <a:t>Universal</a:t>
            </a:r>
          </a:p>
          <a:p>
            <a:pPr lvl="1"/>
            <a:r>
              <a:rPr lang="en-US" dirty="0"/>
              <a:t>Easy</a:t>
            </a:r>
          </a:p>
          <a:p>
            <a:pPr lvl="1"/>
            <a:r>
              <a:rPr lang="en-US" dirty="0"/>
              <a:t>Concise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674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7D890-9B4C-4A81-8312-1C6BD187D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Collections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49879-D44D-4645-A755-CF2F00BFA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collections are located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scala.collection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Three subclasses</a:t>
            </a:r>
          </a:p>
          <a:p>
            <a:pPr lvl="1"/>
            <a:r>
              <a:rPr lang="en-US" dirty="0"/>
              <a:t>Mutable</a:t>
            </a:r>
          </a:p>
          <a:p>
            <a:pPr lvl="1"/>
            <a:r>
              <a:rPr lang="en-US" dirty="0"/>
              <a:t>Immutable</a:t>
            </a:r>
          </a:p>
          <a:p>
            <a:pPr lvl="1"/>
            <a:r>
              <a:rPr lang="en-US" dirty="0"/>
              <a:t>Generic</a:t>
            </a:r>
          </a:p>
          <a:p>
            <a:r>
              <a:rPr lang="en-US" dirty="0"/>
              <a:t>All collections are immutable by default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33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69A27-E960-4FC9-A810-2D8D7E339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BCFBA-FA90-4E64-8634-177F91CE4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traversing ordered collections the elements are in the same order</a:t>
            </a:r>
          </a:p>
          <a:p>
            <a:r>
              <a:rPr lang="en-US" dirty="0"/>
              <a:t>HashSet is unordered</a:t>
            </a:r>
          </a:p>
          <a:p>
            <a:r>
              <a:rPr lang="en-US" dirty="0" err="1"/>
              <a:t>LinkedHashSet</a:t>
            </a:r>
            <a:r>
              <a:rPr lang="en-US" dirty="0"/>
              <a:t> is ordered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01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iagram&#10;&#10;Description automatically generated">
            <a:extLst>
              <a:ext uri="{FF2B5EF4-FFF2-40B4-BE49-F238E27FC236}">
                <a16:creationId xmlns:a16="http://schemas.microsoft.com/office/drawing/2014/main" id="{A594A955-841F-4691-B1C6-37E05D7ECA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11784"/>
            <a:ext cx="10905066" cy="523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185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F32F1-9926-4E6B-91DA-28A542774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F4A29-DD2A-4FAC-AACF-B424021BB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a trait</a:t>
            </a:r>
          </a:p>
          <a:p>
            <a:r>
              <a:rPr lang="en-US" dirty="0"/>
              <a:t>Foreach</a:t>
            </a:r>
          </a:p>
          <a:p>
            <a:r>
              <a:rPr lang="en-US" dirty="0"/>
              <a:t>Sliding method</a:t>
            </a:r>
          </a:p>
          <a:p>
            <a:r>
              <a:rPr lang="en-US" dirty="0"/>
              <a:t>Grouped method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289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C6E79-DFAA-4D48-893E-A70D42ED5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Grouped iterator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9E0DA-F471-45CF-995B-3F8323D88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Chunks elements of the collection into increments</a:t>
            </a:r>
          </a:p>
          <a:p>
            <a:r>
              <a:rPr lang="en-US" dirty="0"/>
              <a:t>Example: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trait Collection[A]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def grouped(m: Int): Iterator[Collection[A]]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947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B0545-5262-405B-8273-24EE63404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Grouped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F2126-22FE-43E6-BF36-EFA6CD11C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list = List( 1, 2, 3, 4, 5)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iteratror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list grouped 3 	</a:t>
            </a:r>
            <a:r>
              <a:rPr lang="en-US" sz="20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gives me a grouped iterator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iterator.next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				</a:t>
            </a:r>
            <a:r>
              <a:rPr lang="en-US" sz="20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gives a List[Int] ( 1, 2, 3)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iterator.next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				</a:t>
            </a:r>
            <a:r>
              <a:rPr lang="en-US" sz="20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gives a List[Int] ( 4, 5)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814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0A6B7-0F38-4AD7-BFE2-2770254FA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CFA2F-4D12-4A03-A2BD-A2A489DD0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list = List( 1, 2, 3, 4, 5)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iteratror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list sliding 3 	</a:t>
            </a:r>
            <a:r>
              <a:rPr lang="en-US" sz="20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gives me a sliding iterator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iterator.next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				</a:t>
            </a:r>
            <a:r>
              <a:rPr lang="en-US" sz="20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gives a List[Int] ( 1, 2, 3)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iterator.next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				</a:t>
            </a:r>
            <a:r>
              <a:rPr lang="en-US" sz="20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gives a List[Int] ( 2, 3, 4)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iterator.next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				</a:t>
            </a:r>
            <a:r>
              <a:rPr lang="en-US" sz="20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gives a List[Int] ( 3, 4, 5)</a:t>
            </a:r>
          </a:p>
          <a:p>
            <a:pPr marL="0" indent="0">
              <a:buNone/>
            </a:pPr>
            <a:endParaRPr lang="en-US" sz="20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9641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FA9DA83369DC4A80F637FF8D81DF34" ma:contentTypeVersion="12" ma:contentTypeDescription="Create a new document." ma:contentTypeScope="" ma:versionID="268820286f0125f938fe0a4577fa05b8">
  <xsd:schema xmlns:xsd="http://www.w3.org/2001/XMLSchema" xmlns:xs="http://www.w3.org/2001/XMLSchema" xmlns:p="http://schemas.microsoft.com/office/2006/metadata/properties" xmlns:ns3="2f19f731-4f1f-44cb-9bf9-597271f47755" xmlns:ns4="f707f56f-2869-4a3a-91df-91a37460eac9" targetNamespace="http://schemas.microsoft.com/office/2006/metadata/properties" ma:root="true" ma:fieldsID="bc1bf2da2bc901698a36496349fa7ded" ns3:_="" ns4:_="">
    <xsd:import namespace="2f19f731-4f1f-44cb-9bf9-597271f47755"/>
    <xsd:import namespace="f707f56f-2869-4a3a-91df-91a37460eac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19f731-4f1f-44cb-9bf9-597271f477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07f56f-2869-4a3a-91df-91a37460eac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833CD7E-01E5-4A9F-880B-81AD41D80B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19f731-4f1f-44cb-9bf9-597271f47755"/>
    <ds:schemaRef ds:uri="f707f56f-2869-4a3a-91df-91a37460ea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76A9B7-E597-4D52-A816-B5139E9423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9695E5-7364-4921-9952-1191A32F564D}">
  <ds:schemaRefs>
    <ds:schemaRef ds:uri="2f19f731-4f1f-44cb-9bf9-597271f47755"/>
    <ds:schemaRef ds:uri="http://www.w3.org/XML/1998/namespace"/>
    <ds:schemaRef ds:uri="f707f56f-2869-4a3a-91df-91a37460eac9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2835</TotalTime>
  <Words>720</Words>
  <Application>Microsoft Office PowerPoint</Application>
  <PresentationFormat>Widescreen</PresentationFormat>
  <Paragraphs>117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Courier New</vt:lpstr>
      <vt:lpstr>Tw Cen MT</vt:lpstr>
      <vt:lpstr>Circuit</vt:lpstr>
      <vt:lpstr>Scala Collections Framework</vt:lpstr>
      <vt:lpstr>Collections</vt:lpstr>
      <vt:lpstr>Collections Types</vt:lpstr>
      <vt:lpstr>Ordered Concept</vt:lpstr>
      <vt:lpstr>PowerPoint Presentation</vt:lpstr>
      <vt:lpstr>Iterators</vt:lpstr>
      <vt:lpstr>Grouped iterator</vt:lpstr>
      <vt:lpstr>Grouped Example</vt:lpstr>
      <vt:lpstr>Sliding Example</vt:lpstr>
      <vt:lpstr>Familiar Collections Methods</vt:lpstr>
      <vt:lpstr>Unfamiliar Collections Methods</vt:lpstr>
      <vt:lpstr>Performance Characteristics</vt:lpstr>
      <vt:lpstr>Making your own Collections</vt:lpstr>
      <vt:lpstr>Using Java Collections</vt:lpstr>
      <vt:lpstr>Java Collections</vt:lpstr>
      <vt:lpstr>Using Java Conversions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Scala Collections Framework</dc:title>
  <dc:creator>Connor May</dc:creator>
  <cp:lastModifiedBy>Connor May</cp:lastModifiedBy>
  <cp:revision>16</cp:revision>
  <dcterms:created xsi:type="dcterms:W3CDTF">2021-03-22T16:34:05Z</dcterms:created>
  <dcterms:modified xsi:type="dcterms:W3CDTF">2021-03-24T15:49:49Z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0x01010049FA9DA83369DC4A80F637FF8D81DF34</vt:lpwstr>
  </property>
</Properties>
</file>