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1" r:id="rId5"/>
    <p:sldId id="260" r:id="rId6"/>
    <p:sldId id="259" r:id="rId7"/>
    <p:sldId id="263" r:id="rId8"/>
    <p:sldId id="264" r:id="rId9"/>
    <p:sldId id="275" r:id="rId10"/>
    <p:sldId id="265" r:id="rId11"/>
    <p:sldId id="266" r:id="rId12"/>
    <p:sldId id="274" r:id="rId13"/>
    <p:sldId id="273" r:id="rId14"/>
    <p:sldId id="272" r:id="rId15"/>
    <p:sldId id="271" r:id="rId16"/>
    <p:sldId id="270" r:id="rId17"/>
    <p:sldId id="267" r:id="rId18"/>
    <p:sldId id="269" r:id="rId19"/>
    <p:sldId id="276" r:id="rId20"/>
    <p:sldId id="280" r:id="rId21"/>
    <p:sldId id="281" r:id="rId22"/>
    <p:sldId id="279" r:id="rId23"/>
    <p:sldId id="278" r:id="rId24"/>
    <p:sldId id="277" r:id="rId25"/>
    <p:sldId id="282" r:id="rId26"/>
    <p:sldId id="283" r:id="rId27"/>
    <p:sldId id="284" r:id="rId28"/>
    <p:sldId id="285" r:id="rId29"/>
    <p:sldId id="286" r:id="rId30"/>
    <p:sldId id="294" r:id="rId31"/>
    <p:sldId id="293" r:id="rId32"/>
    <p:sldId id="292" r:id="rId33"/>
    <p:sldId id="291" r:id="rId34"/>
    <p:sldId id="290" r:id="rId35"/>
    <p:sldId id="289" r:id="rId36"/>
    <p:sldId id="288" r:id="rId37"/>
    <p:sldId id="287" r:id="rId38"/>
    <p:sldId id="301" r:id="rId39"/>
    <p:sldId id="300" r:id="rId40"/>
    <p:sldId id="299" r:id="rId41"/>
    <p:sldId id="298" r:id="rId42"/>
    <p:sldId id="297" r:id="rId43"/>
    <p:sldId id="296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 Soriano, Luis" initials="GSL" lastIdx="1" clrIdx="0">
    <p:extLst>
      <p:ext uri="{19B8F6BF-5375-455C-9EA6-DF929625EA0E}">
        <p15:presenceInfo xmlns:p15="http://schemas.microsoft.com/office/powerpoint/2012/main" userId="Garcia Soriano, Lu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42" d="100"/>
          <a:sy n="42" d="100"/>
        </p:scale>
        <p:origin x="181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58B2-6875-4F33-A25A-7D56F9DEB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B6289-B0DB-4158-B170-2C94F3BA8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0723B-BB89-4C10-92F9-DD9013B1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F7189-25E3-4176-A7F4-EC707325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F969A-0679-4B7E-82CD-16A8A2D0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5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469E-8467-4389-9F29-1CB0BB545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36656-C9F8-427E-9389-5D5784F27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C9223-E195-4198-A7A3-21AE1F23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EB2A7-A7F1-4EB9-BECE-C784F530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46180-868F-4E56-9450-0DDBF719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AA388-C37D-492B-9EF5-7513BD252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0215-305C-4EBA-9CE7-AA306E3B7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D0215-7F62-42CA-B21A-FB607B96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3845D-7808-4694-B2FA-15140C7B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90732-5084-407A-A0B9-A4CD8046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5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9861-33B6-4629-9AB9-A1DAB4344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7EA2F-7FE9-4FF7-8A94-9D82BE082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076CE-F88C-4D22-A48E-26EE0F6B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40CC9-5666-449F-B979-A04C6AC6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C6899-564E-4773-8AF2-296DCCAF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8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1B9D6-3CBC-4EBA-8833-53D538B7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F23F4-8AE0-49A9-BEE7-8C4E4C838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DC32-49EB-436F-88D7-DF4B98F4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C1D36-0EE7-42CB-99AD-5DA081AC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1B47E-BAD6-4F92-9893-334A4A04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CCA4-EEFF-449D-BAEE-98887E29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C7A18-BD66-470B-89BE-C4EF2EBE1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6E339-333C-46FF-AC0C-6BF80BF88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F8C7B-DED0-4E35-87E9-49AABF55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17823-FCE1-45AC-B2FA-0D8049A3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29138-8C98-4D1E-B2C9-B4C450C3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6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D5C5-B35E-4425-A64E-D580A2E7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3A6CC-68EC-47B5-9576-B065B93BB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76908-CC18-4E84-91F4-9C8B4559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2BEB43-8314-42AB-A90F-1EFA371B1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C0F0C-BED2-4E49-BD76-0CAEFAD09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8E8C15-0BA7-4A82-A0ED-B868C62A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58E5C9-2403-4BBF-82A2-77F3A0AE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BAC5F-22ED-400C-A55C-6DEB096F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6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EBB81-E180-4E96-8C98-99CA1964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A15AB-5713-4C1E-9FCB-C6F63F9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C2DD9-BD51-4C08-97DB-5CDC0F4E6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CE59A-F040-491E-8816-3A16B999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1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53D834-B223-471B-849A-CA6EE8EA2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614F8-B654-4E3B-8D81-6C57D0BB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7EE2C-3EB5-4147-B2DC-948B4859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2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990B2-EB88-4B69-8EAA-36FDA8AF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AFDCC-AE77-4EA1-B73F-4ACDCCACA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F7281-6B67-4581-9BBB-A1789E565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ADA90-19A9-4256-B32A-371398C0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2AB84-385D-4746-BAE4-8B844ED8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DA4CA-1977-4AA7-9C8C-4C2F0F86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9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2281-567B-4C0C-AA5D-20C88D48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60D55F-626F-433A-87D7-6B8C293ACB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A145C-84C4-4D0F-B05A-59A3AE86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311F7-35DA-4066-9692-68538BAF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A351A-B4B4-4AA0-BF30-DE3DAD3B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6DB19-EC39-4261-AB73-D7EFF276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848484"/>
            </a:gs>
            <a:gs pos="94000">
              <a:schemeClr val="tx1">
                <a:lumMod val="95000"/>
                <a:lumOff val="5000"/>
              </a:schemeClr>
            </a:gs>
            <a:gs pos="23000">
              <a:schemeClr val="accent3">
                <a:lumMod val="89000"/>
              </a:schemeClr>
            </a:gs>
            <a:gs pos="47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008ECA-AFCE-4784-9E2C-D589FE0D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C8D16-00A4-4E01-AFE4-944D8F646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D6702-D154-434E-91B4-51300753B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C015D-A114-42DE-9586-E4A48449BFB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D3FA6-F75F-4F0C-B846-9F15BB739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B9634-5DB1-4D22-8362-08B80E837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B6CE-4FF3-4B44-93DB-2506C291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6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47542A2F-C864-450B-873B-B1A7E48C63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-1524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5C2DDDA-FC17-4250-A8DD-814A3D43F268}"/>
              </a:ext>
            </a:extLst>
          </p:cNvPr>
          <p:cNvSpPr txBox="1">
            <a:spLocks/>
          </p:cNvSpPr>
          <p:nvPr/>
        </p:nvSpPr>
        <p:spPr>
          <a:xfrm>
            <a:off x="1522476" y="1453900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2400" dirty="0">
                <a:solidFill>
                  <a:srgbClr val="B6A53E"/>
                </a:solidFill>
                <a:latin typeface="Trade Gothic Next Heavy" panose="020B0604020202020204" pitchFamily="34" charset="0"/>
              </a:rPr>
              <a:t>Chapter 23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03F753-A74E-46E7-9CD1-2C6211CFB197}"/>
              </a:ext>
            </a:extLst>
          </p:cNvPr>
          <p:cNvSpPr txBox="1">
            <a:spLocks/>
          </p:cNvSpPr>
          <p:nvPr/>
        </p:nvSpPr>
        <p:spPr>
          <a:xfrm>
            <a:off x="1524000" y="3805221"/>
            <a:ext cx="9144000" cy="1098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For Expressions Revisited</a:t>
            </a:r>
            <a:endParaRPr lang="en-US" sz="60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264988-A93F-46B3-BA1B-D90BAA5267BB}"/>
              </a:ext>
            </a:extLst>
          </p:cNvPr>
          <p:cNvSpPr txBox="1"/>
          <p:nvPr/>
        </p:nvSpPr>
        <p:spPr>
          <a:xfrm>
            <a:off x="0" y="6334780"/>
            <a:ext cx="44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2636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B7BBA0-117D-4E2B-8B89-7934E31F446E}"/>
              </a:ext>
            </a:extLst>
          </p:cNvPr>
          <p:cNvSpPr txBox="1"/>
          <p:nvPr/>
        </p:nvSpPr>
        <p:spPr>
          <a:xfrm>
            <a:off x="572124" y="1534512"/>
            <a:ext cx="11047752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for</a:t>
            </a:r>
            <a:r>
              <a:rPr lang="en-US" sz="4800" dirty="0">
                <a:solidFill>
                  <a:schemeClr val="bg1"/>
                </a:solidFill>
              </a:rPr>
              <a:t> {</a:t>
            </a:r>
          </a:p>
          <a:p>
            <a:r>
              <a:rPr lang="en-US" sz="4800" dirty="0">
                <a:solidFill>
                  <a:schemeClr val="bg1"/>
                </a:solidFill>
              </a:rPr>
              <a:t>	p &lt;- persons 			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// generator</a:t>
            </a:r>
          </a:p>
          <a:p>
            <a:r>
              <a:rPr lang="en-US" sz="4800" dirty="0">
                <a:solidFill>
                  <a:schemeClr val="bg1"/>
                </a:solidFill>
              </a:rPr>
              <a:t>	n = p.name 			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// definition</a:t>
            </a:r>
          </a:p>
          <a:p>
            <a:r>
              <a:rPr lang="en-US" sz="4800" dirty="0">
                <a:solidFill>
                  <a:schemeClr val="bg1"/>
                </a:solidFill>
              </a:rPr>
              <a:t>	</a:t>
            </a:r>
            <a:r>
              <a:rPr lang="en-US" sz="4800" dirty="0">
                <a:solidFill>
                  <a:srgbClr val="0070C0"/>
                </a:solidFill>
              </a:rPr>
              <a:t>if </a:t>
            </a:r>
            <a:r>
              <a:rPr lang="en-US" sz="4800" dirty="0">
                <a:solidFill>
                  <a:schemeClr val="bg1"/>
                </a:solidFill>
              </a:rPr>
              <a:t>(n == “Wanda”) 		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// filter</a:t>
            </a:r>
          </a:p>
          <a:p>
            <a:r>
              <a:rPr lang="en-US" sz="4800" dirty="0">
                <a:solidFill>
                  <a:schemeClr val="bg1"/>
                </a:solidFill>
              </a:rPr>
              <a:t>} </a:t>
            </a:r>
            <a:r>
              <a:rPr lang="en-US" sz="4800" dirty="0">
                <a:solidFill>
                  <a:srgbClr val="0070C0"/>
                </a:solidFill>
              </a:rPr>
              <a:t>yield</a:t>
            </a:r>
            <a:r>
              <a:rPr lang="en-US" sz="4800" dirty="0">
                <a:solidFill>
                  <a:schemeClr val="bg1"/>
                </a:solidFill>
              </a:rPr>
              <a:t> n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2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F2DAE1-6555-4CF5-92C9-B7BCA791463C}"/>
              </a:ext>
            </a:extLst>
          </p:cNvPr>
          <p:cNvSpPr txBox="1"/>
          <p:nvPr/>
        </p:nvSpPr>
        <p:spPr>
          <a:xfrm>
            <a:off x="224852" y="209862"/>
            <a:ext cx="9468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 </a:t>
            </a:r>
            <a:r>
              <a:rPr lang="en-US" sz="4800" i="1" dirty="0"/>
              <a:t>generator</a:t>
            </a:r>
            <a:r>
              <a:rPr lang="en-US" sz="4800" dirty="0"/>
              <a:t> has the following form: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3A6BBB-981E-41AF-B220-B9923056268A}"/>
              </a:ext>
            </a:extLst>
          </p:cNvPr>
          <p:cNvSpPr txBox="1"/>
          <p:nvPr/>
        </p:nvSpPr>
        <p:spPr>
          <a:xfrm>
            <a:off x="3890147" y="1376083"/>
            <a:ext cx="418225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i="1" dirty="0">
                <a:solidFill>
                  <a:schemeClr val="bg1"/>
                </a:solidFill>
              </a:rPr>
              <a:t>pat &lt;- expr</a:t>
            </a:r>
            <a:endParaRPr lang="en-US" sz="5400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464C57-9CA9-4981-B0D7-C74293E5C35C}"/>
              </a:ext>
            </a:extLst>
          </p:cNvPr>
          <p:cNvSpPr txBox="1"/>
          <p:nvPr/>
        </p:nvSpPr>
        <p:spPr>
          <a:xfrm>
            <a:off x="224852" y="2476430"/>
            <a:ext cx="11842231" cy="440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800" dirty="0"/>
              <a:t>Every for expression starts with a generator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800" dirty="0"/>
              <a:t>expr will typically return a list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800" dirty="0"/>
              <a:t>pat will get matched against all elements of the list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3AEE86-D53F-434E-8AFC-02C02F466148}"/>
              </a:ext>
            </a:extLst>
          </p:cNvPr>
          <p:cNvSpPr txBox="1"/>
          <p:nvPr/>
        </p:nvSpPr>
        <p:spPr>
          <a:xfrm>
            <a:off x="0" y="63347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0941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EBA443-595F-4667-932F-385F0405DFD7}"/>
              </a:ext>
            </a:extLst>
          </p:cNvPr>
          <p:cNvSpPr txBox="1"/>
          <p:nvPr/>
        </p:nvSpPr>
        <p:spPr>
          <a:xfrm>
            <a:off x="359763" y="83422"/>
            <a:ext cx="10355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 </a:t>
            </a:r>
            <a:r>
              <a:rPr lang="en-US" sz="5400" i="1" dirty="0"/>
              <a:t>definition</a:t>
            </a:r>
            <a:r>
              <a:rPr lang="en-US" sz="5400" dirty="0"/>
              <a:t> has the following form: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C792E-5218-41F2-8AB4-5AAB5B3E8B13}"/>
              </a:ext>
            </a:extLst>
          </p:cNvPr>
          <p:cNvSpPr txBox="1"/>
          <p:nvPr/>
        </p:nvSpPr>
        <p:spPr>
          <a:xfrm>
            <a:off x="3890146" y="1579256"/>
            <a:ext cx="418225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i="1" dirty="0">
                <a:solidFill>
                  <a:schemeClr val="bg1"/>
                </a:solidFill>
              </a:rPr>
              <a:t>pat = expr</a:t>
            </a:r>
            <a:endParaRPr lang="en-US" sz="5400" i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2C3AB6-3CB3-4010-9904-B35F7E886C80}"/>
              </a:ext>
            </a:extLst>
          </p:cNvPr>
          <p:cNvSpPr txBox="1"/>
          <p:nvPr/>
        </p:nvSpPr>
        <p:spPr>
          <a:xfrm>
            <a:off x="60159" y="2965673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/>
              <a:t>Binds </a:t>
            </a:r>
            <a:r>
              <a:rPr lang="en-US" sz="5400" i="1" dirty="0"/>
              <a:t>pat</a:t>
            </a:r>
            <a:r>
              <a:rPr lang="en-US" sz="5400" dirty="0"/>
              <a:t> to the value of </a:t>
            </a:r>
            <a:r>
              <a:rPr lang="en-US" sz="5400" i="1" dirty="0"/>
              <a:t>expr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34AFF2-A9A8-41C8-8A94-8FF82F82A08A}"/>
              </a:ext>
            </a:extLst>
          </p:cNvPr>
          <p:cNvSpPr txBox="1"/>
          <p:nvPr/>
        </p:nvSpPr>
        <p:spPr>
          <a:xfrm>
            <a:off x="60159" y="4114023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/>
              <a:t>Most of the time pat will be a variable x</a:t>
            </a:r>
            <a:endParaRPr lang="en-US" sz="5400" i="1" dirty="0"/>
          </a:p>
        </p:txBody>
      </p:sp>
    </p:spTree>
    <p:extLst>
      <p:ext uri="{BB962C8B-B14F-4D97-AF65-F5344CB8AC3E}">
        <p14:creationId xmlns:p14="http://schemas.microsoft.com/office/powerpoint/2010/main" val="73666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734A36-29F6-4F16-BA48-311D941B134B}"/>
              </a:ext>
            </a:extLst>
          </p:cNvPr>
          <p:cNvSpPr txBox="1"/>
          <p:nvPr/>
        </p:nvSpPr>
        <p:spPr>
          <a:xfrm>
            <a:off x="359763" y="83422"/>
            <a:ext cx="10355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 </a:t>
            </a:r>
            <a:r>
              <a:rPr lang="en-US" sz="5400" i="1" dirty="0"/>
              <a:t>filter</a:t>
            </a:r>
            <a:r>
              <a:rPr lang="en-US" sz="5400" dirty="0"/>
              <a:t> has the following form: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D92A68-63D4-49A4-9075-AAB6995BCDC6}"/>
              </a:ext>
            </a:extLst>
          </p:cNvPr>
          <p:cNvSpPr txBox="1"/>
          <p:nvPr/>
        </p:nvSpPr>
        <p:spPr>
          <a:xfrm>
            <a:off x="3890146" y="1579256"/>
            <a:ext cx="418225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If </a:t>
            </a:r>
            <a:r>
              <a:rPr lang="en-US" sz="6000" i="1" dirty="0">
                <a:solidFill>
                  <a:schemeClr val="bg1"/>
                </a:solidFill>
              </a:rPr>
              <a:t>expr</a:t>
            </a:r>
            <a:endParaRPr lang="en-US" sz="5400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F63D0-DA11-4EF7-B581-87FAB4BAE1EB}"/>
              </a:ext>
            </a:extLst>
          </p:cNvPr>
          <p:cNvSpPr txBox="1"/>
          <p:nvPr/>
        </p:nvSpPr>
        <p:spPr>
          <a:xfrm>
            <a:off x="60158" y="3339752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i="1" dirty="0"/>
              <a:t>expr </a:t>
            </a:r>
            <a:r>
              <a:rPr lang="en-US" sz="5400" dirty="0"/>
              <a:t>is of type Boolean</a:t>
            </a:r>
            <a:endParaRPr lang="en-US" sz="54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D0BEE9-76DF-4515-823E-1D27789F7398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961921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EFA568-A87C-4D3B-8E91-051722030A47}"/>
              </a:ext>
            </a:extLst>
          </p:cNvPr>
          <p:cNvSpPr txBox="1"/>
          <p:nvPr/>
        </p:nvSpPr>
        <p:spPr>
          <a:xfrm>
            <a:off x="384747" y="2704063"/>
            <a:ext cx="114225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The N-Queens Problem</a:t>
            </a:r>
          </a:p>
        </p:txBody>
      </p:sp>
    </p:spTree>
    <p:extLst>
      <p:ext uri="{BB962C8B-B14F-4D97-AF65-F5344CB8AC3E}">
        <p14:creationId xmlns:p14="http://schemas.microsoft.com/office/powerpoint/2010/main" val="3343661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B0AC77-FDD5-4F8D-8F90-B4FECEBCB949}"/>
              </a:ext>
            </a:extLst>
          </p:cNvPr>
          <p:cNvSpPr txBox="1"/>
          <p:nvPr/>
        </p:nvSpPr>
        <p:spPr>
          <a:xfrm>
            <a:off x="349769" y="312414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800" dirty="0"/>
              <a:t>Solution would consist of a list of coordinates </a:t>
            </a:r>
            <a:r>
              <a:rPr lang="en-US" sz="4800" i="1" dirty="0"/>
              <a:t>(row, column)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94432-4150-4AB6-BEA2-5357D959EA96}"/>
              </a:ext>
            </a:extLst>
          </p:cNvPr>
          <p:cNvSpPr txBox="1"/>
          <p:nvPr/>
        </p:nvSpPr>
        <p:spPr>
          <a:xfrm>
            <a:off x="349769" y="2510705"/>
            <a:ext cx="11842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800" dirty="0"/>
              <a:t>It has to be built up gradually</a:t>
            </a:r>
            <a:endParaRPr lang="en-US" sz="48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50FB65-B5C9-4EC0-AFDE-0B60AFA40FCB}"/>
              </a:ext>
            </a:extLst>
          </p:cNvPr>
          <p:cNvSpPr txBox="1"/>
          <p:nvPr/>
        </p:nvSpPr>
        <p:spPr>
          <a:xfrm>
            <a:off x="349769" y="4077792"/>
            <a:ext cx="11842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800" dirty="0"/>
              <a:t>Let’s use a recursive algorithm</a:t>
            </a:r>
            <a:endParaRPr lang="en-US" sz="48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DE109B-F633-4C35-B80B-B503D946C780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68201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E4CD5F-F375-48D4-B212-6002F51DB2E8}"/>
              </a:ext>
            </a:extLst>
          </p:cNvPr>
          <p:cNvSpPr txBox="1"/>
          <p:nvPr/>
        </p:nvSpPr>
        <p:spPr>
          <a:xfrm>
            <a:off x="60159" y="288813"/>
            <a:ext cx="11842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400" dirty="0"/>
              <a:t>Assume you have already generated all solutions of placing k queens on a board of size N x N, where k is less than N</a:t>
            </a:r>
            <a:endParaRPr lang="en-US" sz="4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4B437-AD94-4DB7-BA86-D16FDC0EF3D2}"/>
              </a:ext>
            </a:extLst>
          </p:cNvPr>
          <p:cNvSpPr txBox="1"/>
          <p:nvPr/>
        </p:nvSpPr>
        <p:spPr>
          <a:xfrm>
            <a:off x="60158" y="3151468"/>
            <a:ext cx="11842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400" dirty="0"/>
              <a:t>To place the next queen in row k + 1, generate all possible extensions of each previous solutions by one more queen </a:t>
            </a:r>
            <a:endParaRPr lang="en-US" sz="4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86B0D1-89A7-4CF3-95C4-95C9F918D2E9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73630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59CD76-77BC-405A-8FF6-629FD1CE5E0A}"/>
              </a:ext>
            </a:extLst>
          </p:cNvPr>
          <p:cNvSpPr txBox="1"/>
          <p:nvPr/>
        </p:nvSpPr>
        <p:spPr>
          <a:xfrm>
            <a:off x="774492" y="280322"/>
            <a:ext cx="10643016" cy="62940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100" dirty="0">
                <a:solidFill>
                  <a:srgbClr val="0070C0"/>
                </a:solidFill>
              </a:rPr>
              <a:t>def</a:t>
            </a:r>
            <a:r>
              <a:rPr lang="en-US" sz="3100" dirty="0">
                <a:solidFill>
                  <a:schemeClr val="bg1"/>
                </a:solidFill>
              </a:rPr>
              <a:t> queens(n: </a:t>
            </a:r>
            <a:r>
              <a:rPr lang="en-US" sz="3100" dirty="0">
                <a:solidFill>
                  <a:srgbClr val="7030A0"/>
                </a:solidFill>
              </a:rPr>
              <a:t>Int</a:t>
            </a:r>
            <a:r>
              <a:rPr lang="en-US" sz="3100" dirty="0">
                <a:solidFill>
                  <a:schemeClr val="bg1"/>
                </a:solidFill>
              </a:rPr>
              <a:t>): </a:t>
            </a:r>
            <a:r>
              <a:rPr lang="en-US" sz="3100" dirty="0">
                <a:solidFill>
                  <a:srgbClr val="7030A0"/>
                </a:solidFill>
              </a:rPr>
              <a:t>List[List[(Int, Int)]] </a:t>
            </a:r>
            <a:r>
              <a:rPr lang="en-US" sz="3100" dirty="0">
                <a:solidFill>
                  <a:schemeClr val="bg1"/>
                </a:solidFill>
              </a:rPr>
              <a:t>= {  </a:t>
            </a:r>
          </a:p>
          <a:p>
            <a:r>
              <a:rPr lang="en-US" sz="3100" dirty="0">
                <a:solidFill>
                  <a:srgbClr val="0070C0"/>
                </a:solidFill>
              </a:rPr>
              <a:t> def</a:t>
            </a:r>
            <a:r>
              <a:rPr lang="en-US" sz="3100" dirty="0">
                <a:solidFill>
                  <a:schemeClr val="bg1"/>
                </a:solidFill>
              </a:rPr>
              <a:t> </a:t>
            </a:r>
            <a:r>
              <a:rPr lang="en-US" sz="3100" dirty="0" err="1">
                <a:solidFill>
                  <a:schemeClr val="bg1"/>
                </a:solidFill>
              </a:rPr>
              <a:t>placeQueens</a:t>
            </a:r>
            <a:r>
              <a:rPr lang="en-US" sz="3100" dirty="0">
                <a:solidFill>
                  <a:schemeClr val="bg1"/>
                </a:solidFill>
              </a:rPr>
              <a:t>(k: </a:t>
            </a:r>
            <a:r>
              <a:rPr lang="en-US" sz="3100" dirty="0">
                <a:solidFill>
                  <a:srgbClr val="7030A0"/>
                </a:solidFill>
              </a:rPr>
              <a:t>Int</a:t>
            </a:r>
            <a:r>
              <a:rPr lang="en-US" sz="3100" dirty="0">
                <a:solidFill>
                  <a:schemeClr val="bg1"/>
                </a:solidFill>
              </a:rPr>
              <a:t>): </a:t>
            </a:r>
            <a:r>
              <a:rPr lang="en-US" sz="3100" dirty="0">
                <a:solidFill>
                  <a:srgbClr val="7030A0"/>
                </a:solidFill>
              </a:rPr>
              <a:t>List[List[(Int, Int)]] </a:t>
            </a:r>
            <a:r>
              <a:rPr lang="en-US" sz="3100" dirty="0">
                <a:solidFill>
                  <a:schemeClr val="bg1"/>
                </a:solidFill>
              </a:rPr>
              <a:t>= </a:t>
            </a:r>
          </a:p>
          <a:p>
            <a:r>
              <a:rPr lang="en-US" sz="3100" dirty="0">
                <a:solidFill>
                  <a:schemeClr val="bg1"/>
                </a:solidFill>
              </a:rPr>
              <a:t>    </a:t>
            </a:r>
            <a:r>
              <a:rPr lang="en-US" sz="3100" dirty="0">
                <a:solidFill>
                  <a:srgbClr val="0070C0"/>
                </a:solidFill>
              </a:rPr>
              <a:t>if</a:t>
            </a:r>
            <a:r>
              <a:rPr lang="en-US" sz="3100" dirty="0">
                <a:solidFill>
                  <a:schemeClr val="bg1"/>
                </a:solidFill>
              </a:rPr>
              <a:t> (k == </a:t>
            </a:r>
            <a:r>
              <a:rPr lang="en-US" sz="3100" dirty="0">
                <a:solidFill>
                  <a:srgbClr val="FF9900"/>
                </a:solidFill>
              </a:rPr>
              <a:t>0</a:t>
            </a:r>
            <a:r>
              <a:rPr lang="en-US" sz="3100" dirty="0">
                <a:solidFill>
                  <a:schemeClr val="bg1"/>
                </a:solidFill>
              </a:rPr>
              <a:t>)</a:t>
            </a:r>
          </a:p>
          <a:p>
            <a:r>
              <a:rPr lang="en-US" sz="3100" dirty="0">
                <a:solidFill>
                  <a:schemeClr val="bg1"/>
                </a:solidFill>
              </a:rPr>
              <a:t>        </a:t>
            </a:r>
            <a:r>
              <a:rPr lang="en-US" sz="3100" dirty="0">
                <a:solidFill>
                  <a:srgbClr val="7030A0"/>
                </a:solidFill>
              </a:rPr>
              <a:t> List(List())</a:t>
            </a:r>
          </a:p>
          <a:p>
            <a:r>
              <a:rPr lang="en-US" sz="3100" dirty="0">
                <a:solidFill>
                  <a:schemeClr val="bg1"/>
                </a:solidFill>
              </a:rPr>
              <a:t>    </a:t>
            </a:r>
            <a:r>
              <a:rPr lang="en-US" sz="3100" dirty="0">
                <a:solidFill>
                  <a:srgbClr val="0070C0"/>
                </a:solidFill>
              </a:rPr>
              <a:t>else</a:t>
            </a:r>
          </a:p>
          <a:p>
            <a:r>
              <a:rPr lang="en-US" sz="3100" dirty="0">
                <a:solidFill>
                  <a:schemeClr val="bg1"/>
                </a:solidFill>
              </a:rPr>
              <a:t>        </a:t>
            </a:r>
            <a:r>
              <a:rPr lang="en-US" sz="3100" dirty="0">
                <a:solidFill>
                  <a:srgbClr val="0070C0"/>
                </a:solidFill>
              </a:rPr>
              <a:t>for</a:t>
            </a:r>
            <a:r>
              <a:rPr lang="en-US" sz="3100" dirty="0">
                <a:solidFill>
                  <a:schemeClr val="bg1"/>
                </a:solidFill>
              </a:rPr>
              <a:t> {</a:t>
            </a:r>
          </a:p>
          <a:p>
            <a:r>
              <a:rPr lang="en-US" sz="3100" dirty="0">
                <a:solidFill>
                  <a:schemeClr val="bg1"/>
                </a:solidFill>
              </a:rPr>
              <a:t>          queens &lt;- </a:t>
            </a:r>
            <a:r>
              <a:rPr lang="en-US" sz="3100" dirty="0" err="1">
                <a:solidFill>
                  <a:schemeClr val="bg1"/>
                </a:solidFill>
              </a:rPr>
              <a:t>placeQueens</a:t>
            </a:r>
            <a:r>
              <a:rPr lang="en-US" sz="3100" dirty="0">
                <a:solidFill>
                  <a:schemeClr val="bg1"/>
                </a:solidFill>
              </a:rPr>
              <a:t>(k - </a:t>
            </a:r>
            <a:r>
              <a:rPr lang="en-US" sz="3100" dirty="0">
                <a:solidFill>
                  <a:srgbClr val="FF9900"/>
                </a:solidFill>
              </a:rPr>
              <a:t>1</a:t>
            </a:r>
            <a:r>
              <a:rPr lang="en-US" sz="3100" dirty="0">
                <a:solidFill>
                  <a:schemeClr val="bg1"/>
                </a:solidFill>
              </a:rPr>
              <a:t>)</a:t>
            </a:r>
          </a:p>
          <a:p>
            <a:r>
              <a:rPr lang="en-US" sz="3100" dirty="0">
                <a:solidFill>
                  <a:schemeClr val="bg1"/>
                </a:solidFill>
              </a:rPr>
              <a:t>          column &lt;- </a:t>
            </a:r>
            <a:r>
              <a:rPr lang="en-US" sz="3100" dirty="0">
                <a:solidFill>
                  <a:srgbClr val="FF9900"/>
                </a:solidFill>
              </a:rPr>
              <a:t>1</a:t>
            </a:r>
            <a:r>
              <a:rPr lang="en-US" sz="3100" dirty="0">
                <a:solidFill>
                  <a:schemeClr val="bg1"/>
                </a:solidFill>
              </a:rPr>
              <a:t> to n        </a:t>
            </a:r>
          </a:p>
          <a:p>
            <a:r>
              <a:rPr lang="en-US" sz="3100" dirty="0">
                <a:solidFill>
                  <a:schemeClr val="bg1"/>
                </a:solidFill>
              </a:rPr>
              <a:t>          queen = (k, column)</a:t>
            </a:r>
          </a:p>
          <a:p>
            <a:r>
              <a:rPr lang="en-US" sz="3100" dirty="0">
                <a:solidFill>
                  <a:schemeClr val="bg1"/>
                </a:solidFill>
              </a:rPr>
              <a:t>          </a:t>
            </a:r>
            <a:r>
              <a:rPr lang="en-US" sz="3100" dirty="0">
                <a:solidFill>
                  <a:srgbClr val="0070C0"/>
                </a:solidFill>
              </a:rPr>
              <a:t>if</a:t>
            </a:r>
            <a:r>
              <a:rPr lang="en-US" sz="3100" dirty="0">
                <a:solidFill>
                  <a:schemeClr val="bg1"/>
                </a:solidFill>
              </a:rPr>
              <a:t> </a:t>
            </a:r>
            <a:r>
              <a:rPr lang="en-US" sz="3100" dirty="0" err="1">
                <a:solidFill>
                  <a:schemeClr val="bg1"/>
                </a:solidFill>
              </a:rPr>
              <a:t>isSafe</a:t>
            </a:r>
            <a:r>
              <a:rPr lang="en-US" sz="3100" dirty="0">
                <a:solidFill>
                  <a:schemeClr val="bg1"/>
                </a:solidFill>
              </a:rPr>
              <a:t>(queen, queens)</a:t>
            </a:r>
          </a:p>
          <a:p>
            <a:r>
              <a:rPr lang="en-US" sz="3100" dirty="0">
                <a:solidFill>
                  <a:schemeClr val="bg1"/>
                </a:solidFill>
              </a:rPr>
              <a:t>         } </a:t>
            </a:r>
            <a:r>
              <a:rPr lang="en-US" sz="3100" dirty="0">
                <a:solidFill>
                  <a:srgbClr val="0070C0"/>
                </a:solidFill>
              </a:rPr>
              <a:t>yield</a:t>
            </a:r>
            <a:r>
              <a:rPr lang="en-US" sz="3100" dirty="0">
                <a:solidFill>
                  <a:schemeClr val="bg1"/>
                </a:solidFill>
              </a:rPr>
              <a:t> queen :: queens</a:t>
            </a:r>
          </a:p>
          <a:p>
            <a:r>
              <a:rPr lang="en-US" sz="3100" dirty="0" err="1">
                <a:solidFill>
                  <a:schemeClr val="bg1"/>
                </a:solidFill>
              </a:rPr>
              <a:t>placeQueens</a:t>
            </a:r>
            <a:r>
              <a:rPr lang="en-US" sz="3100" dirty="0">
                <a:solidFill>
                  <a:schemeClr val="bg1"/>
                </a:solidFill>
              </a:rPr>
              <a:t>(n)</a:t>
            </a:r>
          </a:p>
          <a:p>
            <a:r>
              <a:rPr lang="en-US" sz="3100" dirty="0">
                <a:solidFill>
                  <a:schemeClr val="bg1"/>
                </a:solidFill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768258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4EE7E-17BD-463A-85E2-A58AB4BFA259}"/>
              </a:ext>
            </a:extLst>
          </p:cNvPr>
          <p:cNvSpPr txBox="1"/>
          <p:nvPr/>
        </p:nvSpPr>
        <p:spPr>
          <a:xfrm>
            <a:off x="174884" y="378754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/>
              <a:t>queens only calls </a:t>
            </a:r>
            <a:r>
              <a:rPr lang="en-US" sz="5400" dirty="0" err="1"/>
              <a:t>placeQueens</a:t>
            </a:r>
            <a:endParaRPr lang="en-US" sz="5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27C25A-DC2E-459E-9F98-347CDCD2E708}"/>
              </a:ext>
            </a:extLst>
          </p:cNvPr>
          <p:cNvSpPr txBox="1"/>
          <p:nvPr/>
        </p:nvSpPr>
        <p:spPr>
          <a:xfrm>
            <a:off x="174884" y="2060151"/>
            <a:ext cx="11842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 err="1"/>
              <a:t>placeQueens</a:t>
            </a:r>
            <a:r>
              <a:rPr lang="en-US" sz="5400" dirty="0"/>
              <a:t> generates all partial solutions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FBFFB-4FA7-4D31-AA3B-1F289D407F4F}"/>
              </a:ext>
            </a:extLst>
          </p:cNvPr>
          <p:cNvSpPr txBox="1"/>
          <p:nvPr/>
        </p:nvSpPr>
        <p:spPr>
          <a:xfrm>
            <a:off x="174884" y="4664877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 err="1"/>
              <a:t>placeQueens</a:t>
            </a:r>
            <a:r>
              <a:rPr lang="en-US" sz="5400" dirty="0"/>
              <a:t> returns a list of lists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B5F724-DD75-4A30-9252-13D83E978C38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15436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481315-57CB-4FDA-ABB3-06745F5F5E97}"/>
              </a:ext>
            </a:extLst>
          </p:cNvPr>
          <p:cNvSpPr txBox="1"/>
          <p:nvPr/>
        </p:nvSpPr>
        <p:spPr>
          <a:xfrm>
            <a:off x="774492" y="640086"/>
            <a:ext cx="1064301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queens &lt;- </a:t>
            </a:r>
            <a:r>
              <a:rPr lang="en-US" sz="6000" dirty="0" err="1">
                <a:solidFill>
                  <a:schemeClr val="bg1"/>
                </a:solidFill>
              </a:rPr>
              <a:t>placeQueens</a:t>
            </a:r>
            <a:r>
              <a:rPr lang="en-US" sz="6000" dirty="0">
                <a:solidFill>
                  <a:schemeClr val="bg1"/>
                </a:solidFill>
              </a:rPr>
              <a:t>(k - </a:t>
            </a:r>
            <a:r>
              <a:rPr lang="en-US" sz="6000" dirty="0">
                <a:solidFill>
                  <a:srgbClr val="FF9900"/>
                </a:solidFill>
              </a:rPr>
              <a:t>1</a:t>
            </a:r>
            <a:r>
              <a:rPr lang="en-US" sz="6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A42CC5-6588-4A24-9DB5-825D9BFB0AE7}"/>
              </a:ext>
            </a:extLst>
          </p:cNvPr>
          <p:cNvSpPr txBox="1"/>
          <p:nvPr/>
        </p:nvSpPr>
        <p:spPr>
          <a:xfrm>
            <a:off x="774492" y="2203981"/>
            <a:ext cx="11842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6000" dirty="0"/>
              <a:t>Iterates through all solutions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B29CD9-2244-4A5A-8759-D41C246BA305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632480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916E42-A68D-415C-AEAE-04926A6E2728}"/>
              </a:ext>
            </a:extLst>
          </p:cNvPr>
          <p:cNvSpPr txBox="1"/>
          <p:nvPr/>
        </p:nvSpPr>
        <p:spPr>
          <a:xfrm>
            <a:off x="209862" y="149900"/>
            <a:ext cx="77349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92FEA3-E16C-452A-A51E-7D00AEBA6CDD}"/>
              </a:ext>
            </a:extLst>
          </p:cNvPr>
          <p:cNvSpPr txBox="1"/>
          <p:nvPr/>
        </p:nvSpPr>
        <p:spPr>
          <a:xfrm>
            <a:off x="209862" y="1746829"/>
            <a:ext cx="11827240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000" dirty="0"/>
              <a:t>For Expressions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000" dirty="0"/>
              <a:t>N-Queens Problem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000" dirty="0"/>
              <a:t>Querying With For Expressions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000" dirty="0"/>
              <a:t>Translating For Expressions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4000" dirty="0"/>
              <a:t>Generalizing The For Notation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C0CE2-D961-4E2C-9600-B7180723E5AC}"/>
              </a:ext>
            </a:extLst>
          </p:cNvPr>
          <p:cNvSpPr txBox="1"/>
          <p:nvPr/>
        </p:nvSpPr>
        <p:spPr>
          <a:xfrm>
            <a:off x="0" y="6334780"/>
            <a:ext cx="44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3118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BD55D-41AA-4365-9BC5-EE6B8F83D749}"/>
              </a:ext>
            </a:extLst>
          </p:cNvPr>
          <p:cNvSpPr txBox="1"/>
          <p:nvPr/>
        </p:nvSpPr>
        <p:spPr>
          <a:xfrm>
            <a:off x="774492" y="640086"/>
            <a:ext cx="6915462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column &lt;- </a:t>
            </a:r>
            <a:r>
              <a:rPr lang="en-US" sz="6000" dirty="0">
                <a:solidFill>
                  <a:srgbClr val="FF9900"/>
                </a:solidFill>
              </a:rPr>
              <a:t>1</a:t>
            </a:r>
            <a:r>
              <a:rPr lang="en-US" sz="6000" dirty="0">
                <a:solidFill>
                  <a:schemeClr val="bg1"/>
                </a:solidFill>
              </a:rPr>
              <a:t> to n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DDB9B2-7B23-4F3C-870D-70AFB21EED04}"/>
              </a:ext>
            </a:extLst>
          </p:cNvPr>
          <p:cNvSpPr txBox="1"/>
          <p:nvPr/>
        </p:nvSpPr>
        <p:spPr>
          <a:xfrm>
            <a:off x="774492" y="2203981"/>
            <a:ext cx="118422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6000" dirty="0"/>
              <a:t>Iterates through all possible columns</a:t>
            </a:r>
          </a:p>
        </p:txBody>
      </p:sp>
    </p:spTree>
    <p:extLst>
      <p:ext uri="{BB962C8B-B14F-4D97-AF65-F5344CB8AC3E}">
        <p14:creationId xmlns:p14="http://schemas.microsoft.com/office/powerpoint/2010/main" val="402824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FD094-FE3D-4880-B895-C9B2DD373494}"/>
              </a:ext>
            </a:extLst>
          </p:cNvPr>
          <p:cNvSpPr txBox="1"/>
          <p:nvPr/>
        </p:nvSpPr>
        <p:spPr>
          <a:xfrm>
            <a:off x="774492" y="640086"/>
            <a:ext cx="7455108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queen = (k, column)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C6D74-CC28-400C-96E7-A60AE02FF122}"/>
              </a:ext>
            </a:extLst>
          </p:cNvPr>
          <p:cNvSpPr txBox="1"/>
          <p:nvPr/>
        </p:nvSpPr>
        <p:spPr>
          <a:xfrm>
            <a:off x="774492" y="2203981"/>
            <a:ext cx="118422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6000" dirty="0"/>
              <a:t>Defines a new queen to be a coordinate</a:t>
            </a:r>
          </a:p>
        </p:txBody>
      </p:sp>
    </p:spTree>
    <p:extLst>
      <p:ext uri="{BB962C8B-B14F-4D97-AF65-F5344CB8AC3E}">
        <p14:creationId xmlns:p14="http://schemas.microsoft.com/office/powerpoint/2010/main" val="1926248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8EB7EC-02B9-4B89-9417-6DC2B280AD65}"/>
              </a:ext>
            </a:extLst>
          </p:cNvPr>
          <p:cNvSpPr txBox="1"/>
          <p:nvPr/>
        </p:nvSpPr>
        <p:spPr>
          <a:xfrm>
            <a:off x="774492" y="640086"/>
            <a:ext cx="1064301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if</a:t>
            </a:r>
            <a:r>
              <a:rPr lang="en-US" sz="6000" dirty="0">
                <a:solidFill>
                  <a:schemeClr val="bg1"/>
                </a:solidFill>
              </a:rPr>
              <a:t> </a:t>
            </a:r>
            <a:r>
              <a:rPr lang="en-US" sz="6000" dirty="0" err="1">
                <a:solidFill>
                  <a:schemeClr val="bg1"/>
                </a:solidFill>
              </a:rPr>
              <a:t>isSafe</a:t>
            </a:r>
            <a:r>
              <a:rPr lang="en-US" sz="6000" dirty="0">
                <a:solidFill>
                  <a:schemeClr val="bg1"/>
                </a:solidFill>
              </a:rPr>
              <a:t>(queen, queens)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E65438-2CB9-4A0F-B8CB-CDA8DC8FE8DE}"/>
              </a:ext>
            </a:extLst>
          </p:cNvPr>
          <p:cNvSpPr txBox="1"/>
          <p:nvPr/>
        </p:nvSpPr>
        <p:spPr>
          <a:xfrm>
            <a:off x="774492" y="2411675"/>
            <a:ext cx="118422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6000" dirty="0"/>
              <a:t>Checks whether the new queen is under attack</a:t>
            </a:r>
          </a:p>
        </p:txBody>
      </p:sp>
    </p:spTree>
    <p:extLst>
      <p:ext uri="{BB962C8B-B14F-4D97-AF65-F5344CB8AC3E}">
        <p14:creationId xmlns:p14="http://schemas.microsoft.com/office/powerpoint/2010/main" val="260635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8701A9-741E-4CAC-BEEE-937085A961C9}"/>
              </a:ext>
            </a:extLst>
          </p:cNvPr>
          <p:cNvSpPr txBox="1"/>
          <p:nvPr/>
        </p:nvSpPr>
        <p:spPr>
          <a:xfrm>
            <a:off x="-114725" y="282717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Querying With For Expressions </a:t>
            </a:r>
          </a:p>
        </p:txBody>
      </p:sp>
    </p:spTree>
    <p:extLst>
      <p:ext uri="{BB962C8B-B14F-4D97-AF65-F5344CB8AC3E}">
        <p14:creationId xmlns:p14="http://schemas.microsoft.com/office/powerpoint/2010/main" val="517489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D500C2-1F1B-4242-8EBF-F26F672D7D26}"/>
              </a:ext>
            </a:extLst>
          </p:cNvPr>
          <p:cNvSpPr txBox="1"/>
          <p:nvPr/>
        </p:nvSpPr>
        <p:spPr>
          <a:xfrm>
            <a:off x="349769" y="285240"/>
            <a:ext cx="11842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/>
              <a:t>for notation = common operations of database languages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1352B7-FE9C-4C49-9BDD-135A844E21F4}"/>
              </a:ext>
            </a:extLst>
          </p:cNvPr>
          <p:cNvSpPr txBox="1"/>
          <p:nvPr/>
        </p:nvSpPr>
        <p:spPr>
          <a:xfrm>
            <a:off x="349769" y="2325285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5400" dirty="0"/>
              <a:t>Suppose we have the class definition: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BEFF66-FA8F-470F-904A-8E19DF392530}"/>
              </a:ext>
            </a:extLst>
          </p:cNvPr>
          <p:cNvSpPr txBox="1"/>
          <p:nvPr/>
        </p:nvSpPr>
        <p:spPr>
          <a:xfrm>
            <a:off x="663235" y="3899145"/>
            <a:ext cx="1121529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case class </a:t>
            </a:r>
            <a:r>
              <a:rPr lang="en-US" sz="4400" dirty="0">
                <a:solidFill>
                  <a:srgbClr val="CC00FF"/>
                </a:solidFill>
              </a:rPr>
              <a:t>Movie</a:t>
            </a:r>
            <a:r>
              <a:rPr lang="en-US" sz="4400" dirty="0">
                <a:solidFill>
                  <a:schemeClr val="bg1"/>
                </a:solidFill>
              </a:rPr>
              <a:t>(title: </a:t>
            </a:r>
            <a:r>
              <a:rPr lang="en-US" sz="4400" dirty="0">
                <a:solidFill>
                  <a:srgbClr val="CC00FF"/>
                </a:solidFill>
              </a:rPr>
              <a:t>String</a:t>
            </a:r>
            <a:r>
              <a:rPr lang="en-US" sz="4400" dirty="0">
                <a:solidFill>
                  <a:schemeClr val="bg1"/>
                </a:solidFill>
              </a:rPr>
              <a:t>, directors: </a:t>
            </a:r>
            <a:r>
              <a:rPr lang="en-US" sz="4400" dirty="0">
                <a:solidFill>
                  <a:srgbClr val="CC00FF"/>
                </a:solidFill>
              </a:rPr>
              <a:t>String</a:t>
            </a:r>
            <a:r>
              <a:rPr lang="en-US" sz="4400" dirty="0">
                <a:solidFill>
                  <a:schemeClr val="bg1"/>
                </a:solidFill>
              </a:rPr>
              <a:t>*)</a:t>
            </a:r>
          </a:p>
        </p:txBody>
      </p:sp>
    </p:spTree>
    <p:extLst>
      <p:ext uri="{BB962C8B-B14F-4D97-AF65-F5344CB8AC3E}">
        <p14:creationId xmlns:p14="http://schemas.microsoft.com/office/powerpoint/2010/main" val="113131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208FA1-F8E9-40BA-BF1A-60A3C2D02505}"/>
              </a:ext>
            </a:extLst>
          </p:cNvPr>
          <p:cNvSpPr txBox="1"/>
          <p:nvPr/>
        </p:nvSpPr>
        <p:spPr>
          <a:xfrm>
            <a:off x="279816" y="149517"/>
            <a:ext cx="11632367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val</a:t>
            </a:r>
            <a:r>
              <a:rPr lang="en-US" sz="2800" dirty="0">
                <a:solidFill>
                  <a:schemeClr val="bg1"/>
                </a:solidFill>
              </a:rPr>
              <a:t> movies</a:t>
            </a:r>
            <a:r>
              <a:rPr lang="en-US" sz="2800" dirty="0">
                <a:solidFill>
                  <a:srgbClr val="7030A0"/>
                </a:solidFill>
              </a:rPr>
              <a:t>: List[Movie] 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</a:t>
            </a:r>
            <a:r>
              <a:rPr lang="en-US" sz="2800" dirty="0">
                <a:solidFill>
                  <a:srgbClr val="7030A0"/>
                </a:solidFill>
              </a:rPr>
              <a:t>List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</a:t>
            </a:r>
            <a:r>
              <a:rPr lang="en-US" sz="2800" dirty="0">
                <a:solidFill>
                  <a:srgbClr val="7030A0"/>
                </a:solidFill>
              </a:rPr>
              <a:t>Movie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    </a:t>
            </a:r>
            <a:r>
              <a:rPr lang="en-US" sz="2800" dirty="0">
                <a:solidFill>
                  <a:srgbClr val="FF0000"/>
                </a:solidFill>
              </a:rPr>
              <a:t>“Avengers: Infinity War”, “Joe Russo”, “Anthony Russo”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),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</a:t>
            </a:r>
            <a:r>
              <a:rPr lang="en-US" sz="2800" dirty="0">
                <a:solidFill>
                  <a:srgbClr val="7030A0"/>
                </a:solidFill>
              </a:rPr>
              <a:t>Movie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    </a:t>
            </a:r>
            <a:r>
              <a:rPr lang="en-US" sz="2800" dirty="0">
                <a:solidFill>
                  <a:srgbClr val="FF0000"/>
                </a:solidFill>
              </a:rPr>
              <a:t>“Star Wars: The Empire Strikes Back”, “</a:t>
            </a:r>
            <a:r>
              <a:rPr lang="en-US" sz="2800" b="0" i="0" u="none" strike="noStrike" dirty="0">
                <a:solidFill>
                  <a:srgbClr val="FF0000"/>
                </a:solidFill>
                <a:effectLst/>
              </a:rPr>
              <a:t>Irvin </a:t>
            </a:r>
            <a:r>
              <a:rPr lang="en-US" sz="2800" b="0" i="0" u="none" strike="noStrike" dirty="0" err="1">
                <a:solidFill>
                  <a:srgbClr val="FF0000"/>
                </a:solidFill>
                <a:effectLst/>
              </a:rPr>
              <a:t>Kershner</a:t>
            </a:r>
            <a:r>
              <a:rPr lang="en-US" sz="2800" dirty="0">
                <a:solidFill>
                  <a:srgbClr val="FF0000"/>
                </a:solidFill>
              </a:rPr>
              <a:t>”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),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       Movie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    “</a:t>
            </a:r>
            <a:r>
              <a:rPr lang="en-US" sz="2800" dirty="0" err="1">
                <a:solidFill>
                  <a:srgbClr val="FF0000"/>
                </a:solidFill>
              </a:rPr>
              <a:t>Midsommar</a:t>
            </a:r>
            <a:r>
              <a:rPr lang="en-US" sz="2800" dirty="0">
                <a:solidFill>
                  <a:srgbClr val="FF0000"/>
                </a:solidFill>
              </a:rPr>
              <a:t>”, “Ari Aster”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),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       Movie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    “Cloverfield”, “Matt Reeves”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)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)</a:t>
            </a:r>
          </a:p>
        </p:txBody>
      </p:sp>
    </p:spTree>
    <p:extLst>
      <p:ext uri="{BB962C8B-B14F-4D97-AF65-F5344CB8AC3E}">
        <p14:creationId xmlns:p14="http://schemas.microsoft.com/office/powerpoint/2010/main" val="1921013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876245-1F70-4035-A5B1-9D7E0C1680FA}"/>
              </a:ext>
            </a:extLst>
          </p:cNvPr>
          <p:cNvSpPr txBox="1"/>
          <p:nvPr/>
        </p:nvSpPr>
        <p:spPr>
          <a:xfrm>
            <a:off x="122419" y="2940760"/>
            <a:ext cx="11947161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for</a:t>
            </a:r>
            <a:r>
              <a:rPr lang="en-US" sz="4000" dirty="0">
                <a:solidFill>
                  <a:schemeClr val="bg1"/>
                </a:solidFill>
              </a:rPr>
              <a:t> (m &lt;- movies; a &lt;- </a:t>
            </a:r>
            <a:r>
              <a:rPr lang="en-US" sz="4000" dirty="0" err="1">
                <a:solidFill>
                  <a:schemeClr val="bg1"/>
                </a:solidFill>
              </a:rPr>
              <a:t>m.directors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rgbClr val="0070C0"/>
                </a:solidFill>
              </a:rPr>
              <a:t>if</a:t>
            </a:r>
            <a:r>
              <a:rPr lang="en-US" sz="4000" dirty="0">
                <a:solidFill>
                  <a:schemeClr val="bg1"/>
                </a:solidFill>
              </a:rPr>
              <a:t> a </a:t>
            </a:r>
            <a:r>
              <a:rPr lang="en-US" sz="4000" dirty="0" err="1">
                <a:solidFill>
                  <a:schemeClr val="bg1"/>
                </a:solidFill>
              </a:rPr>
              <a:t>startsWith</a:t>
            </a: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dirty="0">
                <a:solidFill>
                  <a:srgbClr val="FF0000"/>
                </a:solidFill>
              </a:rPr>
              <a:t>“Joe"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r>
              <a:rPr lang="en-US" sz="4000" dirty="0">
                <a:solidFill>
                  <a:srgbClr val="0070C0"/>
                </a:solidFill>
              </a:rPr>
              <a:t>yield</a:t>
            </a: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dirty="0" err="1">
                <a:solidFill>
                  <a:schemeClr val="bg1"/>
                </a:solidFill>
              </a:rPr>
              <a:t>m.title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result: List[String] = List(Avengers: Infinity War)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91127-FD44-4FF3-899C-3C5951B15777}"/>
              </a:ext>
            </a:extLst>
          </p:cNvPr>
          <p:cNvSpPr txBox="1"/>
          <p:nvPr/>
        </p:nvSpPr>
        <p:spPr>
          <a:xfrm>
            <a:off x="122419" y="311873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800" dirty="0"/>
              <a:t>To find the title of all movies whose director’s name is Joe:</a:t>
            </a:r>
          </a:p>
        </p:txBody>
      </p:sp>
    </p:spTree>
    <p:extLst>
      <p:ext uri="{BB962C8B-B14F-4D97-AF65-F5344CB8AC3E}">
        <p14:creationId xmlns:p14="http://schemas.microsoft.com/office/powerpoint/2010/main" val="3040123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E24A0-48F5-4CAF-B835-1800A64A7B19}"/>
              </a:ext>
            </a:extLst>
          </p:cNvPr>
          <p:cNvSpPr txBox="1"/>
          <p:nvPr/>
        </p:nvSpPr>
        <p:spPr>
          <a:xfrm>
            <a:off x="122419" y="2940760"/>
            <a:ext cx="11947161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for</a:t>
            </a:r>
            <a:r>
              <a:rPr lang="en-US" sz="4000" dirty="0">
                <a:solidFill>
                  <a:schemeClr val="bg1"/>
                </a:solidFill>
              </a:rPr>
              <a:t> (m &lt;- movies </a:t>
            </a:r>
            <a:r>
              <a:rPr lang="en-US" sz="4000" dirty="0">
                <a:solidFill>
                  <a:srgbClr val="0070C0"/>
                </a:solidFill>
              </a:rPr>
              <a:t>if</a:t>
            </a:r>
            <a:r>
              <a:rPr lang="en-US" sz="4000" dirty="0">
                <a:solidFill>
                  <a:schemeClr val="bg1"/>
                </a:solidFill>
              </a:rPr>
              <a:t> (</a:t>
            </a:r>
            <a:r>
              <a:rPr lang="en-US" sz="4000" dirty="0" err="1">
                <a:solidFill>
                  <a:schemeClr val="bg1"/>
                </a:solidFill>
              </a:rPr>
              <a:t>m.title</a:t>
            </a: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dirty="0" err="1">
                <a:solidFill>
                  <a:schemeClr val="bg1"/>
                </a:solidFill>
              </a:rPr>
              <a:t>indexOf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rgbClr val="FF0000"/>
                </a:solidFill>
              </a:rPr>
              <a:t>“War"</a:t>
            </a:r>
            <a:r>
              <a:rPr lang="en-US" sz="4000" dirty="0">
                <a:solidFill>
                  <a:schemeClr val="bg1"/>
                </a:solidFill>
              </a:rPr>
              <a:t>) &gt;= </a:t>
            </a:r>
            <a:r>
              <a:rPr lang="en-US" sz="4000" dirty="0">
                <a:solidFill>
                  <a:srgbClr val="FF0000"/>
                </a:solidFill>
              </a:rPr>
              <a:t>0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r>
              <a:rPr lang="en-US" sz="4000" dirty="0">
                <a:solidFill>
                  <a:srgbClr val="0070C0"/>
                </a:solidFill>
              </a:rPr>
              <a:t>yield</a:t>
            </a: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dirty="0" err="1">
                <a:solidFill>
                  <a:schemeClr val="bg1"/>
                </a:solidFill>
              </a:rPr>
              <a:t>m.title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result: List[String] = List(Avengers: Infinity War, Star Wars: The Empire Strikes Back)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D7D4E-30B9-43C5-A619-38755A6B6D79}"/>
              </a:ext>
            </a:extLst>
          </p:cNvPr>
          <p:cNvSpPr txBox="1"/>
          <p:nvPr/>
        </p:nvSpPr>
        <p:spPr>
          <a:xfrm>
            <a:off x="122419" y="311873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800" dirty="0"/>
              <a:t>To find the title of all movies that have the string “War” in their title:</a:t>
            </a:r>
          </a:p>
        </p:txBody>
      </p:sp>
    </p:spTree>
    <p:extLst>
      <p:ext uri="{BB962C8B-B14F-4D97-AF65-F5344CB8AC3E}">
        <p14:creationId xmlns:p14="http://schemas.microsoft.com/office/powerpoint/2010/main" val="491017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4448D0-60DA-4C5F-BE37-62A3D079E663}"/>
              </a:ext>
            </a:extLst>
          </p:cNvPr>
          <p:cNvSpPr txBox="1"/>
          <p:nvPr/>
        </p:nvSpPr>
        <p:spPr>
          <a:xfrm>
            <a:off x="-114725" y="282717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Translation Of For Expressions</a:t>
            </a:r>
          </a:p>
        </p:txBody>
      </p:sp>
    </p:spTree>
    <p:extLst>
      <p:ext uri="{BB962C8B-B14F-4D97-AF65-F5344CB8AC3E}">
        <p14:creationId xmlns:p14="http://schemas.microsoft.com/office/powerpoint/2010/main" val="3604702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77C64-FDA0-4EF9-BEB8-96F5F3CF14C1}"/>
              </a:ext>
            </a:extLst>
          </p:cNvPr>
          <p:cNvSpPr txBox="1"/>
          <p:nvPr/>
        </p:nvSpPr>
        <p:spPr>
          <a:xfrm>
            <a:off x="174884" y="626667"/>
            <a:ext cx="11842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</a:t>
            </a:r>
            <a:r>
              <a:rPr lang="en-US" sz="5400" dirty="0"/>
              <a:t>Every for expression can be expressed in     terms of: </a:t>
            </a: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9F203-8A8D-4A4D-A27D-E06421239278}"/>
              </a:ext>
            </a:extLst>
          </p:cNvPr>
          <p:cNvSpPr txBox="1"/>
          <p:nvPr/>
        </p:nvSpPr>
        <p:spPr>
          <a:xfrm>
            <a:off x="1246924" y="2407973"/>
            <a:ext cx="1621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/>
              <a:t>map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DD06CD-F873-41B7-92C5-3B48520E3225}"/>
              </a:ext>
            </a:extLst>
          </p:cNvPr>
          <p:cNvSpPr txBox="1"/>
          <p:nvPr/>
        </p:nvSpPr>
        <p:spPr>
          <a:xfrm>
            <a:off x="4484766" y="2407973"/>
            <a:ext cx="2781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err="1"/>
              <a:t>flatMap</a:t>
            </a:r>
            <a:endParaRPr lang="en-US" sz="60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294EC-5648-4F0C-BAAE-61C4582BFB78}"/>
              </a:ext>
            </a:extLst>
          </p:cNvPr>
          <p:cNvSpPr txBox="1"/>
          <p:nvPr/>
        </p:nvSpPr>
        <p:spPr>
          <a:xfrm>
            <a:off x="8787230" y="2407973"/>
            <a:ext cx="3134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err="1"/>
              <a:t>withFilter</a:t>
            </a:r>
            <a:endParaRPr lang="en-US" sz="48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C1E665-241C-4A19-A813-B4E4033AB534}"/>
              </a:ext>
            </a:extLst>
          </p:cNvPr>
          <p:cNvSpPr txBox="1"/>
          <p:nvPr/>
        </p:nvSpPr>
        <p:spPr>
          <a:xfrm>
            <a:off x="349769" y="4455474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- Used by the Scala compiler</a:t>
            </a:r>
          </a:p>
        </p:txBody>
      </p:sp>
    </p:spTree>
    <p:extLst>
      <p:ext uri="{BB962C8B-B14F-4D97-AF65-F5344CB8AC3E}">
        <p14:creationId xmlns:p14="http://schemas.microsoft.com/office/powerpoint/2010/main" val="3529437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EE1E1A-192B-47F4-B790-990983524222}"/>
              </a:ext>
            </a:extLst>
          </p:cNvPr>
          <p:cNvSpPr txBox="1"/>
          <p:nvPr/>
        </p:nvSpPr>
        <p:spPr>
          <a:xfrm>
            <a:off x="209862" y="149900"/>
            <a:ext cx="7734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9626F-4C85-4E2C-A7C2-62ED9BE140F1}"/>
              </a:ext>
            </a:extLst>
          </p:cNvPr>
          <p:cNvSpPr txBox="1"/>
          <p:nvPr/>
        </p:nvSpPr>
        <p:spPr>
          <a:xfrm>
            <a:off x="209862" y="1473339"/>
            <a:ext cx="117722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50000"/>
              </a:lnSpc>
              <a:buFontTx/>
              <a:buChar char="-"/>
            </a:pPr>
            <a:r>
              <a:rPr lang="en-US" sz="3600" dirty="0"/>
              <a:t>Chapter 16 talks about </a:t>
            </a:r>
            <a:r>
              <a:rPr lang="en-US" sz="3600" i="1" dirty="0"/>
              <a:t>map</a:t>
            </a:r>
            <a:r>
              <a:rPr lang="en-US" sz="3600" dirty="0"/>
              <a:t>, </a:t>
            </a:r>
            <a:r>
              <a:rPr lang="en-US" sz="3600" i="1" dirty="0" err="1"/>
              <a:t>flatMap</a:t>
            </a:r>
            <a:r>
              <a:rPr lang="en-US" sz="3600" dirty="0"/>
              <a:t>, and </a:t>
            </a:r>
            <a:r>
              <a:rPr lang="en-US" sz="3600" i="1" dirty="0"/>
              <a:t>filter</a:t>
            </a:r>
          </a:p>
          <a:p>
            <a:pPr marL="457200" indent="-457200">
              <a:lnSpc>
                <a:spcPct val="250000"/>
              </a:lnSpc>
              <a:buFontTx/>
              <a:buChar char="-"/>
            </a:pPr>
            <a:r>
              <a:rPr lang="en-US" sz="3600" dirty="0"/>
              <a:t>These functions can make a program difficult to understand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33140F-95E6-4159-ACA0-B02E2D825507}"/>
              </a:ext>
            </a:extLst>
          </p:cNvPr>
          <p:cNvSpPr txBox="1"/>
          <p:nvPr/>
        </p:nvSpPr>
        <p:spPr>
          <a:xfrm>
            <a:off x="0" y="6488667"/>
            <a:ext cx="62522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39892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82691-922D-4CF6-A69A-83D283378F93}"/>
              </a:ext>
            </a:extLst>
          </p:cNvPr>
          <p:cNvSpPr txBox="1"/>
          <p:nvPr/>
        </p:nvSpPr>
        <p:spPr>
          <a:xfrm>
            <a:off x="174884" y="266903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for expressions with one generator</a:t>
            </a:r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851855-E6E1-4B2D-806F-76E6FDD030BC}"/>
              </a:ext>
            </a:extLst>
          </p:cNvPr>
          <p:cNvSpPr txBox="1"/>
          <p:nvPr/>
        </p:nvSpPr>
        <p:spPr>
          <a:xfrm>
            <a:off x="2249452" y="1693889"/>
            <a:ext cx="7813711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for</a:t>
            </a:r>
            <a:r>
              <a:rPr lang="en-US" sz="5400" dirty="0">
                <a:solidFill>
                  <a:schemeClr val="bg1"/>
                </a:solidFill>
              </a:rPr>
              <a:t>(x &lt;- expr1) </a:t>
            </a:r>
            <a:r>
              <a:rPr lang="en-US" sz="5400" dirty="0">
                <a:solidFill>
                  <a:srgbClr val="0070C0"/>
                </a:solidFill>
              </a:rPr>
              <a:t>yield</a:t>
            </a:r>
            <a:r>
              <a:rPr lang="en-US" sz="5400" dirty="0">
                <a:solidFill>
                  <a:schemeClr val="bg1"/>
                </a:solidFill>
              </a:rPr>
              <a:t> expr2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7447C-F7CC-4FCC-A43D-E6B186C1D470}"/>
              </a:ext>
            </a:extLst>
          </p:cNvPr>
          <p:cNvSpPr txBox="1"/>
          <p:nvPr/>
        </p:nvSpPr>
        <p:spPr>
          <a:xfrm>
            <a:off x="2249452" y="4919273"/>
            <a:ext cx="7813711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expr1.map(x =&gt; expr2)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920DA-9C23-4A6E-8A19-175FA7378CEA}"/>
              </a:ext>
            </a:extLst>
          </p:cNvPr>
          <p:cNvSpPr txBox="1"/>
          <p:nvPr/>
        </p:nvSpPr>
        <p:spPr>
          <a:xfrm>
            <a:off x="5074370" y="2875561"/>
            <a:ext cx="18138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358421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3D7980-E3AB-4222-B1EB-FD1C7D3F48DA}"/>
              </a:ext>
            </a:extLst>
          </p:cNvPr>
          <p:cNvSpPr txBox="1"/>
          <p:nvPr/>
        </p:nvSpPr>
        <p:spPr>
          <a:xfrm>
            <a:off x="174884" y="266903"/>
            <a:ext cx="11842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for expressions starting with generator and filter</a:t>
            </a: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89F9BE-EEB5-4CB4-822D-4CC3B2937DB9}"/>
              </a:ext>
            </a:extLst>
          </p:cNvPr>
          <p:cNvSpPr txBox="1"/>
          <p:nvPr/>
        </p:nvSpPr>
        <p:spPr>
          <a:xfrm>
            <a:off x="2249452" y="2021229"/>
            <a:ext cx="7813711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for</a:t>
            </a:r>
            <a:r>
              <a:rPr lang="en-US" sz="4000" dirty="0">
                <a:solidFill>
                  <a:schemeClr val="bg1"/>
                </a:solidFill>
              </a:rPr>
              <a:t>(x &lt;- expr1 </a:t>
            </a:r>
            <a:r>
              <a:rPr lang="en-US" sz="4000" dirty="0">
                <a:solidFill>
                  <a:srgbClr val="0070C0"/>
                </a:solidFill>
              </a:rPr>
              <a:t>if</a:t>
            </a:r>
            <a:r>
              <a:rPr lang="en-US" sz="4000" dirty="0">
                <a:solidFill>
                  <a:schemeClr val="bg1"/>
                </a:solidFill>
              </a:rPr>
              <a:t> expr2) </a:t>
            </a:r>
            <a:r>
              <a:rPr lang="en-US" sz="4000" dirty="0">
                <a:solidFill>
                  <a:srgbClr val="0070C0"/>
                </a:solidFill>
              </a:rPr>
              <a:t>yield</a:t>
            </a:r>
            <a:r>
              <a:rPr lang="en-US" sz="40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05B0EF-867D-46D6-BF7D-6EB19DCF5601}"/>
              </a:ext>
            </a:extLst>
          </p:cNvPr>
          <p:cNvSpPr txBox="1"/>
          <p:nvPr/>
        </p:nvSpPr>
        <p:spPr>
          <a:xfrm>
            <a:off x="2249452" y="3265889"/>
            <a:ext cx="7813711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for</a:t>
            </a:r>
            <a:r>
              <a:rPr lang="en-US" sz="4000" dirty="0">
                <a:solidFill>
                  <a:schemeClr val="bg1"/>
                </a:solidFill>
              </a:rPr>
              <a:t>(x &lt;- expr1 </a:t>
            </a:r>
            <a:r>
              <a:rPr lang="en-US" sz="4000" dirty="0" err="1">
                <a:solidFill>
                  <a:schemeClr val="bg1"/>
                </a:solidFill>
              </a:rPr>
              <a:t>withFilter</a:t>
            </a:r>
            <a:r>
              <a:rPr lang="en-US" sz="4000" dirty="0">
                <a:solidFill>
                  <a:schemeClr val="bg1"/>
                </a:solidFill>
              </a:rPr>
              <a:t>(x =&gt; expr2) </a:t>
            </a:r>
            <a:r>
              <a:rPr lang="en-US" sz="4000" dirty="0">
                <a:solidFill>
                  <a:srgbClr val="0070C0"/>
                </a:solidFill>
              </a:rPr>
              <a:t>yield</a:t>
            </a:r>
            <a:r>
              <a:rPr lang="en-US" sz="40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EE272A-4EB2-4338-926D-4B2E7F726D10}"/>
              </a:ext>
            </a:extLst>
          </p:cNvPr>
          <p:cNvSpPr txBox="1"/>
          <p:nvPr/>
        </p:nvSpPr>
        <p:spPr>
          <a:xfrm>
            <a:off x="2249452" y="5061944"/>
            <a:ext cx="7813711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expr1 </a:t>
            </a:r>
            <a:r>
              <a:rPr lang="en-US" sz="4000" dirty="0" err="1">
                <a:solidFill>
                  <a:schemeClr val="bg1"/>
                </a:solidFill>
              </a:rPr>
              <a:t>withFilter</a:t>
            </a:r>
            <a:r>
              <a:rPr lang="en-US" sz="4000" dirty="0">
                <a:solidFill>
                  <a:schemeClr val="bg1"/>
                </a:solidFill>
              </a:rPr>
              <a:t>(x =&gt; expr2) </a:t>
            </a:r>
          </a:p>
          <a:p>
            <a:r>
              <a:rPr lang="en-US" sz="4000" dirty="0">
                <a:solidFill>
                  <a:schemeClr val="bg1"/>
                </a:solidFill>
              </a:rPr>
              <a:t>map (x =&gt; expr3)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4E4B9C-19A3-45F2-A4C8-A81098E813F9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980850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AAA63-B554-4CF1-9FD1-C60A6CBD544D}"/>
              </a:ext>
            </a:extLst>
          </p:cNvPr>
          <p:cNvSpPr txBox="1"/>
          <p:nvPr/>
        </p:nvSpPr>
        <p:spPr>
          <a:xfrm>
            <a:off x="174884" y="266903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for expressions starting with 2 generators</a:t>
            </a: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02B83-D280-4733-ADA0-253CB6C435C8}"/>
              </a:ext>
            </a:extLst>
          </p:cNvPr>
          <p:cNvSpPr txBox="1"/>
          <p:nvPr/>
        </p:nvSpPr>
        <p:spPr>
          <a:xfrm>
            <a:off x="2249452" y="1693889"/>
            <a:ext cx="7813711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for</a:t>
            </a:r>
            <a:r>
              <a:rPr lang="en-US" sz="4400" dirty="0">
                <a:solidFill>
                  <a:schemeClr val="bg1"/>
                </a:solidFill>
              </a:rPr>
              <a:t>(x &lt;- expr1; y &lt;- empr2; seq) </a:t>
            </a:r>
            <a:r>
              <a:rPr lang="en-US" sz="4400" dirty="0">
                <a:solidFill>
                  <a:srgbClr val="0070C0"/>
                </a:solidFill>
              </a:rPr>
              <a:t>yield</a:t>
            </a:r>
            <a:r>
              <a:rPr lang="en-US" sz="44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7E336F-6DEF-4AF7-9C89-69B2EF65D086}"/>
              </a:ext>
            </a:extLst>
          </p:cNvPr>
          <p:cNvSpPr txBox="1"/>
          <p:nvPr/>
        </p:nvSpPr>
        <p:spPr>
          <a:xfrm>
            <a:off x="1476374" y="4688175"/>
            <a:ext cx="9468701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expr1.flatMap(x =&gt; </a:t>
            </a:r>
            <a:r>
              <a:rPr lang="en-US" sz="4400" dirty="0">
                <a:solidFill>
                  <a:srgbClr val="0070C0"/>
                </a:solidFill>
              </a:rPr>
              <a:t>for</a:t>
            </a:r>
            <a:r>
              <a:rPr lang="en-US" sz="4400" dirty="0">
                <a:solidFill>
                  <a:schemeClr val="bg1"/>
                </a:solidFill>
              </a:rPr>
              <a:t>(y &lt;- expr2; seq) </a:t>
            </a:r>
            <a:r>
              <a:rPr lang="en-US" sz="4400" dirty="0">
                <a:solidFill>
                  <a:srgbClr val="0070C0"/>
                </a:solidFill>
              </a:rPr>
              <a:t>yield</a:t>
            </a:r>
            <a:r>
              <a:rPr lang="en-US" sz="44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94260C-4830-4C40-8686-9CA436A59A0F}"/>
              </a:ext>
            </a:extLst>
          </p:cNvPr>
          <p:cNvSpPr txBox="1"/>
          <p:nvPr/>
        </p:nvSpPr>
        <p:spPr>
          <a:xfrm>
            <a:off x="5074370" y="2875561"/>
            <a:ext cx="18138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1E5D22-8378-4C4E-8BF8-D433A76CB56A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4102772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C539E8-F09E-4F52-A3EE-2B2F632E3783}"/>
              </a:ext>
            </a:extLst>
          </p:cNvPr>
          <p:cNvSpPr txBox="1"/>
          <p:nvPr/>
        </p:nvSpPr>
        <p:spPr>
          <a:xfrm>
            <a:off x="0" y="0"/>
            <a:ext cx="12566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Translating patterns in generators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1098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429B2B-8C8A-445F-9A2B-6DC868C5DAFC}"/>
              </a:ext>
            </a:extLst>
          </p:cNvPr>
          <p:cNvSpPr txBox="1"/>
          <p:nvPr/>
        </p:nvSpPr>
        <p:spPr>
          <a:xfrm>
            <a:off x="0" y="0"/>
            <a:ext cx="12566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Tuples in generators</a:t>
            </a:r>
            <a:endParaRPr lang="en-US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29CDF-9868-4EB0-B6FC-B879064BBC57}"/>
              </a:ext>
            </a:extLst>
          </p:cNvPr>
          <p:cNvSpPr txBox="1"/>
          <p:nvPr/>
        </p:nvSpPr>
        <p:spPr>
          <a:xfrm>
            <a:off x="1246925" y="1421621"/>
            <a:ext cx="10002856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for</a:t>
            </a:r>
            <a:r>
              <a:rPr lang="en-US" sz="4800" dirty="0">
                <a:solidFill>
                  <a:schemeClr val="bg1"/>
                </a:solidFill>
              </a:rPr>
              <a:t>((x</a:t>
            </a:r>
            <a:r>
              <a:rPr lang="en-US" sz="4800" baseline="-25000" dirty="0">
                <a:solidFill>
                  <a:schemeClr val="bg1"/>
                </a:solidFill>
              </a:rPr>
              <a:t>1</a:t>
            </a:r>
            <a:r>
              <a:rPr lang="en-US" sz="4800" dirty="0">
                <a:solidFill>
                  <a:schemeClr val="bg1"/>
                </a:solidFill>
              </a:rPr>
              <a:t>, . . . , </a:t>
            </a:r>
            <a:r>
              <a:rPr lang="en-US" sz="4800" dirty="0" err="1">
                <a:solidFill>
                  <a:schemeClr val="bg1"/>
                </a:solidFill>
              </a:rPr>
              <a:t>x</a:t>
            </a:r>
            <a:r>
              <a:rPr lang="en-US" sz="4800" baseline="-25000" dirty="0" err="1">
                <a:solidFill>
                  <a:schemeClr val="bg1"/>
                </a:solidFill>
              </a:rPr>
              <a:t>n</a:t>
            </a:r>
            <a:r>
              <a:rPr lang="en-US" sz="4800" dirty="0">
                <a:solidFill>
                  <a:schemeClr val="bg1"/>
                </a:solidFill>
              </a:rPr>
              <a:t>)&lt;- expr1) </a:t>
            </a:r>
            <a:r>
              <a:rPr lang="en-US" sz="4800" dirty="0">
                <a:solidFill>
                  <a:srgbClr val="0070C0"/>
                </a:solidFill>
              </a:rPr>
              <a:t>yield</a:t>
            </a:r>
            <a:r>
              <a:rPr lang="en-US" sz="4800" dirty="0">
                <a:solidFill>
                  <a:schemeClr val="bg1"/>
                </a:solidFill>
              </a:rPr>
              <a:t> expr2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327ACE-C8D1-40FE-9930-CDFB976ABE61}"/>
              </a:ext>
            </a:extLst>
          </p:cNvPr>
          <p:cNvSpPr txBox="1"/>
          <p:nvPr/>
        </p:nvSpPr>
        <p:spPr>
          <a:xfrm>
            <a:off x="1246925" y="4189884"/>
            <a:ext cx="10002856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expr1.map { </a:t>
            </a:r>
            <a:r>
              <a:rPr lang="en-US" sz="4800" dirty="0">
                <a:solidFill>
                  <a:srgbClr val="0070C0"/>
                </a:solidFill>
              </a:rPr>
              <a:t>case</a:t>
            </a:r>
            <a:r>
              <a:rPr lang="en-US" sz="4800" dirty="0">
                <a:solidFill>
                  <a:schemeClr val="bg1"/>
                </a:solidFill>
              </a:rPr>
              <a:t>(x</a:t>
            </a:r>
            <a:r>
              <a:rPr lang="en-US" sz="4800" baseline="-25000" dirty="0">
                <a:solidFill>
                  <a:schemeClr val="bg1"/>
                </a:solidFill>
              </a:rPr>
              <a:t>1</a:t>
            </a:r>
            <a:r>
              <a:rPr lang="en-US" sz="4800" dirty="0">
                <a:solidFill>
                  <a:schemeClr val="bg1"/>
                </a:solidFill>
              </a:rPr>
              <a:t>, . . . , </a:t>
            </a:r>
            <a:r>
              <a:rPr lang="en-US" sz="4800" dirty="0" err="1">
                <a:solidFill>
                  <a:schemeClr val="bg1"/>
                </a:solidFill>
              </a:rPr>
              <a:t>x</a:t>
            </a:r>
            <a:r>
              <a:rPr lang="en-US" sz="4800" baseline="-25000" dirty="0" err="1">
                <a:solidFill>
                  <a:schemeClr val="bg1"/>
                </a:solidFill>
              </a:rPr>
              <a:t>n</a:t>
            </a:r>
            <a:r>
              <a:rPr lang="en-US" sz="4800" dirty="0">
                <a:solidFill>
                  <a:schemeClr val="bg1"/>
                </a:solidFill>
              </a:rPr>
              <a:t>) =&gt;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>
                <a:solidFill>
                  <a:schemeClr val="bg1"/>
                </a:solidFill>
              </a:rPr>
              <a:t>expr2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E8EB0B-35CD-4306-9AAA-1D532FEC0B69}"/>
              </a:ext>
            </a:extLst>
          </p:cNvPr>
          <p:cNvSpPr txBox="1"/>
          <p:nvPr/>
        </p:nvSpPr>
        <p:spPr>
          <a:xfrm>
            <a:off x="5074370" y="2227810"/>
            <a:ext cx="18138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911919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51D1E-1625-486E-92D5-3320D70AB792}"/>
              </a:ext>
            </a:extLst>
          </p:cNvPr>
          <p:cNvSpPr txBox="1"/>
          <p:nvPr/>
        </p:nvSpPr>
        <p:spPr>
          <a:xfrm>
            <a:off x="134912" y="164892"/>
            <a:ext cx="12566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Arbitrary patterns in generators</a:t>
            </a:r>
            <a:endParaRPr lang="en-US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3EC6-0D8B-45C0-B50A-8DCB278823F7}"/>
              </a:ext>
            </a:extLst>
          </p:cNvPr>
          <p:cNvSpPr txBox="1"/>
          <p:nvPr/>
        </p:nvSpPr>
        <p:spPr>
          <a:xfrm>
            <a:off x="1246925" y="1421621"/>
            <a:ext cx="10002856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for</a:t>
            </a:r>
            <a:r>
              <a:rPr lang="en-US" sz="4800" dirty="0">
                <a:solidFill>
                  <a:schemeClr val="bg1"/>
                </a:solidFill>
              </a:rPr>
              <a:t>(</a:t>
            </a:r>
            <a:r>
              <a:rPr lang="en-US" sz="4800" i="1" dirty="0">
                <a:solidFill>
                  <a:schemeClr val="bg1"/>
                </a:solidFill>
              </a:rPr>
              <a:t>pat </a:t>
            </a:r>
            <a:r>
              <a:rPr lang="en-US" sz="4800" dirty="0">
                <a:solidFill>
                  <a:schemeClr val="bg1"/>
                </a:solidFill>
              </a:rPr>
              <a:t>&lt;- expr1) </a:t>
            </a:r>
            <a:r>
              <a:rPr lang="en-US" sz="4800" dirty="0">
                <a:solidFill>
                  <a:srgbClr val="0070C0"/>
                </a:solidFill>
              </a:rPr>
              <a:t>yield</a:t>
            </a:r>
            <a:r>
              <a:rPr lang="en-US" sz="4800" dirty="0">
                <a:solidFill>
                  <a:schemeClr val="bg1"/>
                </a:solidFill>
              </a:rPr>
              <a:t> expr2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2FB5B1-62DE-4E1A-83B4-8D64D5A2A6A3}"/>
              </a:ext>
            </a:extLst>
          </p:cNvPr>
          <p:cNvSpPr txBox="1"/>
          <p:nvPr/>
        </p:nvSpPr>
        <p:spPr>
          <a:xfrm>
            <a:off x="1246925" y="2907456"/>
            <a:ext cx="10002856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expr1 </a:t>
            </a:r>
            <a:r>
              <a:rPr lang="en-US" sz="4000" dirty="0" err="1">
                <a:solidFill>
                  <a:schemeClr val="bg1"/>
                </a:solidFill>
              </a:rPr>
              <a:t>withFilter</a:t>
            </a:r>
            <a:r>
              <a:rPr lang="en-US" sz="4000" dirty="0">
                <a:solidFill>
                  <a:schemeClr val="bg1"/>
                </a:solidFill>
              </a:rPr>
              <a:t> {</a:t>
            </a:r>
          </a:p>
          <a:p>
            <a:r>
              <a:rPr lang="en-US" sz="4000" dirty="0">
                <a:solidFill>
                  <a:srgbClr val="0070C0"/>
                </a:solidFill>
              </a:rPr>
              <a:t>    case </a:t>
            </a:r>
            <a:r>
              <a:rPr lang="en-US" sz="4000" dirty="0">
                <a:solidFill>
                  <a:schemeClr val="bg1"/>
                </a:solidFill>
              </a:rPr>
              <a:t>pat =&gt; </a:t>
            </a:r>
            <a:r>
              <a:rPr lang="en-US" sz="4000" dirty="0">
                <a:solidFill>
                  <a:srgbClr val="0070C0"/>
                </a:solidFill>
              </a:rPr>
              <a:t>true</a:t>
            </a:r>
          </a:p>
          <a:p>
            <a:r>
              <a:rPr lang="en-US" sz="4000" dirty="0">
                <a:solidFill>
                  <a:srgbClr val="0070C0"/>
                </a:solidFill>
              </a:rPr>
              <a:t>    case </a:t>
            </a:r>
            <a:r>
              <a:rPr lang="en-US" sz="4000" dirty="0">
                <a:solidFill>
                  <a:schemeClr val="bg1"/>
                </a:solidFill>
              </a:rPr>
              <a:t>_ =&gt;</a:t>
            </a:r>
            <a:r>
              <a:rPr lang="en-US" sz="4000" dirty="0">
                <a:solidFill>
                  <a:srgbClr val="0070C0"/>
                </a:solidFill>
              </a:rPr>
              <a:t> false</a:t>
            </a:r>
          </a:p>
          <a:p>
            <a:r>
              <a:rPr lang="en-US" sz="4000" dirty="0">
                <a:solidFill>
                  <a:schemeClr val="bg1"/>
                </a:solidFill>
              </a:rPr>
              <a:t>}</a:t>
            </a:r>
            <a:r>
              <a:rPr lang="en-US" sz="4000" dirty="0">
                <a:solidFill>
                  <a:srgbClr val="0070C0"/>
                </a:solidFill>
              </a:rPr>
              <a:t> map </a:t>
            </a:r>
            <a:r>
              <a:rPr lang="en-US" sz="4000" dirty="0">
                <a:solidFill>
                  <a:schemeClr val="bg1"/>
                </a:solidFill>
              </a:rPr>
              <a:t>{</a:t>
            </a:r>
          </a:p>
          <a:p>
            <a:r>
              <a:rPr lang="en-US" sz="4000" dirty="0">
                <a:solidFill>
                  <a:srgbClr val="0070C0"/>
                </a:solidFill>
              </a:rPr>
              <a:t>   case </a:t>
            </a:r>
            <a:r>
              <a:rPr lang="en-US" sz="4000" dirty="0">
                <a:solidFill>
                  <a:schemeClr val="bg1"/>
                </a:solidFill>
              </a:rPr>
              <a:t>pat =&gt; expr2</a:t>
            </a:r>
          </a:p>
          <a:p>
            <a:r>
              <a:rPr lang="en-US" sz="40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55B1D3-8ED9-4796-AC01-4F4363C7C795}"/>
              </a:ext>
            </a:extLst>
          </p:cNvPr>
          <p:cNvSpPr txBox="1"/>
          <p:nvPr/>
        </p:nvSpPr>
        <p:spPr>
          <a:xfrm>
            <a:off x="5117991" y="1950811"/>
            <a:ext cx="1956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DD7C92-AA38-404E-A6EC-AE75EDA14B5B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3320422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9C5FA-C5DB-4382-B5B8-FE2E277E45EA}"/>
              </a:ext>
            </a:extLst>
          </p:cNvPr>
          <p:cNvSpPr txBox="1"/>
          <p:nvPr/>
        </p:nvSpPr>
        <p:spPr>
          <a:xfrm>
            <a:off x="134912" y="164892"/>
            <a:ext cx="12566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Translating definitions</a:t>
            </a:r>
            <a:endParaRPr lang="en-US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00C29-9187-4DFE-BE5D-C81278236A89}"/>
              </a:ext>
            </a:extLst>
          </p:cNvPr>
          <p:cNvSpPr txBox="1"/>
          <p:nvPr/>
        </p:nvSpPr>
        <p:spPr>
          <a:xfrm>
            <a:off x="813338" y="1481582"/>
            <a:ext cx="10565324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for</a:t>
            </a:r>
            <a:r>
              <a:rPr lang="en-US" sz="4800" dirty="0">
                <a:solidFill>
                  <a:schemeClr val="bg1"/>
                </a:solidFill>
              </a:rPr>
              <a:t>(x</a:t>
            </a:r>
            <a:r>
              <a:rPr lang="en-US" sz="4800" i="1" dirty="0">
                <a:solidFill>
                  <a:schemeClr val="bg1"/>
                </a:solidFill>
              </a:rPr>
              <a:t> </a:t>
            </a:r>
            <a:r>
              <a:rPr lang="en-US" sz="4800" dirty="0">
                <a:solidFill>
                  <a:schemeClr val="bg1"/>
                </a:solidFill>
              </a:rPr>
              <a:t>&lt;- expr1; y = expr2; seq) </a:t>
            </a:r>
            <a:r>
              <a:rPr lang="en-US" sz="4800" dirty="0">
                <a:solidFill>
                  <a:srgbClr val="0070C0"/>
                </a:solidFill>
              </a:rPr>
              <a:t>yield</a:t>
            </a:r>
            <a:r>
              <a:rPr lang="en-US" sz="48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D39B84-76A2-41C4-9681-1BD1BCCB7664}"/>
              </a:ext>
            </a:extLst>
          </p:cNvPr>
          <p:cNvSpPr txBox="1"/>
          <p:nvPr/>
        </p:nvSpPr>
        <p:spPr>
          <a:xfrm>
            <a:off x="194689" y="3944526"/>
            <a:ext cx="11802621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for</a:t>
            </a:r>
            <a:r>
              <a:rPr lang="en-US" sz="4800" dirty="0">
                <a:solidFill>
                  <a:schemeClr val="bg1"/>
                </a:solidFill>
              </a:rPr>
              <a:t>((x, y)</a:t>
            </a:r>
            <a:r>
              <a:rPr lang="en-US" sz="4800" i="1" dirty="0">
                <a:solidFill>
                  <a:schemeClr val="bg1"/>
                </a:solidFill>
              </a:rPr>
              <a:t> </a:t>
            </a:r>
            <a:r>
              <a:rPr lang="en-US" sz="4800" dirty="0">
                <a:solidFill>
                  <a:schemeClr val="bg1"/>
                </a:solidFill>
              </a:rPr>
              <a:t>&lt;- for( x &lt;- expr1) </a:t>
            </a:r>
            <a:r>
              <a:rPr lang="en-US" sz="4800" dirty="0">
                <a:solidFill>
                  <a:srgbClr val="0070C0"/>
                </a:solidFill>
              </a:rPr>
              <a:t>yield </a:t>
            </a:r>
            <a:r>
              <a:rPr lang="en-US" sz="4800" dirty="0">
                <a:solidFill>
                  <a:schemeClr val="bg1"/>
                </a:solidFill>
              </a:rPr>
              <a:t>(x,expr2); seq) </a:t>
            </a:r>
            <a:r>
              <a:rPr lang="en-US" sz="4800" dirty="0">
                <a:solidFill>
                  <a:srgbClr val="0070C0"/>
                </a:solidFill>
              </a:rPr>
              <a:t>yield</a:t>
            </a:r>
            <a:r>
              <a:rPr lang="en-US" sz="4800" dirty="0">
                <a:solidFill>
                  <a:schemeClr val="bg1"/>
                </a:solidFill>
              </a:rPr>
              <a:t> expr3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C44A3-50D5-4B8D-8319-4F89E24B4526}"/>
              </a:ext>
            </a:extLst>
          </p:cNvPr>
          <p:cNvSpPr txBox="1"/>
          <p:nvPr/>
        </p:nvSpPr>
        <p:spPr>
          <a:xfrm>
            <a:off x="5074370" y="2082478"/>
            <a:ext cx="18138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F582AB-43BE-4602-9B38-E9FB604A2908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438622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A643A-65F3-4438-81D8-7EB875FC6479}"/>
              </a:ext>
            </a:extLst>
          </p:cNvPr>
          <p:cNvSpPr txBox="1"/>
          <p:nvPr/>
        </p:nvSpPr>
        <p:spPr>
          <a:xfrm>
            <a:off x="134912" y="164892"/>
            <a:ext cx="12566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Translating for loops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0FBBB-E836-4677-A261-7A505FB3C336}"/>
              </a:ext>
            </a:extLst>
          </p:cNvPr>
          <p:cNvSpPr txBox="1"/>
          <p:nvPr/>
        </p:nvSpPr>
        <p:spPr>
          <a:xfrm>
            <a:off x="134912" y="1345926"/>
            <a:ext cx="1184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- </a:t>
            </a:r>
            <a:r>
              <a:rPr lang="en-US" sz="4800" dirty="0"/>
              <a:t>Translates in a similar way to for expressions</a:t>
            </a:r>
            <a:endParaRPr lang="en-US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52E8ED-7562-4466-A815-BDA63B87FC66}"/>
              </a:ext>
            </a:extLst>
          </p:cNvPr>
          <p:cNvSpPr txBox="1"/>
          <p:nvPr/>
        </p:nvSpPr>
        <p:spPr>
          <a:xfrm>
            <a:off x="174884" y="2376101"/>
            <a:ext cx="11842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Just replace map and </a:t>
            </a:r>
            <a:r>
              <a:rPr lang="en-US" sz="4800" dirty="0" err="1"/>
              <a:t>flatMap</a:t>
            </a:r>
            <a:r>
              <a:rPr lang="en-US" sz="4800" dirty="0"/>
              <a:t> with foreach</a:t>
            </a:r>
            <a:endParaRPr lang="en-US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E3DA0-DECA-420F-BC10-67A1E78FA422}"/>
              </a:ext>
            </a:extLst>
          </p:cNvPr>
          <p:cNvSpPr txBox="1"/>
          <p:nvPr/>
        </p:nvSpPr>
        <p:spPr>
          <a:xfrm>
            <a:off x="2955196" y="3355896"/>
            <a:ext cx="6052158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for</a:t>
            </a:r>
            <a:r>
              <a:rPr lang="en-US" sz="5400" dirty="0">
                <a:solidFill>
                  <a:schemeClr val="bg1"/>
                </a:solidFill>
              </a:rPr>
              <a:t>(x</a:t>
            </a:r>
            <a:r>
              <a:rPr lang="en-US" sz="5400" i="1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&lt;- expr1) body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3242F6-0F0F-42A3-976F-D228CFD6CB25}"/>
              </a:ext>
            </a:extLst>
          </p:cNvPr>
          <p:cNvSpPr txBox="1"/>
          <p:nvPr/>
        </p:nvSpPr>
        <p:spPr>
          <a:xfrm>
            <a:off x="2101059" y="5555690"/>
            <a:ext cx="7989879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expr1 foreach (x =&gt; body)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3DE064-9D92-4ABE-A7AA-5AD07F54E2E5}"/>
              </a:ext>
            </a:extLst>
          </p:cNvPr>
          <p:cNvSpPr txBox="1"/>
          <p:nvPr/>
        </p:nvSpPr>
        <p:spPr>
          <a:xfrm>
            <a:off x="5074370" y="3817561"/>
            <a:ext cx="18138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3669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3A1957-1ED7-41B5-B859-7167FEB75360}"/>
              </a:ext>
            </a:extLst>
          </p:cNvPr>
          <p:cNvSpPr txBox="1"/>
          <p:nvPr/>
        </p:nvSpPr>
        <p:spPr>
          <a:xfrm>
            <a:off x="134912" y="164892"/>
            <a:ext cx="12566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Going the other way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46A7E7-EFFB-4C34-AF4A-3F27B86DCF51}"/>
              </a:ext>
            </a:extLst>
          </p:cNvPr>
          <p:cNvSpPr txBox="1"/>
          <p:nvPr/>
        </p:nvSpPr>
        <p:spPr>
          <a:xfrm>
            <a:off x="134912" y="1710953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You can go from </a:t>
            </a:r>
            <a:r>
              <a:rPr lang="en-US" sz="4800" i="1" dirty="0"/>
              <a:t>map</a:t>
            </a:r>
            <a:r>
              <a:rPr lang="en-US" sz="4800" dirty="0"/>
              <a:t>, </a:t>
            </a:r>
            <a:r>
              <a:rPr lang="en-US" sz="4800" i="1" dirty="0" err="1"/>
              <a:t>flatMap</a:t>
            </a:r>
            <a:r>
              <a:rPr lang="en-US" sz="4800" dirty="0"/>
              <a:t>, and </a:t>
            </a:r>
            <a:r>
              <a:rPr lang="en-US" sz="4800" i="1" dirty="0"/>
              <a:t>filter</a:t>
            </a:r>
            <a:r>
              <a:rPr lang="en-US" sz="4800" dirty="0"/>
              <a:t> to for 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90389-275C-4DA8-95D1-12E54DA31B7A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982960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02EEA7-6E5F-4FC8-88F3-9BEFD812911C}"/>
              </a:ext>
            </a:extLst>
          </p:cNvPr>
          <p:cNvSpPr txBox="1"/>
          <p:nvPr/>
        </p:nvSpPr>
        <p:spPr>
          <a:xfrm>
            <a:off x="399737" y="918959"/>
            <a:ext cx="11392525" cy="50167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object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rgbClr val="7030A0"/>
                </a:solidFill>
              </a:rPr>
              <a:t>Demo</a:t>
            </a:r>
            <a:r>
              <a:rPr lang="en-US" sz="3200" dirty="0">
                <a:solidFill>
                  <a:schemeClr val="bg1"/>
                </a:solidFill>
              </a:rPr>
              <a:t> {</a:t>
            </a:r>
          </a:p>
          <a:p>
            <a:r>
              <a:rPr lang="en-US" sz="3200" dirty="0">
                <a:solidFill>
                  <a:schemeClr val="bg1"/>
                </a:solidFill>
              </a:rPr>
              <a:t>   </a:t>
            </a:r>
            <a:r>
              <a:rPr lang="en-US" sz="3200" dirty="0">
                <a:solidFill>
                  <a:srgbClr val="0070C0"/>
                </a:solidFill>
              </a:rPr>
              <a:t>def</a:t>
            </a:r>
            <a:r>
              <a:rPr lang="en-US" sz="3200" dirty="0">
                <a:solidFill>
                  <a:schemeClr val="bg1"/>
                </a:solidFill>
              </a:rPr>
              <a:t> map[A, B](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: </a:t>
            </a:r>
            <a:r>
              <a:rPr lang="en-US" sz="3200" dirty="0">
                <a:solidFill>
                  <a:srgbClr val="7030A0"/>
                </a:solidFill>
              </a:rPr>
              <a:t>List[A]</a:t>
            </a:r>
            <a:r>
              <a:rPr lang="en-US" sz="3200" dirty="0">
                <a:solidFill>
                  <a:schemeClr val="bg1"/>
                </a:solidFill>
              </a:rPr>
              <a:t>, f: A =&gt; B): </a:t>
            </a:r>
            <a:r>
              <a:rPr lang="en-US" sz="3200" dirty="0">
                <a:solidFill>
                  <a:srgbClr val="7030A0"/>
                </a:solidFill>
              </a:rPr>
              <a:t>List[B] 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</a:t>
            </a:r>
            <a:r>
              <a:rPr lang="en-US" sz="3200" dirty="0">
                <a:solidFill>
                  <a:srgbClr val="0070C0"/>
                </a:solidFill>
              </a:rPr>
              <a:t>for</a:t>
            </a:r>
            <a:r>
              <a:rPr lang="en-US" sz="3200" dirty="0">
                <a:solidFill>
                  <a:schemeClr val="bg1"/>
                </a:solidFill>
              </a:rPr>
              <a:t> (x &lt; 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) </a:t>
            </a:r>
            <a:r>
              <a:rPr lang="en-US" sz="3200" dirty="0">
                <a:solidFill>
                  <a:srgbClr val="0070C0"/>
                </a:solidFill>
              </a:rPr>
              <a:t>yield</a:t>
            </a:r>
            <a:r>
              <a:rPr lang="en-US" sz="3200" dirty="0">
                <a:solidFill>
                  <a:schemeClr val="bg1"/>
                </a:solidFill>
              </a:rPr>
              <a:t> f(x)  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// produce a call to map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  </a:t>
            </a:r>
            <a:r>
              <a:rPr lang="en-US" sz="3200" dirty="0">
                <a:solidFill>
                  <a:srgbClr val="0070C0"/>
                </a:solidFill>
              </a:rPr>
              <a:t>def</a:t>
            </a:r>
            <a:r>
              <a:rPr lang="en-US" sz="3200" dirty="0">
                <a:solidFill>
                  <a:schemeClr val="bg1"/>
                </a:solidFill>
              </a:rPr>
              <a:t> </a:t>
            </a:r>
            <a:r>
              <a:rPr lang="en-US" sz="3200" dirty="0" err="1">
                <a:solidFill>
                  <a:schemeClr val="bg1"/>
                </a:solidFill>
              </a:rPr>
              <a:t>flatMap</a:t>
            </a:r>
            <a:r>
              <a:rPr lang="en-US" sz="3200" dirty="0">
                <a:solidFill>
                  <a:schemeClr val="bg1"/>
                </a:solidFill>
              </a:rPr>
              <a:t>[A, B](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: </a:t>
            </a:r>
            <a:r>
              <a:rPr lang="en-US" sz="3200" dirty="0">
                <a:solidFill>
                  <a:srgbClr val="7030A0"/>
                </a:solidFill>
              </a:rPr>
              <a:t>List[A]</a:t>
            </a:r>
            <a:r>
              <a:rPr lang="en-US" sz="3200" dirty="0">
                <a:solidFill>
                  <a:schemeClr val="bg1"/>
                </a:solidFill>
              </a:rPr>
              <a:t>, f: A =&gt; List[B]): </a:t>
            </a:r>
            <a:r>
              <a:rPr lang="en-US" sz="3200" dirty="0">
                <a:solidFill>
                  <a:srgbClr val="7030A0"/>
                </a:solidFill>
              </a:rPr>
              <a:t>List[B] </a:t>
            </a:r>
            <a:r>
              <a:rPr lang="en-US" sz="3200" dirty="0">
                <a:solidFill>
                  <a:schemeClr val="bg1"/>
                </a:solidFill>
              </a:rPr>
              <a:t>=    </a:t>
            </a:r>
          </a:p>
          <a:p>
            <a:r>
              <a:rPr lang="en-US" sz="3200" dirty="0">
                <a:solidFill>
                  <a:schemeClr val="bg1"/>
                </a:solidFill>
              </a:rPr>
              <a:t>   </a:t>
            </a:r>
            <a:r>
              <a:rPr lang="en-US" sz="3200" dirty="0">
                <a:solidFill>
                  <a:srgbClr val="0070C0"/>
                </a:solidFill>
              </a:rPr>
              <a:t>for</a:t>
            </a:r>
            <a:r>
              <a:rPr lang="en-US" sz="3200" dirty="0">
                <a:solidFill>
                  <a:schemeClr val="bg1"/>
                </a:solidFill>
              </a:rPr>
              <a:t> (x &lt;-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; y &lt;- f(x)) </a:t>
            </a:r>
            <a:r>
              <a:rPr lang="en-US" sz="3200" dirty="0">
                <a:solidFill>
                  <a:srgbClr val="0070C0"/>
                </a:solidFill>
              </a:rPr>
              <a:t>yield</a:t>
            </a:r>
            <a:r>
              <a:rPr lang="en-US" sz="3200" dirty="0">
                <a:solidFill>
                  <a:schemeClr val="bg1"/>
                </a:solidFill>
              </a:rPr>
              <a:t> y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// produce a call to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</a:rPr>
              <a:t>flatMap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  </a:t>
            </a:r>
            <a:r>
              <a:rPr lang="en-US" sz="3200" dirty="0">
                <a:solidFill>
                  <a:srgbClr val="0070C0"/>
                </a:solidFill>
              </a:rPr>
              <a:t>def</a:t>
            </a:r>
            <a:r>
              <a:rPr lang="en-US" sz="3200" dirty="0">
                <a:solidFill>
                  <a:schemeClr val="bg1"/>
                </a:solidFill>
              </a:rPr>
              <a:t> filter[A](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: </a:t>
            </a:r>
            <a:r>
              <a:rPr lang="en-US" sz="3200" dirty="0">
                <a:solidFill>
                  <a:srgbClr val="7030A0"/>
                </a:solidFill>
              </a:rPr>
              <a:t>List[A]</a:t>
            </a:r>
            <a:r>
              <a:rPr lang="en-US" sz="3200" dirty="0">
                <a:solidFill>
                  <a:schemeClr val="bg1"/>
                </a:solidFill>
              </a:rPr>
              <a:t>, p: A =&gt; </a:t>
            </a:r>
            <a:r>
              <a:rPr lang="en-US" sz="3200" dirty="0">
                <a:solidFill>
                  <a:srgbClr val="7030A0"/>
                </a:solidFill>
              </a:rPr>
              <a:t>Boolean</a:t>
            </a:r>
            <a:r>
              <a:rPr lang="en-US" sz="3200" dirty="0">
                <a:solidFill>
                  <a:schemeClr val="bg1"/>
                </a:solidFill>
              </a:rPr>
              <a:t>): </a:t>
            </a:r>
            <a:r>
              <a:rPr lang="en-US" sz="3200" dirty="0">
                <a:solidFill>
                  <a:srgbClr val="7030A0"/>
                </a:solidFill>
              </a:rPr>
              <a:t>List[A] </a:t>
            </a:r>
            <a:r>
              <a:rPr lang="en-US" sz="3200" dirty="0">
                <a:solidFill>
                  <a:schemeClr val="bg1"/>
                </a:solidFill>
              </a:rPr>
              <a:t>=</a:t>
            </a:r>
          </a:p>
          <a:p>
            <a:r>
              <a:rPr lang="en-US" sz="3200" dirty="0">
                <a:solidFill>
                  <a:schemeClr val="bg1"/>
                </a:solidFill>
              </a:rPr>
              <a:t>   </a:t>
            </a:r>
            <a:r>
              <a:rPr lang="en-US" sz="3200" dirty="0">
                <a:solidFill>
                  <a:srgbClr val="0070C0"/>
                </a:solidFill>
              </a:rPr>
              <a:t>for</a:t>
            </a:r>
            <a:r>
              <a:rPr lang="en-US" sz="3200" dirty="0">
                <a:solidFill>
                  <a:schemeClr val="bg1"/>
                </a:solidFill>
              </a:rPr>
              <a:t> (x &lt;- </a:t>
            </a:r>
            <a:r>
              <a:rPr lang="en-US" sz="3200" dirty="0" err="1">
                <a:solidFill>
                  <a:schemeClr val="bg1"/>
                </a:solidFill>
              </a:rPr>
              <a:t>xs</a:t>
            </a:r>
            <a:r>
              <a:rPr lang="en-US" sz="3200" dirty="0">
                <a:solidFill>
                  <a:schemeClr val="bg1"/>
                </a:solidFill>
              </a:rPr>
              <a:t> if p(x)) </a:t>
            </a:r>
            <a:r>
              <a:rPr lang="en-US" sz="3200" dirty="0">
                <a:solidFill>
                  <a:srgbClr val="0070C0"/>
                </a:solidFill>
              </a:rPr>
              <a:t>yield</a:t>
            </a:r>
            <a:r>
              <a:rPr lang="en-US" sz="3200" dirty="0">
                <a:solidFill>
                  <a:schemeClr val="bg1"/>
                </a:solidFill>
              </a:rPr>
              <a:t> x 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// produce a call to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</a:rPr>
              <a:t>withFilter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727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9F75FB-333D-4371-A4F2-3D8875554E62}"/>
              </a:ext>
            </a:extLst>
          </p:cNvPr>
          <p:cNvSpPr txBox="1"/>
          <p:nvPr/>
        </p:nvSpPr>
        <p:spPr>
          <a:xfrm>
            <a:off x="1476374" y="2273176"/>
            <a:ext cx="10111023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</a:rPr>
              <a:t>case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>
                <a:solidFill>
                  <a:srgbClr val="00B0F0"/>
                </a:solidFill>
              </a:rPr>
              <a:t>class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>
                <a:solidFill>
                  <a:srgbClr val="CC00FF"/>
                </a:solidFill>
              </a:rPr>
              <a:t>Person</a:t>
            </a:r>
            <a:r>
              <a:rPr lang="en-US" sz="4800" dirty="0">
                <a:solidFill>
                  <a:schemeClr val="bg1"/>
                </a:solidFill>
              </a:rPr>
              <a:t>(name: </a:t>
            </a:r>
            <a:r>
              <a:rPr lang="en-US" sz="4800" dirty="0">
                <a:solidFill>
                  <a:srgbClr val="CC00FF"/>
                </a:solidFill>
              </a:rPr>
              <a:t>String</a:t>
            </a:r>
            <a:r>
              <a:rPr lang="en-US" sz="4800" dirty="0">
                <a:solidFill>
                  <a:schemeClr val="bg1"/>
                </a:solidFill>
              </a:rPr>
              <a:t>,</a:t>
            </a:r>
          </a:p>
          <a:p>
            <a:r>
              <a:rPr lang="en-US" sz="4800" dirty="0">
                <a:solidFill>
                  <a:schemeClr val="bg1"/>
                </a:solidFill>
              </a:rPr>
              <a:t>		                   </a:t>
            </a:r>
            <a:r>
              <a:rPr lang="en-US" sz="4800" dirty="0" err="1">
                <a:solidFill>
                  <a:schemeClr val="bg1"/>
                </a:solidFill>
              </a:rPr>
              <a:t>isMale</a:t>
            </a:r>
            <a:r>
              <a:rPr lang="en-US" sz="4800" dirty="0">
                <a:solidFill>
                  <a:schemeClr val="bg1"/>
                </a:solidFill>
              </a:rPr>
              <a:t>: </a:t>
            </a:r>
            <a:r>
              <a:rPr lang="en-US" sz="4800" dirty="0">
                <a:solidFill>
                  <a:srgbClr val="CC00FF"/>
                </a:solidFill>
              </a:rPr>
              <a:t>Boolean</a:t>
            </a:r>
            <a:r>
              <a:rPr lang="en-US" sz="4800" dirty="0">
                <a:solidFill>
                  <a:schemeClr val="bg1"/>
                </a:solidFill>
              </a:rPr>
              <a:t>,</a:t>
            </a:r>
          </a:p>
          <a:p>
            <a:r>
              <a:rPr lang="en-US" sz="4800" dirty="0">
                <a:solidFill>
                  <a:schemeClr val="bg1"/>
                </a:solidFill>
              </a:rPr>
              <a:t>		                   children: </a:t>
            </a:r>
            <a:r>
              <a:rPr lang="en-US" sz="4800" dirty="0">
                <a:solidFill>
                  <a:srgbClr val="CC00FF"/>
                </a:solidFill>
              </a:rPr>
              <a:t>Person</a:t>
            </a:r>
            <a:r>
              <a:rPr lang="en-US" sz="4800" dirty="0">
                <a:solidFill>
                  <a:schemeClr val="bg1"/>
                </a:solidFill>
              </a:rPr>
              <a:t>*)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C2476C-4525-496A-8AE2-594873BB76ED}"/>
              </a:ext>
            </a:extLst>
          </p:cNvPr>
          <p:cNvSpPr txBox="1"/>
          <p:nvPr/>
        </p:nvSpPr>
        <p:spPr>
          <a:xfrm>
            <a:off x="155213" y="276360"/>
            <a:ext cx="9623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Suppose we have the following: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0DD5A1-563B-4315-AEEF-7BF1540CD1B0}"/>
              </a:ext>
            </a:extLst>
          </p:cNvPr>
          <p:cNvSpPr txBox="1"/>
          <p:nvPr/>
        </p:nvSpPr>
        <p:spPr>
          <a:xfrm>
            <a:off x="0" y="6334780"/>
            <a:ext cx="44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1311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B0BE43-7D44-49D6-86EB-E40D794CCA2B}"/>
              </a:ext>
            </a:extLst>
          </p:cNvPr>
          <p:cNvSpPr txBox="1"/>
          <p:nvPr/>
        </p:nvSpPr>
        <p:spPr>
          <a:xfrm>
            <a:off x="-114725" y="2827173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/>
              <a:t>Generalizing for</a:t>
            </a:r>
          </a:p>
        </p:txBody>
      </p:sp>
    </p:spTree>
    <p:extLst>
      <p:ext uri="{BB962C8B-B14F-4D97-AF65-F5344CB8AC3E}">
        <p14:creationId xmlns:p14="http://schemas.microsoft.com/office/powerpoint/2010/main" val="1623084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782493-D890-4D48-B62B-3DB0703AB1A5}"/>
              </a:ext>
            </a:extLst>
          </p:cNvPr>
          <p:cNvSpPr txBox="1"/>
          <p:nvPr/>
        </p:nvSpPr>
        <p:spPr>
          <a:xfrm>
            <a:off x="174882" y="789762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It is possible for your own data types to support for expressions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75C960-A64F-4CEF-BBE3-F78CE5649A17}"/>
              </a:ext>
            </a:extLst>
          </p:cNvPr>
          <p:cNvSpPr txBox="1"/>
          <p:nvPr/>
        </p:nvSpPr>
        <p:spPr>
          <a:xfrm>
            <a:off x="174883" y="3152507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You need to define map, </a:t>
            </a:r>
            <a:r>
              <a:rPr lang="en-US" sz="4800" dirty="0" err="1"/>
              <a:t>flatMap</a:t>
            </a:r>
            <a:r>
              <a:rPr lang="en-US" sz="4800" dirty="0"/>
              <a:t>, </a:t>
            </a:r>
            <a:r>
              <a:rPr lang="en-US" sz="4800" dirty="0" err="1"/>
              <a:t>withFilter</a:t>
            </a:r>
            <a:r>
              <a:rPr lang="en-US" sz="4800" dirty="0"/>
              <a:t>, and foreach as methods of your data type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12A9ED-7494-47FC-AB4A-88648EE24018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19119445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B2EEA-52D9-4EA5-97BF-CE4BA7574D32}"/>
              </a:ext>
            </a:extLst>
          </p:cNvPr>
          <p:cNvSpPr txBox="1"/>
          <p:nvPr/>
        </p:nvSpPr>
        <p:spPr>
          <a:xfrm>
            <a:off x="174883" y="250116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Suppose you have a class C representing some sort of collection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F80E9A-91FF-4D51-9561-7E955375932B}"/>
              </a:ext>
            </a:extLst>
          </p:cNvPr>
          <p:cNvSpPr txBox="1"/>
          <p:nvPr/>
        </p:nvSpPr>
        <p:spPr>
          <a:xfrm>
            <a:off x="174883" y="1954687"/>
            <a:ext cx="11842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It’s typical to pick the following: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D7F47A-995D-4577-BDDF-93BF708620DE}"/>
              </a:ext>
            </a:extLst>
          </p:cNvPr>
          <p:cNvSpPr txBox="1"/>
          <p:nvPr/>
        </p:nvSpPr>
        <p:spPr>
          <a:xfrm>
            <a:off x="778705" y="3020519"/>
            <a:ext cx="9936921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abstract class</a:t>
            </a:r>
            <a:r>
              <a:rPr lang="en-US" sz="3600" dirty="0">
                <a:solidFill>
                  <a:schemeClr val="bg1"/>
                </a:solidFill>
              </a:rPr>
              <a:t> C[A] {</a:t>
            </a:r>
          </a:p>
          <a:p>
            <a:r>
              <a:rPr lang="en-US" sz="3600" dirty="0">
                <a:solidFill>
                  <a:schemeClr val="bg1"/>
                </a:solidFill>
              </a:rPr>
              <a:t>   </a:t>
            </a:r>
            <a:r>
              <a:rPr lang="en-US" sz="3600" dirty="0">
                <a:solidFill>
                  <a:srgbClr val="0070C0"/>
                </a:solidFill>
              </a:rPr>
              <a:t>def</a:t>
            </a:r>
            <a:r>
              <a:rPr lang="en-US" sz="3600" dirty="0">
                <a:solidFill>
                  <a:schemeClr val="bg1"/>
                </a:solidFill>
              </a:rPr>
              <a:t> map[B](f: A =&gt; B): C[B]</a:t>
            </a:r>
          </a:p>
          <a:p>
            <a:r>
              <a:rPr lang="en-US" sz="3600" dirty="0">
                <a:solidFill>
                  <a:schemeClr val="bg1"/>
                </a:solidFill>
              </a:rPr>
              <a:t>   </a:t>
            </a:r>
            <a:r>
              <a:rPr lang="en-US" sz="3600" dirty="0">
                <a:solidFill>
                  <a:srgbClr val="0070C0"/>
                </a:solidFill>
              </a:rPr>
              <a:t>def</a:t>
            </a:r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en-US" sz="3600" dirty="0" err="1">
                <a:solidFill>
                  <a:schemeClr val="bg1"/>
                </a:solidFill>
              </a:rPr>
              <a:t>flatMap</a:t>
            </a:r>
            <a:r>
              <a:rPr lang="en-US" sz="3600" dirty="0">
                <a:solidFill>
                  <a:schemeClr val="bg1"/>
                </a:solidFill>
              </a:rPr>
              <a:t>[B](f: A =&gt; C[B]): C[B]</a:t>
            </a:r>
          </a:p>
          <a:p>
            <a:r>
              <a:rPr lang="en-US" sz="3600" dirty="0">
                <a:solidFill>
                  <a:schemeClr val="bg1"/>
                </a:solidFill>
              </a:rPr>
              <a:t>   </a:t>
            </a:r>
            <a:r>
              <a:rPr lang="en-US" sz="3600" dirty="0">
                <a:solidFill>
                  <a:srgbClr val="0070C0"/>
                </a:solidFill>
              </a:rPr>
              <a:t>def</a:t>
            </a:r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en-US" sz="3600" dirty="0" err="1">
                <a:solidFill>
                  <a:schemeClr val="bg1"/>
                </a:solidFill>
              </a:rPr>
              <a:t>withFilter</a:t>
            </a:r>
            <a:r>
              <a:rPr lang="en-US" sz="3600" dirty="0">
                <a:solidFill>
                  <a:schemeClr val="bg1"/>
                </a:solidFill>
              </a:rPr>
              <a:t>(p: A =&gt; </a:t>
            </a:r>
            <a:r>
              <a:rPr lang="en-US" sz="3600" dirty="0">
                <a:solidFill>
                  <a:srgbClr val="7030A0"/>
                </a:solidFill>
              </a:rPr>
              <a:t>Boolean</a:t>
            </a:r>
            <a:r>
              <a:rPr lang="en-US" sz="3600" dirty="0">
                <a:solidFill>
                  <a:schemeClr val="bg1"/>
                </a:solidFill>
              </a:rPr>
              <a:t>): C[A]   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</a:t>
            </a:r>
            <a:r>
              <a:rPr lang="en-US" sz="3600" dirty="0">
                <a:solidFill>
                  <a:srgbClr val="0070C0"/>
                </a:solidFill>
              </a:rPr>
              <a:t>def </a:t>
            </a:r>
            <a:r>
              <a:rPr lang="en-US" sz="3600" dirty="0">
                <a:solidFill>
                  <a:schemeClr val="bg1"/>
                </a:solidFill>
              </a:rPr>
              <a:t>foreach(b: A =&gt; </a:t>
            </a:r>
            <a:r>
              <a:rPr lang="en-US" sz="3600" dirty="0">
                <a:solidFill>
                  <a:srgbClr val="7030A0"/>
                </a:solidFill>
              </a:rPr>
              <a:t>Unit</a:t>
            </a:r>
            <a:r>
              <a:rPr lang="en-US" sz="3600" dirty="0">
                <a:solidFill>
                  <a:schemeClr val="bg1"/>
                </a:solidFill>
              </a:rPr>
              <a:t>): </a:t>
            </a:r>
            <a:r>
              <a:rPr lang="en-US" sz="3600" dirty="0">
                <a:solidFill>
                  <a:srgbClr val="7030A0"/>
                </a:solidFill>
              </a:rPr>
              <a:t>Unit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>
                <a:solidFill>
                  <a:schemeClr val="bg1"/>
                </a:solidFill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788599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AAD165-33FA-4DD1-86D3-F220FFA3D7FF}"/>
              </a:ext>
            </a:extLst>
          </p:cNvPr>
          <p:cNvSpPr txBox="1"/>
          <p:nvPr/>
        </p:nvSpPr>
        <p:spPr>
          <a:xfrm>
            <a:off x="174882" y="58911"/>
            <a:ext cx="11842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/>
              <a:t>Monad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B9FEA-36EE-4A75-B0D1-59889FF2C6FE}"/>
              </a:ext>
            </a:extLst>
          </p:cNvPr>
          <p:cNvSpPr txBox="1"/>
          <p:nvPr/>
        </p:nvSpPr>
        <p:spPr>
          <a:xfrm>
            <a:off x="174883" y="1074575"/>
            <a:ext cx="11842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You can formulate functions map, </a:t>
            </a:r>
            <a:r>
              <a:rPr lang="en-US" sz="4800" dirty="0" err="1"/>
              <a:t>flatMap</a:t>
            </a:r>
            <a:r>
              <a:rPr lang="en-US" sz="4800" dirty="0"/>
              <a:t>, and </a:t>
            </a:r>
            <a:r>
              <a:rPr lang="en-US" sz="4800" dirty="0" err="1"/>
              <a:t>withFilter</a:t>
            </a:r>
            <a:r>
              <a:rPr lang="en-US" sz="4800" dirty="0"/>
              <a:t> on a monad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5BCC86-BCA1-46BD-88E6-8A74E54BD621}"/>
              </a:ext>
            </a:extLst>
          </p:cNvPr>
          <p:cNvSpPr txBox="1"/>
          <p:nvPr/>
        </p:nvSpPr>
        <p:spPr>
          <a:xfrm>
            <a:off x="174882" y="2934459"/>
            <a:ext cx="118422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- You can characterize every monad by map, </a:t>
            </a:r>
            <a:r>
              <a:rPr lang="en-US" sz="4800" dirty="0" err="1"/>
              <a:t>flatMap</a:t>
            </a:r>
            <a:r>
              <a:rPr lang="en-US" sz="4800" dirty="0"/>
              <a:t>, and </a:t>
            </a:r>
            <a:r>
              <a:rPr lang="en-US" sz="4800" dirty="0" err="1"/>
              <a:t>withFilter</a:t>
            </a:r>
            <a:r>
              <a:rPr lang="en-US" sz="4800" dirty="0"/>
              <a:t>, plus a "unit" constructor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F7697C-D502-4AB1-BEE3-53891397B95F}"/>
              </a:ext>
            </a:extLst>
          </p:cNvPr>
          <p:cNvSpPr txBox="1"/>
          <p:nvPr/>
        </p:nvSpPr>
        <p:spPr>
          <a:xfrm>
            <a:off x="0" y="6334780"/>
            <a:ext cx="70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43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5388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D7A330-31CF-459A-9BC6-8FF067A5DE80}"/>
              </a:ext>
            </a:extLst>
          </p:cNvPr>
          <p:cNvSpPr txBox="1"/>
          <p:nvPr/>
        </p:nvSpPr>
        <p:spPr>
          <a:xfrm>
            <a:off x="913861" y="2681420"/>
            <a:ext cx="10364275" cy="280076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00B0F0"/>
                </a:solidFill>
              </a:rPr>
              <a:t>val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cece</a:t>
            </a:r>
            <a:r>
              <a:rPr lang="en-US" sz="4400" dirty="0">
                <a:solidFill>
                  <a:schemeClr val="bg1"/>
                </a:solidFill>
              </a:rPr>
              <a:t> = </a:t>
            </a:r>
            <a:r>
              <a:rPr lang="en-US" sz="4400" dirty="0">
                <a:solidFill>
                  <a:srgbClr val="CC00FF"/>
                </a:solidFill>
              </a:rPr>
              <a:t>Person</a:t>
            </a:r>
            <a:r>
              <a:rPr lang="en-US" sz="4400" dirty="0">
                <a:solidFill>
                  <a:schemeClr val="bg1"/>
                </a:solidFill>
              </a:rPr>
              <a:t>(</a:t>
            </a:r>
            <a:r>
              <a:rPr lang="en-US" sz="4400" dirty="0">
                <a:solidFill>
                  <a:srgbClr val="FF9900"/>
                </a:solidFill>
              </a:rPr>
              <a:t>“</a:t>
            </a:r>
            <a:r>
              <a:rPr lang="en-US" sz="4400" dirty="0" err="1">
                <a:solidFill>
                  <a:srgbClr val="FF9900"/>
                </a:solidFill>
              </a:rPr>
              <a:t>Cece</a:t>
            </a:r>
            <a:r>
              <a:rPr lang="en-US" sz="4400" dirty="0">
                <a:solidFill>
                  <a:srgbClr val="FF9900"/>
                </a:solidFill>
              </a:rPr>
              <a:t>”</a:t>
            </a:r>
            <a:r>
              <a:rPr lang="en-US" sz="4400" dirty="0">
                <a:solidFill>
                  <a:schemeClr val="bg1"/>
                </a:solidFill>
              </a:rPr>
              <a:t>,</a:t>
            </a:r>
            <a:r>
              <a:rPr lang="en-US" sz="4400" dirty="0">
                <a:solidFill>
                  <a:srgbClr val="FF9900"/>
                </a:solidFill>
              </a:rPr>
              <a:t> </a:t>
            </a:r>
            <a:r>
              <a:rPr lang="en-US" sz="4400" dirty="0">
                <a:solidFill>
                  <a:srgbClr val="00B0F0"/>
                </a:solidFill>
              </a:rPr>
              <a:t>false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</a:p>
          <a:p>
            <a:r>
              <a:rPr lang="en-US" sz="4400" dirty="0" err="1">
                <a:solidFill>
                  <a:srgbClr val="00B0F0"/>
                </a:solidFill>
              </a:rPr>
              <a:t>val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philip</a:t>
            </a:r>
            <a:r>
              <a:rPr lang="en-US" sz="4400" dirty="0">
                <a:solidFill>
                  <a:schemeClr val="bg1"/>
                </a:solidFill>
              </a:rPr>
              <a:t> = </a:t>
            </a:r>
            <a:r>
              <a:rPr lang="en-US" sz="4400" dirty="0">
                <a:solidFill>
                  <a:srgbClr val="CC00FF"/>
                </a:solidFill>
              </a:rPr>
              <a:t>Person</a:t>
            </a:r>
            <a:r>
              <a:rPr lang="en-US" sz="4400" dirty="0">
                <a:solidFill>
                  <a:schemeClr val="bg1"/>
                </a:solidFill>
              </a:rPr>
              <a:t>(</a:t>
            </a:r>
            <a:r>
              <a:rPr lang="en-US" sz="4400" dirty="0">
                <a:solidFill>
                  <a:srgbClr val="FF9900"/>
                </a:solidFill>
              </a:rPr>
              <a:t>“Philip”</a:t>
            </a:r>
            <a:r>
              <a:rPr lang="en-US" sz="4400" dirty="0">
                <a:solidFill>
                  <a:schemeClr val="bg1"/>
                </a:solidFill>
              </a:rPr>
              <a:t>,</a:t>
            </a:r>
            <a:r>
              <a:rPr lang="en-US" sz="4400" dirty="0">
                <a:solidFill>
                  <a:srgbClr val="FF9900"/>
                </a:solidFill>
              </a:rPr>
              <a:t> </a:t>
            </a:r>
            <a:r>
              <a:rPr lang="en-US" sz="4400" dirty="0">
                <a:solidFill>
                  <a:srgbClr val="00B0F0"/>
                </a:solidFill>
              </a:rPr>
              <a:t>true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</a:p>
          <a:p>
            <a:r>
              <a:rPr lang="en-US" sz="4400" dirty="0" err="1">
                <a:solidFill>
                  <a:srgbClr val="00B0F0"/>
                </a:solidFill>
              </a:rPr>
              <a:t>val</a:t>
            </a:r>
            <a:r>
              <a:rPr lang="en-US" sz="4400" dirty="0">
                <a:solidFill>
                  <a:schemeClr val="bg1"/>
                </a:solidFill>
              </a:rPr>
              <a:t> pam = </a:t>
            </a:r>
            <a:r>
              <a:rPr lang="en-US" sz="4400" dirty="0">
                <a:solidFill>
                  <a:srgbClr val="CC00FF"/>
                </a:solidFill>
              </a:rPr>
              <a:t>Person</a:t>
            </a:r>
            <a:r>
              <a:rPr lang="en-US" sz="4400" dirty="0">
                <a:solidFill>
                  <a:schemeClr val="bg1"/>
                </a:solidFill>
              </a:rPr>
              <a:t>(</a:t>
            </a:r>
            <a:r>
              <a:rPr lang="en-US" sz="4400" dirty="0">
                <a:solidFill>
                  <a:srgbClr val="FF9900"/>
                </a:solidFill>
              </a:rPr>
              <a:t>“Pam”</a:t>
            </a:r>
            <a:r>
              <a:rPr lang="en-US" sz="4400" dirty="0">
                <a:solidFill>
                  <a:schemeClr val="bg1"/>
                </a:solidFill>
              </a:rPr>
              <a:t>,</a:t>
            </a:r>
            <a:r>
              <a:rPr lang="en-US" sz="4400" dirty="0">
                <a:solidFill>
                  <a:srgbClr val="FF9900"/>
                </a:solidFill>
              </a:rPr>
              <a:t> </a:t>
            </a:r>
            <a:r>
              <a:rPr lang="en-US" sz="4400" dirty="0">
                <a:solidFill>
                  <a:srgbClr val="00B0F0"/>
                </a:solidFill>
              </a:rPr>
              <a:t>false</a:t>
            </a:r>
            <a:r>
              <a:rPr lang="en-US" sz="4400" dirty="0">
                <a:solidFill>
                  <a:schemeClr val="bg1"/>
                </a:solidFill>
              </a:rPr>
              <a:t>, </a:t>
            </a:r>
            <a:r>
              <a:rPr lang="en-US" sz="4400" dirty="0" err="1">
                <a:solidFill>
                  <a:schemeClr val="bg1"/>
                </a:solidFill>
              </a:rPr>
              <a:t>cece</a:t>
            </a:r>
            <a:r>
              <a:rPr lang="en-US" sz="4400" dirty="0">
                <a:solidFill>
                  <a:schemeClr val="bg1"/>
                </a:solidFill>
              </a:rPr>
              <a:t>, </a:t>
            </a:r>
            <a:r>
              <a:rPr lang="en-US" sz="4400" dirty="0" err="1">
                <a:solidFill>
                  <a:schemeClr val="bg1"/>
                </a:solidFill>
              </a:rPr>
              <a:t>philip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</a:p>
          <a:p>
            <a:r>
              <a:rPr lang="en-US" sz="4400" dirty="0" err="1">
                <a:solidFill>
                  <a:srgbClr val="00B0F0"/>
                </a:solidFill>
              </a:rPr>
              <a:t>val</a:t>
            </a:r>
            <a:r>
              <a:rPr lang="en-US" sz="4400" dirty="0">
                <a:solidFill>
                  <a:schemeClr val="bg1"/>
                </a:solidFill>
              </a:rPr>
              <a:t> persons = </a:t>
            </a:r>
            <a:r>
              <a:rPr lang="en-US" sz="4400" dirty="0">
                <a:solidFill>
                  <a:srgbClr val="CC00FF"/>
                </a:solidFill>
              </a:rPr>
              <a:t>List</a:t>
            </a:r>
            <a:r>
              <a:rPr lang="en-US" sz="4400" dirty="0">
                <a:solidFill>
                  <a:schemeClr val="bg1"/>
                </a:solidFill>
              </a:rPr>
              <a:t>(pam, </a:t>
            </a:r>
            <a:r>
              <a:rPr lang="en-US" sz="4400" dirty="0" err="1">
                <a:solidFill>
                  <a:schemeClr val="bg1"/>
                </a:solidFill>
              </a:rPr>
              <a:t>philip</a:t>
            </a:r>
            <a:r>
              <a:rPr lang="en-US" sz="4400" dirty="0">
                <a:solidFill>
                  <a:schemeClr val="bg1"/>
                </a:solidFill>
              </a:rPr>
              <a:t>, </a:t>
            </a:r>
            <a:r>
              <a:rPr lang="en-US" sz="4400" dirty="0" err="1">
                <a:solidFill>
                  <a:schemeClr val="bg1"/>
                </a:solidFill>
              </a:rPr>
              <a:t>cece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07CB50-E729-4450-AEBD-E9272563597F}"/>
              </a:ext>
            </a:extLst>
          </p:cNvPr>
          <p:cNvSpPr txBox="1"/>
          <p:nvPr/>
        </p:nvSpPr>
        <p:spPr>
          <a:xfrm>
            <a:off x="799137" y="427128"/>
            <a:ext cx="10364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if we wanted to find the names of all pairs of mothers and their children in the list?</a:t>
            </a:r>
          </a:p>
        </p:txBody>
      </p:sp>
    </p:spTree>
    <p:extLst>
      <p:ext uri="{BB962C8B-B14F-4D97-AF65-F5344CB8AC3E}">
        <p14:creationId xmlns:p14="http://schemas.microsoft.com/office/powerpoint/2010/main" val="267193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E1D1E7-2285-485A-B06E-44947C5C7045}"/>
              </a:ext>
            </a:extLst>
          </p:cNvPr>
          <p:cNvSpPr txBox="1"/>
          <p:nvPr/>
        </p:nvSpPr>
        <p:spPr>
          <a:xfrm>
            <a:off x="120121" y="204440"/>
            <a:ext cx="1097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Using </a:t>
            </a:r>
            <a:r>
              <a:rPr lang="en-US" sz="5400" i="1" dirty="0"/>
              <a:t>map</a:t>
            </a:r>
            <a:r>
              <a:rPr lang="en-US" sz="5400" dirty="0"/>
              <a:t>, </a:t>
            </a:r>
            <a:r>
              <a:rPr lang="en-US" sz="5400" i="1" dirty="0" err="1"/>
              <a:t>flatMap</a:t>
            </a:r>
            <a:r>
              <a:rPr lang="en-US" sz="5400" dirty="0"/>
              <a:t>, and </a:t>
            </a:r>
            <a:r>
              <a:rPr lang="en-US" sz="5400" i="1" dirty="0" err="1"/>
              <a:t>withFilter</a:t>
            </a:r>
            <a:r>
              <a:rPr lang="en-US" sz="5400" i="1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A6CDC4-0A65-46F9-ADED-F059C51CD3F8}"/>
              </a:ext>
            </a:extLst>
          </p:cNvPr>
          <p:cNvSpPr txBox="1"/>
          <p:nvPr/>
        </p:nvSpPr>
        <p:spPr>
          <a:xfrm>
            <a:off x="269823" y="1842288"/>
            <a:ext cx="11652354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 persons </a:t>
            </a:r>
            <a:r>
              <a:rPr lang="en-US" sz="4000" dirty="0" err="1">
                <a:solidFill>
                  <a:schemeClr val="bg1"/>
                </a:solidFill>
              </a:rPr>
              <a:t>withFilter</a:t>
            </a:r>
            <a:r>
              <a:rPr lang="en-US" sz="4000" dirty="0">
                <a:solidFill>
                  <a:schemeClr val="bg1"/>
                </a:solidFill>
              </a:rPr>
              <a:t> (p =&gt; !</a:t>
            </a:r>
            <a:r>
              <a:rPr lang="en-US" sz="4000" dirty="0" err="1">
                <a:solidFill>
                  <a:schemeClr val="bg1"/>
                </a:solidFill>
              </a:rPr>
              <a:t>p.isMale</a:t>
            </a:r>
            <a:r>
              <a:rPr lang="en-US" sz="4000" dirty="0">
                <a:solidFill>
                  <a:schemeClr val="bg1"/>
                </a:solidFill>
              </a:rPr>
              <a:t>) </a:t>
            </a:r>
            <a:r>
              <a:rPr lang="en-US" sz="4000" dirty="0" err="1">
                <a:solidFill>
                  <a:schemeClr val="bg1"/>
                </a:solidFill>
              </a:rPr>
              <a:t>flatMap</a:t>
            </a:r>
            <a:r>
              <a:rPr lang="en-US" sz="4000" dirty="0">
                <a:solidFill>
                  <a:schemeClr val="bg1"/>
                </a:solidFill>
              </a:rPr>
              <a:t> (p =&gt; 	(</a:t>
            </a:r>
            <a:r>
              <a:rPr lang="en-US" sz="4000" dirty="0" err="1">
                <a:solidFill>
                  <a:schemeClr val="bg1"/>
                </a:solidFill>
              </a:rPr>
              <a:t>p.children</a:t>
            </a:r>
            <a:r>
              <a:rPr lang="en-US" sz="4000" dirty="0">
                <a:solidFill>
                  <a:schemeClr val="bg1"/>
                </a:solidFill>
              </a:rPr>
              <a:t> map (c =&gt; (p.name, c.name))))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result: List[(String, String)] = List((</a:t>
            </a:r>
            <a:r>
              <a:rPr lang="en-US" sz="4000" dirty="0" err="1">
                <a:solidFill>
                  <a:srgbClr val="C00000"/>
                </a:solidFill>
              </a:rPr>
              <a:t>Pam,Cece</a:t>
            </a:r>
            <a:r>
              <a:rPr lang="en-US" sz="4000" dirty="0">
                <a:solidFill>
                  <a:srgbClr val="C00000"/>
                </a:solidFill>
              </a:rPr>
              <a:t>), (</a:t>
            </a:r>
            <a:r>
              <a:rPr lang="en-US" sz="4000" dirty="0" err="1">
                <a:solidFill>
                  <a:srgbClr val="C00000"/>
                </a:solidFill>
              </a:rPr>
              <a:t>Pam,Philip</a:t>
            </a:r>
            <a:r>
              <a:rPr lang="en-US" sz="4000" dirty="0">
                <a:solidFill>
                  <a:srgbClr val="C00000"/>
                </a:solidFill>
              </a:rPr>
              <a:t>))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9FB33-1924-4413-B0A1-7BF7F0D9753C}"/>
              </a:ext>
            </a:extLst>
          </p:cNvPr>
          <p:cNvSpPr txBox="1"/>
          <p:nvPr/>
        </p:nvSpPr>
        <p:spPr>
          <a:xfrm>
            <a:off x="269823" y="5381469"/>
            <a:ext cx="11437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Bit hard to understand, isn’t it?</a:t>
            </a:r>
          </a:p>
        </p:txBody>
      </p:sp>
    </p:spTree>
    <p:extLst>
      <p:ext uri="{BB962C8B-B14F-4D97-AF65-F5344CB8AC3E}">
        <p14:creationId xmlns:p14="http://schemas.microsoft.com/office/powerpoint/2010/main" val="3657728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A2C0D-D897-40B2-8D61-1A38646883E2}"/>
              </a:ext>
            </a:extLst>
          </p:cNvPr>
          <p:cNvSpPr txBox="1"/>
          <p:nvPr/>
        </p:nvSpPr>
        <p:spPr>
          <a:xfrm>
            <a:off x="314793" y="164892"/>
            <a:ext cx="76899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Use a for expression!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19642-3861-4074-9DF3-C3A94866FEEF}"/>
              </a:ext>
            </a:extLst>
          </p:cNvPr>
          <p:cNvSpPr txBox="1"/>
          <p:nvPr/>
        </p:nvSpPr>
        <p:spPr>
          <a:xfrm>
            <a:off x="269823" y="1842288"/>
            <a:ext cx="11652354" cy="32932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for</a:t>
            </a:r>
            <a:r>
              <a:rPr lang="en-US" sz="4400" dirty="0">
                <a:solidFill>
                  <a:schemeClr val="bg1"/>
                </a:solidFill>
              </a:rPr>
              <a:t> (p &lt;- persons; </a:t>
            </a:r>
            <a:r>
              <a:rPr lang="en-US" sz="4400" dirty="0">
                <a:solidFill>
                  <a:srgbClr val="0070C0"/>
                </a:solidFill>
              </a:rPr>
              <a:t>if </a:t>
            </a:r>
            <a:r>
              <a:rPr lang="en-US" sz="4400" dirty="0">
                <a:solidFill>
                  <a:schemeClr val="bg1"/>
                </a:solidFill>
              </a:rPr>
              <a:t>!</a:t>
            </a:r>
            <a:r>
              <a:rPr lang="en-US" sz="4400" dirty="0" err="1">
                <a:solidFill>
                  <a:schemeClr val="bg1"/>
                </a:solidFill>
              </a:rPr>
              <a:t>p.isMale</a:t>
            </a:r>
            <a:r>
              <a:rPr lang="en-US" sz="4400" dirty="0">
                <a:solidFill>
                  <a:schemeClr val="bg1"/>
                </a:solidFill>
              </a:rPr>
              <a:t>; c &lt;- </a:t>
            </a:r>
            <a:r>
              <a:rPr lang="en-US" sz="4400" dirty="0" err="1">
                <a:solidFill>
                  <a:schemeClr val="bg1"/>
                </a:solidFill>
              </a:rPr>
              <a:t>p.children</a:t>
            </a:r>
            <a:r>
              <a:rPr lang="en-US" sz="4400" dirty="0">
                <a:solidFill>
                  <a:schemeClr val="bg1"/>
                </a:solidFill>
              </a:rPr>
              <a:t>) </a:t>
            </a:r>
          </a:p>
          <a:p>
            <a:r>
              <a:rPr lang="en-US" sz="4400" dirty="0">
                <a:solidFill>
                  <a:srgbClr val="0070C0"/>
                </a:solidFill>
              </a:rPr>
              <a:t>yield</a:t>
            </a:r>
            <a:r>
              <a:rPr lang="en-US" sz="4400" dirty="0">
                <a:solidFill>
                  <a:schemeClr val="bg1"/>
                </a:solidFill>
              </a:rPr>
              <a:t> (p.name, c.name)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result: List[(String, String)] = List((</a:t>
            </a:r>
            <a:r>
              <a:rPr lang="en-US" sz="4000" dirty="0" err="1">
                <a:solidFill>
                  <a:srgbClr val="C00000"/>
                </a:solidFill>
              </a:rPr>
              <a:t>Pam,Cece</a:t>
            </a:r>
            <a:r>
              <a:rPr lang="en-US" sz="4000" dirty="0">
                <a:solidFill>
                  <a:srgbClr val="C00000"/>
                </a:solidFill>
              </a:rPr>
              <a:t>), (</a:t>
            </a:r>
            <a:r>
              <a:rPr lang="en-US" sz="4000" dirty="0" err="1">
                <a:solidFill>
                  <a:srgbClr val="C00000"/>
                </a:solidFill>
              </a:rPr>
              <a:t>Pam,Philip</a:t>
            </a:r>
            <a:r>
              <a:rPr lang="en-US" sz="4000" dirty="0">
                <a:solidFill>
                  <a:srgbClr val="C00000"/>
                </a:solidFill>
              </a:rPr>
              <a:t>)) </a:t>
            </a:r>
          </a:p>
        </p:txBody>
      </p:sp>
    </p:spTree>
    <p:extLst>
      <p:ext uri="{BB962C8B-B14F-4D97-AF65-F5344CB8AC3E}">
        <p14:creationId xmlns:p14="http://schemas.microsoft.com/office/powerpoint/2010/main" val="2040304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B7960C-733C-4755-88BE-C4E01D96194B}"/>
              </a:ext>
            </a:extLst>
          </p:cNvPr>
          <p:cNvSpPr txBox="1"/>
          <p:nvPr/>
        </p:nvSpPr>
        <p:spPr>
          <a:xfrm>
            <a:off x="337963" y="2094489"/>
            <a:ext cx="115160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/>
              <a:t>For Expressions</a:t>
            </a:r>
          </a:p>
        </p:txBody>
      </p:sp>
    </p:spTree>
    <p:extLst>
      <p:ext uri="{BB962C8B-B14F-4D97-AF65-F5344CB8AC3E}">
        <p14:creationId xmlns:p14="http://schemas.microsoft.com/office/powerpoint/2010/main" val="293773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2ABB1A-894D-4944-8088-AD522E0BD8A6}"/>
              </a:ext>
            </a:extLst>
          </p:cNvPr>
          <p:cNvSpPr txBox="1"/>
          <p:nvPr/>
        </p:nvSpPr>
        <p:spPr>
          <a:xfrm>
            <a:off x="104931" y="239843"/>
            <a:ext cx="11512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 for expression has the following form: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B8B13-BE7C-437B-A35E-CFC9DB1AA8B7}"/>
              </a:ext>
            </a:extLst>
          </p:cNvPr>
          <p:cNvSpPr txBox="1"/>
          <p:nvPr/>
        </p:nvSpPr>
        <p:spPr>
          <a:xfrm>
            <a:off x="224852" y="1587455"/>
            <a:ext cx="550139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for</a:t>
            </a:r>
            <a:r>
              <a:rPr lang="en-US" sz="5400" dirty="0">
                <a:solidFill>
                  <a:schemeClr val="bg1"/>
                </a:solidFill>
              </a:rPr>
              <a:t> (</a:t>
            </a:r>
            <a:r>
              <a:rPr lang="en-US" sz="5400" i="1" dirty="0">
                <a:solidFill>
                  <a:schemeClr val="bg1"/>
                </a:solidFill>
              </a:rPr>
              <a:t>seq</a:t>
            </a:r>
            <a:r>
              <a:rPr lang="en-US" sz="5400" dirty="0">
                <a:solidFill>
                  <a:schemeClr val="bg1"/>
                </a:solidFill>
              </a:rPr>
              <a:t>) </a:t>
            </a:r>
            <a:r>
              <a:rPr lang="en-US" sz="5400" dirty="0">
                <a:solidFill>
                  <a:srgbClr val="0070C0"/>
                </a:solidFill>
              </a:rPr>
              <a:t>yield</a:t>
            </a:r>
            <a:r>
              <a:rPr lang="en-US" sz="5400" dirty="0">
                <a:solidFill>
                  <a:schemeClr val="bg1"/>
                </a:solidFill>
              </a:rPr>
              <a:t> </a:t>
            </a:r>
            <a:r>
              <a:rPr lang="en-US" sz="5400" i="1" dirty="0">
                <a:solidFill>
                  <a:schemeClr val="bg1"/>
                </a:solidFill>
              </a:rPr>
              <a:t>expr</a:t>
            </a:r>
            <a:endParaRPr lang="en-US" sz="4800" i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4303E8-FD79-485C-A0B6-F9AA56E986C0}"/>
              </a:ext>
            </a:extLst>
          </p:cNvPr>
          <p:cNvSpPr txBox="1"/>
          <p:nvPr/>
        </p:nvSpPr>
        <p:spPr>
          <a:xfrm>
            <a:off x="224851" y="4222726"/>
            <a:ext cx="11047752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0070C0"/>
                </a:solidFill>
              </a:rPr>
              <a:t>for</a:t>
            </a:r>
            <a:r>
              <a:rPr lang="en-US" sz="4200" dirty="0">
                <a:solidFill>
                  <a:schemeClr val="bg1"/>
                </a:solidFill>
              </a:rPr>
              <a:t> (p &lt;- persons; n = p.name; </a:t>
            </a:r>
            <a:r>
              <a:rPr lang="en-US" sz="4200" dirty="0">
                <a:solidFill>
                  <a:srgbClr val="0070C0"/>
                </a:solidFill>
              </a:rPr>
              <a:t>if</a:t>
            </a:r>
            <a:r>
              <a:rPr lang="en-US" sz="4200" dirty="0">
                <a:solidFill>
                  <a:schemeClr val="bg1"/>
                </a:solidFill>
              </a:rPr>
              <a:t> (n == “Wanda”)) </a:t>
            </a:r>
          </a:p>
          <a:p>
            <a:r>
              <a:rPr lang="en-US" sz="4200" dirty="0">
                <a:solidFill>
                  <a:srgbClr val="0070C0"/>
                </a:solidFill>
              </a:rPr>
              <a:t>yield</a:t>
            </a:r>
            <a:r>
              <a:rPr lang="en-US" sz="4200" dirty="0">
                <a:solidFill>
                  <a:schemeClr val="bg1"/>
                </a:solidFill>
              </a:rPr>
              <a:t> n</a:t>
            </a:r>
            <a:endParaRPr lang="en-US" sz="42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1F87D0-E61D-49E3-8D9B-E50EDDDF41DA}"/>
              </a:ext>
            </a:extLst>
          </p:cNvPr>
          <p:cNvSpPr txBox="1"/>
          <p:nvPr/>
        </p:nvSpPr>
        <p:spPr>
          <a:xfrm>
            <a:off x="224851" y="3088956"/>
            <a:ext cx="11512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Example: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DD71E7-EDE9-467B-8E10-45C536E07F0E}"/>
              </a:ext>
            </a:extLst>
          </p:cNvPr>
          <p:cNvSpPr txBox="1"/>
          <p:nvPr/>
        </p:nvSpPr>
        <p:spPr>
          <a:xfrm>
            <a:off x="0" y="6334780"/>
            <a:ext cx="44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4188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1494</Words>
  <Application>Microsoft Office PowerPoint</Application>
  <PresentationFormat>Widescreen</PresentationFormat>
  <Paragraphs>199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Trade Gothic Next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Garcia Soriano, Luis</dc:creator>
  <cp:lastModifiedBy>Garcia Soriano, Luis</cp:lastModifiedBy>
  <cp:revision>64</cp:revision>
  <dcterms:created xsi:type="dcterms:W3CDTF">2021-03-17T04:32:52Z</dcterms:created>
  <dcterms:modified xsi:type="dcterms:W3CDTF">2021-03-17T16:33:35Z</dcterms:modified>
</cp:coreProperties>
</file>