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9"/>
  </p:notesMasterIdLst>
  <p:sldIdLst>
    <p:sldId id="256" r:id="rId2"/>
    <p:sldId id="287" r:id="rId3"/>
    <p:sldId id="294" r:id="rId4"/>
    <p:sldId id="299" r:id="rId5"/>
    <p:sldId id="300" r:id="rId6"/>
    <p:sldId id="301" r:id="rId7"/>
    <p:sldId id="30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91" autoAdjust="0"/>
    <p:restoredTop sz="94660"/>
  </p:normalViewPr>
  <p:slideViewPr>
    <p:cSldViewPr snapToGrid="0">
      <p:cViewPr varScale="1">
        <p:scale>
          <a:sx n="68" d="100"/>
          <a:sy n="68" d="100"/>
        </p:scale>
        <p:origin x="78" y="9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F18A3-EA2C-412E-9735-A56E0539C0DA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38E108-3C18-4A53-9F02-8190BDFA3B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1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3/2/2021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EC8E9-57F0-477C-881A-FF52DDC165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800" dirty="0"/>
              <a:t>Scala:</a:t>
            </a:r>
            <a:br>
              <a:rPr lang="en-US" sz="8800" dirty="0"/>
            </a:br>
            <a:r>
              <a:rPr lang="en-US" sz="8800" dirty="0"/>
              <a:t>Abstract Members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B4842E-02CF-4ACC-B180-E94342930B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COMP 4210</a:t>
            </a:r>
          </a:p>
          <a:p>
            <a:r>
              <a:rPr lang="en-US" dirty="0"/>
              <a:t>David J Stucki</a:t>
            </a:r>
          </a:p>
        </p:txBody>
      </p:sp>
    </p:spTree>
    <p:extLst>
      <p:ext uri="{BB962C8B-B14F-4D97-AF65-F5344CB8AC3E}">
        <p14:creationId xmlns:p14="http://schemas.microsoft.com/office/powerpoint/2010/main" val="1086829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E1BBD-A517-4866-BD7D-770D5CB73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couple of concepts...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CBE213-9BFC-4340-B573-A2BF9200C5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3838" indent="0">
              <a:buNone/>
            </a:pPr>
            <a:r>
              <a:rPr lang="en-US" sz="2400" dirty="0">
                <a:solidFill>
                  <a:prstClr val="black"/>
                </a:solidFill>
                <a:cs typeface="Courier New" panose="02070309020205020404" pitchFamily="49" charset="0"/>
              </a:rPr>
              <a:t>One of the ideas that was introduced in chapter 19, related to type variance is that of </a:t>
            </a:r>
            <a:r>
              <a:rPr lang="en-US" sz="2400" dirty="0">
                <a:solidFill>
                  <a:schemeClr val="accent1"/>
                </a:solidFill>
                <a:cs typeface="Courier New" panose="02070309020205020404" pitchFamily="49" charset="0"/>
              </a:rPr>
              <a:t>upper</a:t>
            </a:r>
            <a:r>
              <a:rPr lang="en-US" sz="2400" dirty="0">
                <a:solidFill>
                  <a:prstClr val="black"/>
                </a:solidFill>
                <a:cs typeface="Courier New" panose="02070309020205020404" pitchFamily="49" charset="0"/>
              </a:rPr>
              <a:t> and </a:t>
            </a:r>
            <a:r>
              <a:rPr lang="en-US" sz="2400" dirty="0">
                <a:solidFill>
                  <a:schemeClr val="accent1"/>
                </a:solidFill>
                <a:cs typeface="Courier New" panose="02070309020205020404" pitchFamily="49" charset="0"/>
              </a:rPr>
              <a:t>lower</a:t>
            </a:r>
            <a:r>
              <a:rPr lang="en-US" sz="2400" dirty="0">
                <a:solidFill>
                  <a:prstClr val="black"/>
                </a:solidFill>
                <a:cs typeface="Courier New" panose="02070309020205020404" pitchFamily="49" charset="0"/>
              </a:rPr>
              <a:t> </a:t>
            </a:r>
            <a:r>
              <a:rPr lang="en-US" sz="2400" dirty="0">
                <a:solidFill>
                  <a:schemeClr val="accent1"/>
                </a:solidFill>
                <a:cs typeface="Courier New" panose="02070309020205020404" pitchFamily="49" charset="0"/>
              </a:rPr>
              <a:t>bounds</a:t>
            </a:r>
            <a:r>
              <a:rPr lang="en-US" sz="2400" dirty="0">
                <a:solidFill>
                  <a:prstClr val="black"/>
                </a:solidFill>
                <a:cs typeface="Courier New" panose="02070309020205020404" pitchFamily="49" charset="0"/>
              </a:rPr>
              <a:t> for types.</a:t>
            </a:r>
          </a:p>
          <a:p>
            <a:pPr marL="566738" indent="-342900"/>
            <a:r>
              <a:rPr lang="en-US" sz="2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&gt;: B </a:t>
            </a:r>
            <a:r>
              <a:rPr lang="en-US" sz="2200" dirty="0">
                <a:solidFill>
                  <a:prstClr val="black"/>
                </a:solidFill>
                <a:cs typeface="Courier New" panose="02070309020205020404" pitchFamily="49" charset="0"/>
              </a:rPr>
              <a:t>means that </a:t>
            </a:r>
            <a:r>
              <a:rPr lang="en-US" sz="2200" dirty="0">
                <a:solidFill>
                  <a:schemeClr val="accent2">
                    <a:lumMod val="60000"/>
                    <a:lumOff val="40000"/>
                  </a:schemeClr>
                </a:solidFill>
                <a:cs typeface="Courier New" panose="02070309020205020404" pitchFamily="49" charset="0"/>
              </a:rPr>
              <a:t>B is a lower bound for A</a:t>
            </a:r>
          </a:p>
          <a:p>
            <a:pPr marL="841058" lvl="1" indent="-342900"/>
            <a:r>
              <a:rPr lang="en-US" sz="2000" dirty="0">
                <a:solidFill>
                  <a:prstClr val="black"/>
                </a:solidFill>
                <a:cs typeface="Courier New" panose="02070309020205020404" pitchFamily="49" charset="0"/>
              </a:rPr>
              <a:t>In other words, A must be a supertype of B</a:t>
            </a:r>
          </a:p>
          <a:p>
            <a:pPr marL="566738" indent="-342900"/>
            <a:r>
              <a:rPr lang="en-US" sz="22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&lt;: B </a:t>
            </a:r>
            <a:r>
              <a:rPr lang="en-US" sz="2200" dirty="0">
                <a:solidFill>
                  <a:prstClr val="black"/>
                </a:solidFill>
                <a:cs typeface="Courier New" panose="02070309020205020404" pitchFamily="49" charset="0"/>
              </a:rPr>
              <a:t>means that </a:t>
            </a:r>
            <a:r>
              <a:rPr lang="en-US" sz="2200" dirty="0">
                <a:solidFill>
                  <a:schemeClr val="accent2">
                    <a:lumMod val="60000"/>
                    <a:lumOff val="40000"/>
                  </a:schemeClr>
                </a:solidFill>
                <a:cs typeface="Courier New" panose="02070309020205020404" pitchFamily="49" charset="0"/>
              </a:rPr>
              <a:t>B is an upper bound for A</a:t>
            </a:r>
          </a:p>
          <a:p>
            <a:pPr marL="841058" lvl="1" indent="-342900"/>
            <a:r>
              <a:rPr lang="en-US" sz="2000" dirty="0">
                <a:solidFill>
                  <a:prstClr val="black"/>
                </a:solidFill>
                <a:cs typeface="Courier New" panose="02070309020205020404" pitchFamily="49" charset="0"/>
              </a:rPr>
              <a:t>In other words, A must be a subtype of B</a:t>
            </a:r>
          </a:p>
          <a:p>
            <a:pPr marL="223838" indent="0">
              <a:buNone/>
            </a:pPr>
            <a:r>
              <a:rPr lang="en-US" sz="2400" dirty="0"/>
              <a:t>As I observed on Monday, this idea comes in handy when modeling the semantics of entities related through inheritance</a:t>
            </a:r>
          </a:p>
        </p:txBody>
      </p:sp>
    </p:spTree>
    <p:extLst>
      <p:ext uri="{BB962C8B-B14F-4D97-AF65-F5344CB8AC3E}">
        <p14:creationId xmlns:p14="http://schemas.microsoft.com/office/powerpoint/2010/main" val="3406417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EEED2-1F77-41DC-9819-C48ACA967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68BA4-6F14-4362-BBE4-C4C7D543F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Classes and Traits can have four kinds of members: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altLang="en-US" sz="2200" dirty="0" err="1">
                <a:solidFill>
                  <a:schemeClr val="accent1"/>
                </a:solidFill>
              </a:rPr>
              <a:t>vals</a:t>
            </a:r>
            <a:endParaRPr lang="en-US" altLang="en-US" sz="2200" dirty="0">
              <a:solidFill>
                <a:schemeClr val="accent1"/>
              </a:solidFill>
            </a:endParaRP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altLang="en-US" sz="2200" dirty="0">
                <a:solidFill>
                  <a:schemeClr val="accent2"/>
                </a:solidFill>
              </a:rPr>
              <a:t>vars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altLang="en-US" sz="2200" dirty="0">
                <a:solidFill>
                  <a:srgbClr val="0070C0"/>
                </a:solidFill>
              </a:rPr>
              <a:t>methods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altLang="en-US" sz="2200" dirty="0">
                <a:solidFill>
                  <a:srgbClr val="7030A0"/>
                </a:solidFill>
              </a:rPr>
              <a:t>types</a:t>
            </a:r>
            <a:r>
              <a:rPr lang="en-US" altLang="en-US" sz="2200" dirty="0"/>
              <a:t> (this one is new)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Any of these can be </a:t>
            </a:r>
            <a:r>
              <a:rPr lang="en-US" altLang="en-US" sz="2400" dirty="0">
                <a:solidFill>
                  <a:srgbClr val="00B050"/>
                </a:solidFill>
              </a:rPr>
              <a:t>abstract</a:t>
            </a:r>
            <a:r>
              <a:rPr lang="en-US" altLang="en-US" sz="2400" dirty="0"/>
              <a:t>, which simply means that it is declared but not defined (until a subclass implements it)</a:t>
            </a:r>
          </a:p>
        </p:txBody>
      </p:sp>
    </p:spTree>
    <p:extLst>
      <p:ext uri="{BB962C8B-B14F-4D97-AF65-F5344CB8AC3E}">
        <p14:creationId xmlns:p14="http://schemas.microsoft.com/office/powerpoint/2010/main" val="170373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EEED2-1F77-41DC-9819-C48ACA967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Study: Currency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68BA4-6F14-4362-BBE4-C4C7D543F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093976"/>
            <a:ext cx="10058400" cy="45600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prstClr val="black"/>
                </a:solidFill>
                <a:cs typeface="Courier New" panose="02070309020205020404" pitchFamily="49" charset="0"/>
              </a:rPr>
              <a:t>Suppose that we have been given the task of creating a Scala abstraction that can handle a variety of currencies. We would perhaps start with something like this:</a:t>
            </a:r>
            <a:endParaRPr lang="en-US" sz="2400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23838" lvl="0" indent="0">
              <a:lnSpc>
                <a:spcPct val="100000"/>
              </a:lnSpc>
              <a:spcBef>
                <a:spcPts val="0"/>
              </a:spcBef>
              <a:buClr>
                <a:srgbClr val="D34817">
                  <a:lumMod val="75000"/>
                </a:srgbClr>
              </a:buClr>
              <a:buNone/>
              <a:defRPr/>
            </a:pPr>
            <a:r>
              <a:rPr lang="en-US" sz="24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endParaRPr lang="en-US" sz="2400" dirty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D63EF99-F1DC-472E-977D-2B5B4797DF45}"/>
              </a:ext>
            </a:extLst>
          </p:cNvPr>
          <p:cNvSpPr txBox="1">
            <a:spLocks/>
          </p:cNvSpPr>
          <p:nvPr/>
        </p:nvSpPr>
        <p:spPr>
          <a:xfrm>
            <a:off x="1063752" y="3305908"/>
            <a:ext cx="10058400" cy="334810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 </a:t>
            </a:r>
            <a:r>
              <a:rPr lang="en-US" sz="2400" dirty="0">
                <a:solidFill>
                  <a:srgbClr val="569CD6"/>
                </a:solidFill>
                <a:latin typeface="Consolas" panose="020B0609020204030204" pitchFamily="49" charset="0"/>
              </a:rPr>
              <a:t>abstract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2400" dirty="0">
                <a:solidFill>
                  <a:srgbClr val="569CD6"/>
                </a:solidFill>
                <a:latin typeface="Consolas" panose="020B0609020204030204" pitchFamily="49" charset="0"/>
              </a:rPr>
              <a:t>class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2400" dirty="0">
                <a:solidFill>
                  <a:srgbClr val="4EC9B0"/>
                </a:solidFill>
                <a:latin typeface="Consolas" panose="020B0609020204030204" pitchFamily="49" charset="0"/>
              </a:rPr>
              <a:t>Currency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{</a:t>
            </a:r>
          </a:p>
          <a:p>
            <a:pPr marL="0" indent="0">
              <a:buFont typeface="Wingdings" pitchFamily="2" charset="2"/>
              <a:buNone/>
            </a:pP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   </a:t>
            </a:r>
            <a:r>
              <a:rPr lang="en-US" sz="2400" dirty="0" err="1">
                <a:solidFill>
                  <a:srgbClr val="569CD6"/>
                </a:solidFill>
                <a:latin typeface="Consolas" panose="020B0609020204030204" pitchFamily="49" charset="0"/>
              </a:rPr>
              <a:t>val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2400" dirty="0">
                <a:solidFill>
                  <a:srgbClr val="9CDCFE"/>
                </a:solidFill>
                <a:latin typeface="Consolas" panose="020B0609020204030204" pitchFamily="49" charset="0"/>
              </a:rPr>
              <a:t>amount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: </a:t>
            </a:r>
            <a:r>
              <a:rPr lang="en-US" sz="2400" dirty="0">
                <a:solidFill>
                  <a:srgbClr val="4EC9B0"/>
                </a:solidFill>
                <a:latin typeface="Consolas" panose="020B0609020204030204" pitchFamily="49" charset="0"/>
              </a:rPr>
              <a:t>Long</a:t>
            </a:r>
            <a:endParaRPr lang="en-US" sz="24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   </a:t>
            </a:r>
            <a:r>
              <a:rPr lang="en-US" sz="2400" dirty="0">
                <a:solidFill>
                  <a:srgbClr val="569CD6"/>
                </a:solidFill>
                <a:latin typeface="Consolas" panose="020B0609020204030204" pitchFamily="49" charset="0"/>
              </a:rPr>
              <a:t>def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2400" dirty="0">
                <a:solidFill>
                  <a:srgbClr val="DCDCAA"/>
                </a:solidFill>
                <a:latin typeface="Consolas" panose="020B0609020204030204" pitchFamily="49" charset="0"/>
              </a:rPr>
              <a:t>designation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: </a:t>
            </a:r>
            <a:r>
              <a:rPr lang="en-US" sz="2400" dirty="0">
                <a:solidFill>
                  <a:srgbClr val="4EC9B0"/>
                </a:solidFill>
                <a:latin typeface="Consolas" panose="020B0609020204030204" pitchFamily="49" charset="0"/>
              </a:rPr>
              <a:t>String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</a:p>
          <a:p>
            <a:pPr marL="0" indent="0">
              <a:buFont typeface="Wingdings" pitchFamily="2" charset="2"/>
              <a:buNone/>
            </a:pP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   </a:t>
            </a:r>
            <a:r>
              <a:rPr lang="en-US" sz="2400" dirty="0">
                <a:solidFill>
                  <a:srgbClr val="569CD6"/>
                </a:solidFill>
                <a:latin typeface="Consolas" panose="020B0609020204030204" pitchFamily="49" charset="0"/>
              </a:rPr>
              <a:t>override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2400" dirty="0">
                <a:solidFill>
                  <a:srgbClr val="569CD6"/>
                </a:solidFill>
                <a:latin typeface="Consolas" panose="020B0609020204030204" pitchFamily="49" charset="0"/>
              </a:rPr>
              <a:t>def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2400" dirty="0" err="1">
                <a:solidFill>
                  <a:srgbClr val="DCDCAA"/>
                </a:solidFill>
                <a:latin typeface="Consolas" panose="020B0609020204030204" pitchFamily="49" charset="0"/>
              </a:rPr>
              <a:t>toString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= </a:t>
            </a:r>
            <a:r>
              <a:rPr lang="en-US" sz="2400" dirty="0" err="1">
                <a:solidFill>
                  <a:srgbClr val="569CD6"/>
                </a:solidFill>
                <a:latin typeface="Consolas" panose="020B0609020204030204" pitchFamily="49" charset="0"/>
              </a:rPr>
              <a:t>s</a:t>
            </a:r>
            <a:r>
              <a:rPr lang="en-US" sz="2400" dirty="0" err="1">
                <a:solidFill>
                  <a:srgbClr val="CE9178"/>
                </a:solidFill>
                <a:latin typeface="Consolas" panose="020B0609020204030204" pitchFamily="49" charset="0"/>
              </a:rPr>
              <a:t>"</a:t>
            </a:r>
            <a:r>
              <a:rPr lang="en-US" sz="2400" dirty="0" err="1">
                <a:solidFill>
                  <a:srgbClr val="569CD6"/>
                </a:solidFill>
                <a:latin typeface="Consolas" panose="020B0609020204030204" pitchFamily="49" charset="0"/>
              </a:rPr>
              <a:t>$</a:t>
            </a:r>
            <a:r>
              <a:rPr lang="en-US" sz="2400" dirty="0" err="1">
                <a:solidFill>
                  <a:srgbClr val="D4D4D4"/>
                </a:solidFill>
                <a:latin typeface="Consolas" panose="020B0609020204030204" pitchFamily="49" charset="0"/>
              </a:rPr>
              <a:t>amount</a:t>
            </a:r>
            <a:r>
              <a:rPr lang="en-US" sz="2400" dirty="0">
                <a:solidFill>
                  <a:srgbClr val="CE9178"/>
                </a:solidFill>
                <a:latin typeface="Consolas" panose="020B0609020204030204" pitchFamily="49" charset="0"/>
              </a:rPr>
              <a:t> </a:t>
            </a:r>
            <a:r>
              <a:rPr lang="en-US" sz="2400" dirty="0">
                <a:solidFill>
                  <a:srgbClr val="569CD6"/>
                </a:solidFill>
                <a:latin typeface="Consolas" panose="020B0609020204030204" pitchFamily="49" charset="0"/>
              </a:rPr>
              <a:t>$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designation</a:t>
            </a:r>
            <a:r>
              <a:rPr lang="en-US" sz="2400" dirty="0">
                <a:solidFill>
                  <a:srgbClr val="CE9178"/>
                </a:solidFill>
                <a:latin typeface="Consolas" panose="020B0609020204030204" pitchFamily="49" charset="0"/>
              </a:rPr>
              <a:t>"</a:t>
            </a:r>
            <a:endParaRPr lang="en-US" sz="24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   </a:t>
            </a:r>
            <a:r>
              <a:rPr lang="en-US" sz="2400" dirty="0">
                <a:solidFill>
                  <a:srgbClr val="569CD6"/>
                </a:solidFill>
                <a:latin typeface="Consolas" panose="020B0609020204030204" pitchFamily="49" charset="0"/>
              </a:rPr>
              <a:t>def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2400" dirty="0">
                <a:solidFill>
                  <a:srgbClr val="DCDCAA"/>
                </a:solidFill>
                <a:latin typeface="Consolas" panose="020B0609020204030204" pitchFamily="49" charset="0"/>
              </a:rPr>
              <a:t>+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(</a:t>
            </a:r>
            <a:r>
              <a:rPr lang="en-US" sz="2400" dirty="0">
                <a:solidFill>
                  <a:srgbClr val="9CDCFE"/>
                </a:solidFill>
                <a:latin typeface="Consolas" panose="020B0609020204030204" pitchFamily="49" charset="0"/>
              </a:rPr>
              <a:t>that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: </a:t>
            </a:r>
            <a:r>
              <a:rPr lang="en-US" sz="2400" dirty="0">
                <a:solidFill>
                  <a:srgbClr val="4EC9B0"/>
                </a:solidFill>
                <a:latin typeface="Consolas" panose="020B0609020204030204" pitchFamily="49" charset="0"/>
              </a:rPr>
              <a:t>Currency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): </a:t>
            </a:r>
            <a:r>
              <a:rPr lang="en-US" sz="2400" dirty="0">
                <a:solidFill>
                  <a:srgbClr val="4EC9B0"/>
                </a:solidFill>
                <a:latin typeface="Consolas" panose="020B0609020204030204" pitchFamily="49" charset="0"/>
              </a:rPr>
              <a:t>Currency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= </a:t>
            </a:r>
            <a:r>
              <a:rPr lang="en-US" sz="2400" dirty="0">
                <a:solidFill>
                  <a:srgbClr val="569CD6"/>
                </a:solidFill>
                <a:latin typeface="Consolas" panose="020B0609020204030204" pitchFamily="49" charset="0"/>
              </a:rPr>
              <a:t>...</a:t>
            </a:r>
            <a:endParaRPr lang="en-US" sz="24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   </a:t>
            </a:r>
            <a:r>
              <a:rPr lang="en-US" sz="2400" dirty="0">
                <a:solidFill>
                  <a:srgbClr val="569CD6"/>
                </a:solidFill>
                <a:latin typeface="Consolas" panose="020B0609020204030204" pitchFamily="49" charset="0"/>
              </a:rPr>
              <a:t>def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2400" dirty="0">
                <a:solidFill>
                  <a:srgbClr val="DCDCAA"/>
                </a:solidFill>
                <a:latin typeface="Consolas" panose="020B0609020204030204" pitchFamily="49" charset="0"/>
              </a:rPr>
              <a:t>*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(</a:t>
            </a:r>
            <a:r>
              <a:rPr lang="en-US" sz="2400" dirty="0">
                <a:solidFill>
                  <a:srgbClr val="9CDCFE"/>
                </a:solidFill>
                <a:latin typeface="Consolas" panose="020B0609020204030204" pitchFamily="49" charset="0"/>
              </a:rPr>
              <a:t>x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: </a:t>
            </a:r>
            <a:r>
              <a:rPr lang="en-US" sz="2400" dirty="0">
                <a:solidFill>
                  <a:srgbClr val="4EC9B0"/>
                </a:solidFill>
                <a:latin typeface="Consolas" panose="020B0609020204030204" pitchFamily="49" charset="0"/>
              </a:rPr>
              <a:t>Double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): </a:t>
            </a:r>
            <a:r>
              <a:rPr lang="en-US" sz="2400" dirty="0">
                <a:solidFill>
                  <a:srgbClr val="4EC9B0"/>
                </a:solidFill>
                <a:latin typeface="Consolas" panose="020B0609020204030204" pitchFamily="49" charset="0"/>
              </a:rPr>
              <a:t>Currency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= </a:t>
            </a:r>
            <a:r>
              <a:rPr lang="en-US" sz="2400" dirty="0">
                <a:solidFill>
                  <a:srgbClr val="569CD6"/>
                </a:solidFill>
                <a:latin typeface="Consolas" panose="020B0609020204030204" pitchFamily="49" charset="0"/>
              </a:rPr>
              <a:t>...</a:t>
            </a:r>
            <a:endParaRPr lang="en-US" sz="24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pPr marL="0" indent="0">
              <a:buFont typeface="Wingdings" pitchFamily="2" charset="2"/>
              <a:buNone/>
            </a:pP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 }</a:t>
            </a:r>
          </a:p>
          <a:p>
            <a:pPr marL="0" indent="0">
              <a:buFont typeface="Wingdings" pitchFamily="2" charset="2"/>
              <a:buNone/>
            </a:pP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 </a:t>
            </a:r>
            <a:r>
              <a:rPr lang="en-US" sz="2400" dirty="0">
                <a:solidFill>
                  <a:srgbClr val="FFFF00"/>
                </a:solidFill>
                <a:latin typeface="Consolas" panose="020B0609020204030204" pitchFamily="49" charset="0"/>
              </a:rPr>
              <a:t>// This doesn't work very well at all! Why not?</a:t>
            </a:r>
          </a:p>
          <a:p>
            <a:pPr marL="0" indent="0">
              <a:buFont typeface="Wingdings" pitchFamily="2" charset="2"/>
              <a:buNone/>
            </a:pPr>
            <a:endParaRPr lang="en-US" sz="2400" dirty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530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EEED2-1F77-41DC-9819-C48ACA967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Study: Currency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68BA4-6F14-4362-BBE4-C4C7D543F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897030"/>
            <a:ext cx="10058400" cy="4560042"/>
          </a:xfrm>
          <a:solidFill>
            <a:schemeClr val="accent2">
              <a:lumMod val="5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2400" dirty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 </a:t>
            </a:r>
            <a:r>
              <a:rPr lang="en-US" sz="2400" dirty="0">
                <a:solidFill>
                  <a:srgbClr val="6A9955"/>
                </a:solidFill>
                <a:latin typeface="Consolas" panose="020B0609020204030204" pitchFamily="49" charset="0"/>
              </a:rPr>
              <a:t>// A second (still imperfect) design of the Currency class</a:t>
            </a:r>
            <a:endParaRPr lang="en-US" sz="24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 </a:t>
            </a:r>
            <a:r>
              <a:rPr lang="en-US" sz="2400" dirty="0">
                <a:solidFill>
                  <a:srgbClr val="569CD6"/>
                </a:solidFill>
                <a:latin typeface="Consolas" panose="020B0609020204030204" pitchFamily="49" charset="0"/>
              </a:rPr>
              <a:t>abstract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2400" dirty="0">
                <a:solidFill>
                  <a:srgbClr val="569CD6"/>
                </a:solidFill>
                <a:latin typeface="Consolas" panose="020B0609020204030204" pitchFamily="49" charset="0"/>
              </a:rPr>
              <a:t>class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2400" dirty="0" err="1">
                <a:solidFill>
                  <a:srgbClr val="4EC9B0"/>
                </a:solidFill>
                <a:latin typeface="Consolas" panose="020B0609020204030204" pitchFamily="49" charset="0"/>
              </a:rPr>
              <a:t>AbstractCurrency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{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   </a:t>
            </a:r>
            <a:r>
              <a:rPr lang="en-US" sz="2400" dirty="0">
                <a:solidFill>
                  <a:srgbClr val="569CD6"/>
                </a:solidFill>
                <a:latin typeface="Consolas" panose="020B0609020204030204" pitchFamily="49" charset="0"/>
              </a:rPr>
              <a:t>type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2400" dirty="0">
                <a:solidFill>
                  <a:srgbClr val="4EC9B0"/>
                </a:solidFill>
                <a:latin typeface="Consolas" panose="020B0609020204030204" pitchFamily="49" charset="0"/>
              </a:rPr>
              <a:t>Currency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&lt;: </a:t>
            </a:r>
            <a:r>
              <a:rPr lang="en-US" sz="2400" dirty="0" err="1">
                <a:solidFill>
                  <a:srgbClr val="4EC9B0"/>
                </a:solidFill>
                <a:latin typeface="Consolas" panose="020B0609020204030204" pitchFamily="49" charset="0"/>
              </a:rPr>
              <a:t>AbstractCurrency</a:t>
            </a:r>
            <a:endParaRPr lang="en-US" sz="24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   </a:t>
            </a:r>
            <a:r>
              <a:rPr lang="en-US" sz="2400" dirty="0" err="1">
                <a:solidFill>
                  <a:srgbClr val="569CD6"/>
                </a:solidFill>
                <a:latin typeface="Consolas" panose="020B0609020204030204" pitchFamily="49" charset="0"/>
              </a:rPr>
              <a:t>val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2400" dirty="0">
                <a:solidFill>
                  <a:srgbClr val="9CDCFE"/>
                </a:solidFill>
                <a:latin typeface="Consolas" panose="020B0609020204030204" pitchFamily="49" charset="0"/>
              </a:rPr>
              <a:t>amount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: </a:t>
            </a:r>
            <a:r>
              <a:rPr lang="en-US" sz="2400" dirty="0">
                <a:solidFill>
                  <a:srgbClr val="4EC9B0"/>
                </a:solidFill>
                <a:latin typeface="Consolas" panose="020B0609020204030204" pitchFamily="49" charset="0"/>
              </a:rPr>
              <a:t>Long</a:t>
            </a:r>
            <a:endParaRPr lang="en-US" sz="24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   </a:t>
            </a:r>
            <a:r>
              <a:rPr lang="en-US" sz="2400" dirty="0">
                <a:solidFill>
                  <a:srgbClr val="569CD6"/>
                </a:solidFill>
                <a:latin typeface="Consolas" panose="020B0609020204030204" pitchFamily="49" charset="0"/>
              </a:rPr>
              <a:t>def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2400" dirty="0">
                <a:solidFill>
                  <a:srgbClr val="DCDCAA"/>
                </a:solidFill>
                <a:latin typeface="Consolas" panose="020B0609020204030204" pitchFamily="49" charset="0"/>
              </a:rPr>
              <a:t>designation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: </a:t>
            </a:r>
            <a:r>
              <a:rPr lang="en-US" sz="2400" dirty="0">
                <a:solidFill>
                  <a:srgbClr val="4EC9B0"/>
                </a:solidFill>
                <a:latin typeface="Consolas" panose="020B0609020204030204" pitchFamily="49" charset="0"/>
              </a:rPr>
              <a:t>String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   </a:t>
            </a:r>
            <a:r>
              <a:rPr lang="en-US" sz="2400" dirty="0">
                <a:solidFill>
                  <a:srgbClr val="569CD6"/>
                </a:solidFill>
                <a:latin typeface="Consolas" panose="020B0609020204030204" pitchFamily="49" charset="0"/>
              </a:rPr>
              <a:t>override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2400" dirty="0">
                <a:solidFill>
                  <a:srgbClr val="569CD6"/>
                </a:solidFill>
                <a:latin typeface="Consolas" panose="020B0609020204030204" pitchFamily="49" charset="0"/>
              </a:rPr>
              <a:t>def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2400" dirty="0" err="1">
                <a:solidFill>
                  <a:srgbClr val="DCDCAA"/>
                </a:solidFill>
                <a:latin typeface="Consolas" panose="020B0609020204030204" pitchFamily="49" charset="0"/>
              </a:rPr>
              <a:t>toString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= </a:t>
            </a:r>
            <a:r>
              <a:rPr lang="en-US" sz="2400" dirty="0" err="1">
                <a:solidFill>
                  <a:srgbClr val="569CD6"/>
                </a:solidFill>
                <a:latin typeface="Consolas" panose="020B0609020204030204" pitchFamily="49" charset="0"/>
              </a:rPr>
              <a:t>s</a:t>
            </a:r>
            <a:r>
              <a:rPr lang="en-US" sz="2400" dirty="0" err="1">
                <a:solidFill>
                  <a:srgbClr val="CE9178"/>
                </a:solidFill>
                <a:latin typeface="Consolas" panose="020B0609020204030204" pitchFamily="49" charset="0"/>
              </a:rPr>
              <a:t>"</a:t>
            </a:r>
            <a:r>
              <a:rPr lang="en-US" sz="2400" dirty="0" err="1">
                <a:solidFill>
                  <a:srgbClr val="569CD6"/>
                </a:solidFill>
                <a:latin typeface="Consolas" panose="020B0609020204030204" pitchFamily="49" charset="0"/>
              </a:rPr>
              <a:t>$</a:t>
            </a:r>
            <a:r>
              <a:rPr lang="en-US" sz="2400" dirty="0" err="1">
                <a:solidFill>
                  <a:srgbClr val="D4D4D4"/>
                </a:solidFill>
                <a:latin typeface="Consolas" panose="020B0609020204030204" pitchFamily="49" charset="0"/>
              </a:rPr>
              <a:t>amount</a:t>
            </a:r>
            <a:r>
              <a:rPr lang="en-US" sz="2400" dirty="0">
                <a:solidFill>
                  <a:srgbClr val="CE9178"/>
                </a:solidFill>
                <a:latin typeface="Consolas" panose="020B0609020204030204" pitchFamily="49" charset="0"/>
              </a:rPr>
              <a:t> </a:t>
            </a:r>
            <a:r>
              <a:rPr lang="en-US" sz="2400" dirty="0">
                <a:solidFill>
                  <a:srgbClr val="569CD6"/>
                </a:solidFill>
                <a:latin typeface="Consolas" panose="020B0609020204030204" pitchFamily="49" charset="0"/>
              </a:rPr>
              <a:t>$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designation</a:t>
            </a:r>
            <a:r>
              <a:rPr lang="en-US" sz="2400" dirty="0">
                <a:solidFill>
                  <a:srgbClr val="CE9178"/>
                </a:solidFill>
                <a:latin typeface="Consolas" panose="020B0609020204030204" pitchFamily="49" charset="0"/>
              </a:rPr>
              <a:t>"</a:t>
            </a:r>
            <a:endParaRPr lang="en-US" sz="24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   </a:t>
            </a:r>
            <a:r>
              <a:rPr lang="en-US" sz="2400" dirty="0">
                <a:solidFill>
                  <a:srgbClr val="569CD6"/>
                </a:solidFill>
                <a:latin typeface="Consolas" panose="020B0609020204030204" pitchFamily="49" charset="0"/>
              </a:rPr>
              <a:t>def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2400" dirty="0">
                <a:solidFill>
                  <a:srgbClr val="DCDCAA"/>
                </a:solidFill>
                <a:latin typeface="Consolas" panose="020B0609020204030204" pitchFamily="49" charset="0"/>
              </a:rPr>
              <a:t>+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(</a:t>
            </a:r>
            <a:r>
              <a:rPr lang="en-US" sz="2400" dirty="0">
                <a:solidFill>
                  <a:srgbClr val="9CDCFE"/>
                </a:solidFill>
                <a:latin typeface="Consolas" panose="020B0609020204030204" pitchFamily="49" charset="0"/>
              </a:rPr>
              <a:t>that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: </a:t>
            </a:r>
            <a:r>
              <a:rPr lang="en-US" sz="2400" dirty="0">
                <a:solidFill>
                  <a:srgbClr val="4EC9B0"/>
                </a:solidFill>
                <a:latin typeface="Consolas" panose="020B0609020204030204" pitchFamily="49" charset="0"/>
              </a:rPr>
              <a:t>Currency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): </a:t>
            </a:r>
            <a:r>
              <a:rPr lang="en-US" sz="2400" dirty="0">
                <a:solidFill>
                  <a:srgbClr val="4EC9B0"/>
                </a:solidFill>
                <a:latin typeface="Consolas" panose="020B0609020204030204" pitchFamily="49" charset="0"/>
              </a:rPr>
              <a:t>Currency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= </a:t>
            </a:r>
            <a:r>
              <a:rPr lang="en-US" sz="2400" dirty="0">
                <a:solidFill>
                  <a:srgbClr val="569CD6"/>
                </a:solidFill>
                <a:latin typeface="Consolas" panose="020B0609020204030204" pitchFamily="49" charset="0"/>
              </a:rPr>
              <a:t>new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2400" dirty="0">
                <a:solidFill>
                  <a:srgbClr val="4EC9B0"/>
                </a:solidFill>
                <a:latin typeface="Consolas" panose="020B0609020204030204" pitchFamily="49" charset="0"/>
              </a:rPr>
              <a:t>Currency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{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     </a:t>
            </a:r>
            <a:r>
              <a:rPr lang="en-US" sz="2400" dirty="0" err="1">
                <a:solidFill>
                  <a:srgbClr val="569CD6"/>
                </a:solidFill>
                <a:latin typeface="Consolas" panose="020B0609020204030204" pitchFamily="49" charset="0"/>
              </a:rPr>
              <a:t>val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2400" dirty="0">
                <a:solidFill>
                  <a:srgbClr val="9CDCFE"/>
                </a:solidFill>
                <a:latin typeface="Consolas" panose="020B0609020204030204" pitchFamily="49" charset="0"/>
              </a:rPr>
              <a:t>amount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= </a:t>
            </a:r>
            <a:r>
              <a:rPr lang="en-US" sz="2400" dirty="0" err="1">
                <a:solidFill>
                  <a:srgbClr val="569CD6"/>
                </a:solidFill>
                <a:latin typeface="Consolas" panose="020B0609020204030204" pitchFamily="49" charset="0"/>
              </a:rPr>
              <a:t>this</a:t>
            </a:r>
            <a:r>
              <a:rPr lang="en-US" sz="2400" dirty="0" err="1">
                <a:solidFill>
                  <a:srgbClr val="D4D4D4"/>
                </a:solidFill>
                <a:latin typeface="Consolas" panose="020B0609020204030204" pitchFamily="49" charset="0"/>
              </a:rPr>
              <a:t>.amount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+ </a:t>
            </a:r>
            <a:r>
              <a:rPr lang="en-US" sz="2400" dirty="0" err="1">
                <a:solidFill>
                  <a:srgbClr val="D4D4D4"/>
                </a:solidFill>
                <a:latin typeface="Consolas" panose="020B0609020204030204" pitchFamily="49" charset="0"/>
              </a:rPr>
              <a:t>that.amount</a:t>
            </a:r>
            <a:endParaRPr lang="en-US" sz="24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   }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 }		// this doesn't compile </a:t>
            </a:r>
            <a:r>
              <a:rPr lang="en-US" sz="2400" dirty="0">
                <a:solidFill>
                  <a:srgbClr val="FFFF00"/>
                </a:solidFill>
                <a:latin typeface="Consolas" panose="020B0609020204030204" pitchFamily="49" charset="0"/>
              </a:rPr>
              <a:t>since Currency is abstract</a:t>
            </a:r>
          </a:p>
          <a:p>
            <a:pPr marL="0" indent="0">
              <a:buNone/>
            </a:pPr>
            <a:endParaRPr lang="en-US" sz="2400" dirty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251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EEED2-1F77-41DC-9819-C48ACA967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Study: Currency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68BA4-6F14-4362-BBE4-C4C7D543F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Let's look at the full working solution...</a:t>
            </a:r>
          </a:p>
        </p:txBody>
      </p:sp>
    </p:spTree>
    <p:extLst>
      <p:ext uri="{BB962C8B-B14F-4D97-AF65-F5344CB8AC3E}">
        <p14:creationId xmlns:p14="http://schemas.microsoft.com/office/powerpoint/2010/main" val="825445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EEED2-1F77-41DC-9819-C48ACA967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Enumerated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68BA4-6F14-4362-BBE4-C4C7D543F5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57481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Scala has an Enumeration class in its standard library that can be subclassed to create custom enumerated types.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US" altLang="en-US" sz="24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US" altLang="en-US" sz="24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US" altLang="en-US" sz="24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US" altLang="en-US" sz="24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US" altLang="en-US" sz="24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US" altLang="en-US" sz="24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lang="en-US" altLang="en-US" sz="24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You can iterate over .values, get an index with .id, &amp; index the type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B144CB5-B83C-4632-B191-4B761824A32D}"/>
              </a:ext>
            </a:extLst>
          </p:cNvPr>
          <p:cNvSpPr txBox="1">
            <a:spLocks/>
          </p:cNvSpPr>
          <p:nvPr/>
        </p:nvSpPr>
        <p:spPr>
          <a:xfrm>
            <a:off x="1063752" y="2954213"/>
            <a:ext cx="10058400" cy="3010489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txBody>
          <a:bodyPr vert="horz" lIns="91440" tIns="45720" rIns="91440" bIns="45720" rtlCol="0">
            <a:normAutofit fontScale="77500" lnSpcReduction="20000"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   </a:t>
            </a:r>
            <a:r>
              <a:rPr lang="en-US" sz="2400" dirty="0">
                <a:solidFill>
                  <a:srgbClr val="569CD6"/>
                </a:solidFill>
                <a:latin typeface="Consolas" panose="020B0609020204030204" pitchFamily="49" charset="0"/>
              </a:rPr>
              <a:t>object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2400" dirty="0">
                <a:solidFill>
                  <a:srgbClr val="4EC9B0"/>
                </a:solidFill>
                <a:latin typeface="Consolas" panose="020B0609020204030204" pitchFamily="49" charset="0"/>
              </a:rPr>
              <a:t>Color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2400" dirty="0">
                <a:solidFill>
                  <a:srgbClr val="569CD6"/>
                </a:solidFill>
                <a:latin typeface="Consolas" panose="020B0609020204030204" pitchFamily="49" charset="0"/>
              </a:rPr>
              <a:t>extends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2400" dirty="0">
                <a:solidFill>
                  <a:srgbClr val="4EC9B0"/>
                </a:solidFill>
                <a:latin typeface="Consolas" panose="020B0609020204030204" pitchFamily="49" charset="0"/>
              </a:rPr>
              <a:t>Enumeration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{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     </a:t>
            </a:r>
            <a:r>
              <a:rPr lang="en-US" sz="2400" dirty="0" err="1">
                <a:solidFill>
                  <a:srgbClr val="569CD6"/>
                </a:solidFill>
                <a:latin typeface="Consolas" panose="020B0609020204030204" pitchFamily="49" charset="0"/>
              </a:rPr>
              <a:t>val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2400" dirty="0">
                <a:solidFill>
                  <a:srgbClr val="9CDCFE"/>
                </a:solidFill>
                <a:latin typeface="Consolas" panose="020B0609020204030204" pitchFamily="49" charset="0"/>
              </a:rPr>
              <a:t>Red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= </a:t>
            </a:r>
            <a:r>
              <a:rPr lang="en-US" sz="2400" dirty="0">
                <a:solidFill>
                  <a:srgbClr val="4EC9B0"/>
                </a:solidFill>
                <a:latin typeface="Consolas" panose="020B0609020204030204" pitchFamily="49" charset="0"/>
              </a:rPr>
              <a:t>Value</a:t>
            </a:r>
            <a:endParaRPr lang="en-US" sz="24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     </a:t>
            </a:r>
            <a:r>
              <a:rPr lang="en-US" sz="2400" dirty="0" err="1">
                <a:solidFill>
                  <a:srgbClr val="569CD6"/>
                </a:solidFill>
                <a:latin typeface="Consolas" panose="020B0609020204030204" pitchFamily="49" charset="0"/>
              </a:rPr>
              <a:t>val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2400" dirty="0">
                <a:solidFill>
                  <a:srgbClr val="9CDCFE"/>
                </a:solidFill>
                <a:latin typeface="Consolas" panose="020B0609020204030204" pitchFamily="49" charset="0"/>
              </a:rPr>
              <a:t>Green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= </a:t>
            </a:r>
            <a:r>
              <a:rPr lang="en-US" sz="2400" dirty="0">
                <a:solidFill>
                  <a:srgbClr val="4EC9B0"/>
                </a:solidFill>
                <a:latin typeface="Consolas" panose="020B0609020204030204" pitchFamily="49" charset="0"/>
              </a:rPr>
              <a:t>Value</a:t>
            </a:r>
            <a:endParaRPr lang="en-US" sz="24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     </a:t>
            </a:r>
            <a:r>
              <a:rPr lang="en-US" sz="2400" dirty="0" err="1">
                <a:solidFill>
                  <a:srgbClr val="569CD6"/>
                </a:solidFill>
                <a:latin typeface="Consolas" panose="020B0609020204030204" pitchFamily="49" charset="0"/>
              </a:rPr>
              <a:t>val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2400" dirty="0">
                <a:solidFill>
                  <a:srgbClr val="9CDCFE"/>
                </a:solidFill>
                <a:latin typeface="Consolas" panose="020B0609020204030204" pitchFamily="49" charset="0"/>
              </a:rPr>
              <a:t>Blue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= </a:t>
            </a:r>
            <a:r>
              <a:rPr lang="en-US" sz="2400" dirty="0">
                <a:solidFill>
                  <a:srgbClr val="4EC9B0"/>
                </a:solidFill>
                <a:latin typeface="Consolas" panose="020B0609020204030204" pitchFamily="49" charset="0"/>
              </a:rPr>
              <a:t>Value</a:t>
            </a:r>
            <a:endParaRPr lang="en-US" sz="24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   }</a:t>
            </a:r>
          </a:p>
          <a:p>
            <a:pPr marL="0" indent="0">
              <a:buNone/>
            </a:pPr>
            <a:b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</a:b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   </a:t>
            </a:r>
            <a:r>
              <a:rPr lang="en-US" sz="2400" dirty="0">
                <a:solidFill>
                  <a:srgbClr val="569CD6"/>
                </a:solidFill>
                <a:latin typeface="Consolas" panose="020B0609020204030204" pitchFamily="49" charset="0"/>
              </a:rPr>
              <a:t>object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2400" dirty="0">
                <a:solidFill>
                  <a:srgbClr val="4EC9B0"/>
                </a:solidFill>
                <a:latin typeface="Consolas" panose="020B0609020204030204" pitchFamily="49" charset="0"/>
              </a:rPr>
              <a:t>Direction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2400" dirty="0">
                <a:solidFill>
                  <a:srgbClr val="569CD6"/>
                </a:solidFill>
                <a:latin typeface="Consolas" panose="020B0609020204030204" pitchFamily="49" charset="0"/>
              </a:rPr>
              <a:t>extends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</a:t>
            </a:r>
            <a:r>
              <a:rPr lang="en-US" sz="2400" dirty="0">
                <a:solidFill>
                  <a:srgbClr val="4EC9B0"/>
                </a:solidFill>
                <a:latin typeface="Consolas" panose="020B0609020204030204" pitchFamily="49" charset="0"/>
              </a:rPr>
              <a:t>Enumeration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{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     </a:t>
            </a:r>
            <a:r>
              <a:rPr lang="en-US" sz="2400" dirty="0" err="1">
                <a:solidFill>
                  <a:srgbClr val="569CD6"/>
                </a:solidFill>
                <a:latin typeface="Consolas" panose="020B0609020204030204" pitchFamily="49" charset="0"/>
              </a:rPr>
              <a:t>val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North, </a:t>
            </a:r>
            <a:r>
              <a:rPr lang="en-US" sz="2400" dirty="0">
                <a:solidFill>
                  <a:srgbClr val="4EC9B0"/>
                </a:solidFill>
                <a:latin typeface="Consolas" panose="020B0609020204030204" pitchFamily="49" charset="0"/>
              </a:rPr>
              <a:t>East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, </a:t>
            </a:r>
            <a:r>
              <a:rPr lang="en-US" sz="2400" dirty="0">
                <a:solidFill>
                  <a:srgbClr val="4EC9B0"/>
                </a:solidFill>
                <a:latin typeface="Consolas" panose="020B0609020204030204" pitchFamily="49" charset="0"/>
              </a:rPr>
              <a:t>South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, </a:t>
            </a:r>
            <a:r>
              <a:rPr lang="en-US" sz="2400" dirty="0">
                <a:solidFill>
                  <a:srgbClr val="4EC9B0"/>
                </a:solidFill>
                <a:latin typeface="Consolas" panose="020B0609020204030204" pitchFamily="49" charset="0"/>
              </a:rPr>
              <a:t>West</a:t>
            </a: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= </a:t>
            </a:r>
            <a:r>
              <a:rPr lang="en-US" sz="2400" dirty="0">
                <a:solidFill>
                  <a:srgbClr val="4EC9B0"/>
                </a:solidFill>
                <a:latin typeface="Consolas" panose="020B0609020204030204" pitchFamily="49" charset="0"/>
              </a:rPr>
              <a:t>Value</a:t>
            </a:r>
            <a:endParaRPr lang="en-US" sz="2400" dirty="0">
              <a:solidFill>
                <a:srgbClr val="D4D4D4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D4D4D4"/>
                </a:solidFill>
                <a:latin typeface="Consolas" panose="020B0609020204030204" pitchFamily="49" charset="0"/>
              </a:rPr>
              <a:t>    }</a:t>
            </a:r>
          </a:p>
        </p:txBody>
      </p:sp>
    </p:spTree>
    <p:extLst>
      <p:ext uri="{BB962C8B-B14F-4D97-AF65-F5344CB8AC3E}">
        <p14:creationId xmlns:p14="http://schemas.microsoft.com/office/powerpoint/2010/main" val="13393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 animBg="1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506</Words>
  <Application>Microsoft Office PowerPoint</Application>
  <PresentationFormat>Widescreen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Calibri</vt:lpstr>
      <vt:lpstr>Consolas</vt:lpstr>
      <vt:lpstr>Courier New</vt:lpstr>
      <vt:lpstr>Rockwell</vt:lpstr>
      <vt:lpstr>Rockwell Condensed</vt:lpstr>
      <vt:lpstr>Wingdings</vt:lpstr>
      <vt:lpstr>Wood Type</vt:lpstr>
      <vt:lpstr>Scala: Abstract Members</vt:lpstr>
      <vt:lpstr>A couple of concepts...</vt:lpstr>
      <vt:lpstr>Abstract members</vt:lpstr>
      <vt:lpstr>Case Study: Currency</vt:lpstr>
      <vt:lpstr>Case Study: Currency</vt:lpstr>
      <vt:lpstr>Case Study: Currency</vt:lpstr>
      <vt:lpstr>Enumerated Types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Scala: Control Structures</dc:title>
  <dc:creator>Stucki, David</dc:creator>
  <cp:lastModifiedBy>Stucki, David</cp:lastModifiedBy>
  <cp:revision>27</cp:revision>
  <dcterms:created xsi:type="dcterms:W3CDTF">2021-02-03T05:02:48Z</dcterms:created>
  <dcterms:modified xsi:type="dcterms:W3CDTF">2021-03-03T05:56:18Z</dcterms:modified>
</cp:coreProperties>
</file>