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5"/>
  </p:notes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414" autoAdjust="0"/>
  </p:normalViewPr>
  <p:slideViewPr>
    <p:cSldViewPr snapToGrid="0">
      <p:cViewPr varScale="1">
        <p:scale>
          <a:sx n="92" d="100"/>
          <a:sy n="92" d="100"/>
        </p:scale>
        <p:origin x="4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E5F62-EA95-4EB3-9C0F-D877CA753A2F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E5983-0902-4A35-AB4A-4410BAD82D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75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List “a” contains a pointer to 1</a:t>
            </a:r>
          </a:p>
          <a:p>
            <a:r>
              <a:rPr lang="en-US" dirty="0"/>
              <a:t>List “b” contains a pointer to 3, which then points to a</a:t>
            </a:r>
          </a:p>
          <a:p>
            <a:r>
              <a:rPr lang="en-US" dirty="0"/>
              <a:t>List “c” contains a pointer to 4, which then points to 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E5983-0902-4A35-AB4A-4410BAD82D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6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Balance inside of </a:t>
            </a:r>
            <a:r>
              <a:rPr lang="en-US" dirty="0" err="1"/>
              <a:t>BankAccount</a:t>
            </a:r>
            <a:r>
              <a:rPr lang="en-US" dirty="0"/>
              <a:t> is a </a:t>
            </a:r>
            <a:r>
              <a:rPr lang="en-US" dirty="0" err="1"/>
              <a:t>RefCell</a:t>
            </a:r>
            <a:r>
              <a:rPr lang="en-US" dirty="0"/>
              <a:t>&lt;i32&gt; type to tell us that it MIGHT be mutated later, even if the struct isn’t</a:t>
            </a:r>
          </a:p>
          <a:p>
            <a:r>
              <a:rPr lang="en-US" dirty="0"/>
              <a:t>The account is not mutable, but we can still mutate balance if we need to</a:t>
            </a:r>
          </a:p>
          <a:p>
            <a:r>
              <a:rPr lang="en-US" dirty="0"/>
              <a:t>We borrow the value at balance through the smart pointer, but the * is to dereference the value so we can actually change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E5983-0902-4A35-AB4A-4410BAD82D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3878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Rc</a:t>
            </a:r>
            <a:r>
              <a:rPr lang="en-US" dirty="0"/>
              <a:t> -&gt; multiple owners</a:t>
            </a:r>
          </a:p>
          <a:p>
            <a:r>
              <a:rPr lang="en-US" dirty="0" err="1"/>
              <a:t>RefCell</a:t>
            </a:r>
            <a:r>
              <a:rPr lang="en-US" dirty="0"/>
              <a:t> -&gt; allows mutation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BE5983-0902-4A35-AB4A-4410BAD82D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351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C128FA71-3A18-48C0-980F-4B68F7F63042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6492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7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931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111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05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583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6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43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8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98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88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67F45AC6-C491-4585-A584-9CE2AF7D5500}" type="datetime1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52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4766A-1308-8E44-9268-51C4A6D865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Smart Pointers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4AE0AC-1D4B-EC53-9F12-504DA7B8A8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Cameron Uhl</a:t>
            </a:r>
          </a:p>
        </p:txBody>
      </p:sp>
    </p:spTree>
    <p:extLst>
      <p:ext uri="{BB962C8B-B14F-4D97-AF65-F5344CB8AC3E}">
        <p14:creationId xmlns:p14="http://schemas.microsoft.com/office/powerpoint/2010/main" val="4063892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70275-858B-65AE-654A-B7DFBF76C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Combining </a:t>
            </a:r>
            <a:r>
              <a:rPr lang="en-US" dirty="0" err="1"/>
              <a:t>Rc</a:t>
            </a:r>
            <a:r>
              <a:rPr lang="en-US" dirty="0"/>
              <a:t> and </a:t>
            </a:r>
            <a:r>
              <a:rPr lang="en-US" dirty="0" err="1"/>
              <a:t>RefCell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62F1D-A317-B937-76D2-10762AEBD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patterns include both </a:t>
            </a:r>
            <a:r>
              <a:rPr lang="en-US" dirty="0" err="1"/>
              <a:t>Rc</a:t>
            </a:r>
            <a:r>
              <a:rPr lang="en-US" dirty="0"/>
              <a:t> and </a:t>
            </a:r>
            <a:r>
              <a:rPr lang="en-US" dirty="0" err="1"/>
              <a:t>RefCell</a:t>
            </a:r>
            <a:r>
              <a:rPr lang="en-US" dirty="0"/>
              <a:t> smart pointers</a:t>
            </a:r>
          </a:p>
          <a:p>
            <a:r>
              <a:rPr lang="en-US" dirty="0"/>
              <a:t>Can be used in:</a:t>
            </a:r>
          </a:p>
          <a:p>
            <a:pPr lvl="1"/>
            <a:r>
              <a:rPr lang="en-US" dirty="0"/>
              <a:t>Trees</a:t>
            </a:r>
          </a:p>
          <a:p>
            <a:pPr lvl="1"/>
            <a:r>
              <a:rPr lang="en-US" dirty="0"/>
              <a:t>Graphs</a:t>
            </a:r>
          </a:p>
          <a:p>
            <a:pPr lvl="1"/>
            <a:r>
              <a:rPr lang="en-US" dirty="0"/>
              <a:t>UI component hierarchies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71B3BD-C52B-41E0-59BC-811CEF72E0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872" y="3911565"/>
            <a:ext cx="4562863" cy="2063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065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DB86B-D702-35A3-EB56-00C4F6F12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Rc</a:t>
            </a:r>
            <a:r>
              <a:rPr lang="en-US" dirty="0"/>
              <a:t> and </a:t>
            </a:r>
            <a:r>
              <a:rPr lang="en-US" dirty="0" err="1"/>
              <a:t>RefCell</a:t>
            </a:r>
            <a:r>
              <a:rPr lang="en-US" dirty="0"/>
              <a:t> Combined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C810D-45C5-9877-5B27-984320639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65917" y="1828800"/>
            <a:ext cx="3325091" cy="4351337"/>
          </a:xfrm>
        </p:spPr>
        <p:txBody>
          <a:bodyPr/>
          <a:lstStyle/>
          <a:p>
            <a:r>
              <a:rPr lang="en-US" dirty="0"/>
              <a:t>Shared Task Board!</a:t>
            </a:r>
          </a:p>
          <a:p>
            <a:r>
              <a:rPr lang="en-US" dirty="0"/>
              <a:t>Both team members can see the same updated value</a:t>
            </a:r>
          </a:p>
          <a:p>
            <a:r>
              <a:rPr lang="en-US" dirty="0"/>
              <a:t>Shared and mutable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7361886-DDC7-A0C6-CB1F-4FD3A5F52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038" y="1828800"/>
            <a:ext cx="6952229" cy="44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349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DD49-3CB8-0E4B-94DA-0F52F0C51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World Applications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96F4F-452C-4E15-8FBB-E1517EA098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Game engines</a:t>
            </a:r>
          </a:p>
          <a:p>
            <a:r>
              <a:rPr lang="en-US" dirty="0"/>
              <a:t>UI frameworks</a:t>
            </a:r>
          </a:p>
          <a:p>
            <a:r>
              <a:rPr lang="en-US" dirty="0"/>
              <a:t>Graph data structures</a:t>
            </a:r>
          </a:p>
          <a:p>
            <a:r>
              <a:rPr lang="en-US" dirty="0"/>
              <a:t>Shared caches</a:t>
            </a:r>
          </a:p>
          <a:p>
            <a:r>
              <a:rPr lang="en-US" dirty="0"/>
              <a:t>Dependency trees</a:t>
            </a:r>
          </a:p>
        </p:txBody>
      </p:sp>
    </p:spTree>
    <p:extLst>
      <p:ext uri="{BB962C8B-B14F-4D97-AF65-F5344CB8AC3E}">
        <p14:creationId xmlns:p14="http://schemas.microsoft.com/office/powerpoint/2010/main" val="2027360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F31B0-A693-7399-2D6F-FE91CEE8B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9FF7B-72F9-01C3-AB9A-AECC24528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Smart pointers allow Rust to:</a:t>
            </a:r>
          </a:p>
          <a:p>
            <a:pPr lvl="1"/>
            <a:r>
              <a:rPr lang="en-US" dirty="0"/>
              <a:t>Allocate memory on the heap instead of the stack</a:t>
            </a:r>
          </a:p>
          <a:p>
            <a:pPr lvl="1"/>
            <a:r>
              <a:rPr lang="en-US" dirty="0"/>
              <a:t>Share ownership safely</a:t>
            </a:r>
          </a:p>
          <a:p>
            <a:pPr lvl="1"/>
            <a:r>
              <a:rPr lang="en-US" dirty="0"/>
              <a:t>Mutate data safely</a:t>
            </a:r>
          </a:p>
          <a:p>
            <a:pPr lvl="1"/>
            <a:r>
              <a:rPr lang="en-US" dirty="0"/>
              <a:t>Prevent data races</a:t>
            </a:r>
          </a:p>
          <a:p>
            <a:pPr lvl="1"/>
            <a:r>
              <a:rPr lang="en-US" dirty="0"/>
              <a:t>Avoid garbage collection</a:t>
            </a:r>
          </a:p>
          <a:p>
            <a:r>
              <a:rPr lang="en-US" dirty="0"/>
              <a:t>Smart pointers are Rust’s way of giving you power without sacrificing safety</a:t>
            </a:r>
          </a:p>
        </p:txBody>
      </p:sp>
    </p:spTree>
    <p:extLst>
      <p:ext uri="{BB962C8B-B14F-4D97-AF65-F5344CB8AC3E}">
        <p14:creationId xmlns:p14="http://schemas.microsoft.com/office/powerpoint/2010/main" val="424322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A380A-6D5B-A8A0-2648-BEA705D0E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smart pointers?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2EF77-34A5-C6F7-F52D-3AB0E49F7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what are regular pointers?</a:t>
            </a:r>
          </a:p>
          <a:p>
            <a:pPr lvl="1"/>
            <a:r>
              <a:rPr lang="en-US" dirty="0"/>
              <a:t>A simple reference to another value</a:t>
            </a:r>
          </a:p>
          <a:p>
            <a:r>
              <a:rPr lang="en-US" dirty="0"/>
              <a:t>Smart pointers are not just simple references</a:t>
            </a:r>
          </a:p>
          <a:p>
            <a:r>
              <a:rPr lang="en-US" dirty="0"/>
              <a:t>They have special capabilities and also metadata</a:t>
            </a:r>
          </a:p>
          <a:p>
            <a:r>
              <a:rPr lang="en-US" dirty="0"/>
              <a:t>3 kinds of smart pointers:</a:t>
            </a:r>
          </a:p>
          <a:p>
            <a:pPr lvl="1"/>
            <a:r>
              <a:rPr lang="en-US" dirty="0"/>
              <a:t>Box</a:t>
            </a:r>
          </a:p>
          <a:p>
            <a:pPr lvl="1"/>
            <a:r>
              <a:rPr lang="en-US" dirty="0" err="1"/>
              <a:t>Rc</a:t>
            </a:r>
            <a:endParaRPr lang="en-US" dirty="0"/>
          </a:p>
          <a:p>
            <a:pPr lvl="1"/>
            <a:r>
              <a:rPr lang="en-US" dirty="0" err="1"/>
              <a:t>RefCell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38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B8C8D-C37B-DAD3-5B65-7C91AF1CE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Smart Pointers?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40170-E4F9-8D42-A33E-A35735276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Heap allocation</a:t>
            </a:r>
          </a:p>
          <a:p>
            <a:r>
              <a:rPr lang="en-US" dirty="0"/>
              <a:t>Multiple ownership</a:t>
            </a:r>
          </a:p>
          <a:p>
            <a:r>
              <a:rPr lang="en-US" dirty="0"/>
              <a:t>Recursive data structures</a:t>
            </a:r>
          </a:p>
          <a:p>
            <a:r>
              <a:rPr lang="en-US" dirty="0"/>
              <a:t>Shared state across components</a:t>
            </a:r>
          </a:p>
          <a:p>
            <a:r>
              <a:rPr lang="en-US" dirty="0"/>
              <a:t>Smart pointers make memory safety possible without garbage collection</a:t>
            </a:r>
          </a:p>
        </p:txBody>
      </p:sp>
    </p:spTree>
    <p:extLst>
      <p:ext uri="{BB962C8B-B14F-4D97-AF65-F5344CB8AC3E}">
        <p14:creationId xmlns:p14="http://schemas.microsoft.com/office/powerpoint/2010/main" val="1107463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EEF55-5995-CB80-E176-4604F9050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 Smart Pointer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0E541-0B7D-5210-0907-AD4BD6348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Rust allocates everything on the stack</a:t>
            </a:r>
          </a:p>
          <a:p>
            <a:endParaRPr lang="en-US" dirty="0"/>
          </a:p>
          <a:p>
            <a:r>
              <a:rPr lang="en-US" dirty="0"/>
              <a:t>If you want to store something on the heap so you can:</a:t>
            </a:r>
          </a:p>
          <a:p>
            <a:pPr lvl="1"/>
            <a:r>
              <a:rPr lang="en-US" dirty="0"/>
              <a:t>Transfer ownership of data</a:t>
            </a:r>
          </a:p>
          <a:p>
            <a:pPr lvl="1"/>
            <a:r>
              <a:rPr lang="en-US" dirty="0"/>
              <a:t>Share data across multiple parts of your program</a:t>
            </a:r>
          </a:p>
          <a:p>
            <a:r>
              <a:rPr lang="en-US" dirty="0"/>
              <a:t>Use a Box Smart Pointer!</a:t>
            </a:r>
          </a:p>
          <a:p>
            <a:r>
              <a:rPr lang="en-US" dirty="0"/>
              <a:t>Declaration of a Box Smart Pointer uses the </a:t>
            </a:r>
            <a:r>
              <a:rPr lang="en-US" dirty="0">
                <a:solidFill>
                  <a:srgbClr val="C00000"/>
                </a:solidFill>
              </a:rPr>
              <a:t>Box</a:t>
            </a:r>
            <a:r>
              <a:rPr lang="en-US" dirty="0"/>
              <a:t>::</a:t>
            </a:r>
            <a:r>
              <a:rPr lang="en-US" dirty="0">
                <a:solidFill>
                  <a:srgbClr val="00B0F0"/>
                </a:solidFill>
              </a:rPr>
              <a:t>new </a:t>
            </a:r>
            <a:r>
              <a:rPr lang="en-US" dirty="0"/>
              <a:t>keyword:</a:t>
            </a:r>
          </a:p>
          <a:p>
            <a:endParaRPr lang="en-US" dirty="0"/>
          </a:p>
          <a:p>
            <a:r>
              <a:rPr lang="en-US" dirty="0"/>
              <a:t>The variable </a:t>
            </a:r>
            <a:r>
              <a:rPr lang="en-US" i="1" dirty="0"/>
              <a:t>y</a:t>
            </a:r>
            <a:r>
              <a:rPr lang="en-US" dirty="0"/>
              <a:t> is now a box pointer, pointing to some heap memory containing the value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908343-19DB-E54F-7B54-F9EFF7F2D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491" y="4618372"/>
            <a:ext cx="2928183" cy="5571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0D7A531-083B-9EBD-DE56-24D320478E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4491" y="2279507"/>
            <a:ext cx="2238909" cy="484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9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912E8-1229-A40F-6592-821DE169D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 Smart Pointer Example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44FCC0-2680-A0C7-C421-A6D3937B0E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1872" y="1691322"/>
            <a:ext cx="3715612" cy="49127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9C5ACD6-69B1-6BE7-0BAF-38B2033650C9}"/>
              </a:ext>
            </a:extLst>
          </p:cNvPr>
          <p:cNvSpPr txBox="1"/>
          <p:nvPr/>
        </p:nvSpPr>
        <p:spPr>
          <a:xfrm>
            <a:off x="5210175" y="1838325"/>
            <a:ext cx="5648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914218-01E0-1919-CAA2-551537652C40}"/>
              </a:ext>
            </a:extLst>
          </p:cNvPr>
          <p:cNvSpPr txBox="1"/>
          <p:nvPr/>
        </p:nvSpPr>
        <p:spPr>
          <a:xfrm>
            <a:off x="5210175" y="1838325"/>
            <a:ext cx="5744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use of Box pointers here is to: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Move the large struct onto the heap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Keeps </a:t>
            </a:r>
            <a:r>
              <a:rPr lang="en-US" i="1" dirty="0"/>
              <a:t>Game</a:t>
            </a:r>
            <a:r>
              <a:rPr lang="en-US" dirty="0"/>
              <a:t> stack size small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Useful for performance in large systems</a:t>
            </a:r>
          </a:p>
        </p:txBody>
      </p:sp>
    </p:spTree>
    <p:extLst>
      <p:ext uri="{BB962C8B-B14F-4D97-AF65-F5344CB8AC3E}">
        <p14:creationId xmlns:p14="http://schemas.microsoft.com/office/powerpoint/2010/main" val="2094785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74909-8AFE-C4C4-CB96-7A0950B5F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Rc</a:t>
            </a:r>
            <a:r>
              <a:rPr lang="en-US" dirty="0"/>
              <a:t> Smart Pointer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AF497-1086-4304-490A-F3577447D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Rc</a:t>
            </a:r>
            <a:r>
              <a:rPr lang="en-US" dirty="0"/>
              <a:t> stands for reference counted</a:t>
            </a:r>
          </a:p>
          <a:p>
            <a:r>
              <a:rPr lang="en-US" dirty="0"/>
              <a:t>Enables multiple ownership of data by keeping track of how many references point to the same value</a:t>
            </a:r>
          </a:p>
          <a:p>
            <a:r>
              <a:rPr lang="en-US" dirty="0"/>
              <a:t>Allows several parts of the program to share ownership of a value</a:t>
            </a:r>
          </a:p>
          <a:p>
            <a:r>
              <a:rPr lang="en-US" dirty="0"/>
              <a:t>Can use </a:t>
            </a:r>
            <a:r>
              <a:rPr lang="en-US" dirty="0" err="1"/>
              <a:t>Rc</a:t>
            </a:r>
            <a:r>
              <a:rPr lang="en-US" dirty="0"/>
              <a:t> pointers for:</a:t>
            </a:r>
          </a:p>
          <a:p>
            <a:pPr lvl="1"/>
            <a:r>
              <a:rPr lang="en-US" dirty="0"/>
              <a:t>Graph structures</a:t>
            </a:r>
          </a:p>
          <a:p>
            <a:pPr lvl="1"/>
            <a:r>
              <a:rPr lang="en-US" dirty="0"/>
              <a:t>Shared configuration</a:t>
            </a:r>
          </a:p>
          <a:p>
            <a:pPr lvl="1"/>
            <a:r>
              <a:rPr lang="en-US" dirty="0"/>
              <a:t>Tree nodes with multiple parents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73A400-221D-90A0-D8FF-8C4093286B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910" y="4791028"/>
            <a:ext cx="3797495" cy="182889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7EB1E67-FF8F-E46D-0555-FC71AC04BB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3443" y="4791028"/>
            <a:ext cx="5516484" cy="1755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38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F259D-1F83-42C5-2B91-7E7B73699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Rc</a:t>
            </a:r>
            <a:r>
              <a:rPr lang="en-US" dirty="0"/>
              <a:t> Smart Pointer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CF946-7C3D-7C24-2312-9998F0358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6664" y="1945870"/>
            <a:ext cx="4644736" cy="4234267"/>
          </a:xfrm>
        </p:spPr>
        <p:txBody>
          <a:bodyPr/>
          <a:lstStyle/>
          <a:p>
            <a:r>
              <a:rPr lang="en-US" dirty="0"/>
              <a:t>Shared Playlist!</a:t>
            </a:r>
          </a:p>
          <a:p>
            <a:r>
              <a:rPr lang="en-US" dirty="0" err="1"/>
              <a:t>Rc</a:t>
            </a:r>
            <a:r>
              <a:rPr lang="en-US" dirty="0"/>
              <a:t>::clone() does not copy the data</a:t>
            </a:r>
          </a:p>
          <a:p>
            <a:pPr lvl="1"/>
            <a:r>
              <a:rPr lang="en-US" dirty="0"/>
              <a:t>It increments the reference count</a:t>
            </a:r>
          </a:p>
          <a:p>
            <a:r>
              <a:rPr lang="en-US" dirty="0"/>
              <a:t>The data is then dropped when the reference count hits 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D7F62C-BD99-F78D-1BAC-E0BB06C753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38" y="1945870"/>
            <a:ext cx="6087387" cy="4117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196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33552-FD50-B93C-CACC-CF75640F5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RefCell</a:t>
            </a:r>
            <a:r>
              <a:rPr lang="en-US" dirty="0"/>
              <a:t> Smart Pointer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22492-C28C-05CF-A448-16AD017E4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for interior mutability</a:t>
            </a:r>
          </a:p>
          <a:p>
            <a:r>
              <a:rPr lang="en-US" dirty="0"/>
              <a:t>Enforces borrowing rules to be checked at runtime</a:t>
            </a:r>
          </a:p>
          <a:p>
            <a:r>
              <a:rPr lang="en-US" dirty="0"/>
              <a:t>Allows mutation even when immutable</a:t>
            </a:r>
          </a:p>
          <a:p>
            <a:r>
              <a:rPr lang="en-US" dirty="0"/>
              <a:t>Uses:</a:t>
            </a:r>
          </a:p>
          <a:p>
            <a:pPr lvl="1"/>
            <a:r>
              <a:rPr lang="en-US" dirty="0"/>
              <a:t>borrow()</a:t>
            </a:r>
          </a:p>
          <a:p>
            <a:pPr lvl="1"/>
            <a:r>
              <a:rPr lang="en-US" dirty="0"/>
              <a:t>borrow_mut()</a:t>
            </a:r>
          </a:p>
          <a:p>
            <a:r>
              <a:rPr lang="en-US" dirty="0"/>
              <a:t>Why do we need this?</a:t>
            </a:r>
          </a:p>
          <a:p>
            <a:r>
              <a:rPr lang="en-US" dirty="0"/>
              <a:t>Sometimes you have immutable ownership, but still need to mutate internal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15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747D9-3FAF-8D8A-6487-9DEF99F32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RefCell</a:t>
            </a:r>
            <a:r>
              <a:rPr lang="en-US" dirty="0"/>
              <a:t> Smart Pointer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D636F-17F6-3FA3-B25E-1B922B4FC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0117" y="1828800"/>
            <a:ext cx="3896591" cy="4351337"/>
          </a:xfrm>
        </p:spPr>
        <p:txBody>
          <a:bodyPr/>
          <a:lstStyle/>
          <a:p>
            <a:r>
              <a:rPr lang="en-US" dirty="0"/>
              <a:t>Bank Account Logger!</a:t>
            </a:r>
          </a:p>
          <a:p>
            <a:r>
              <a:rPr lang="en-US" dirty="0"/>
              <a:t>Compile time rules would normally prevent this</a:t>
            </a:r>
          </a:p>
          <a:p>
            <a:r>
              <a:rPr lang="en-US" dirty="0" err="1"/>
              <a:t>RefCell</a:t>
            </a:r>
            <a:r>
              <a:rPr lang="en-US" dirty="0"/>
              <a:t> checks at runtime instead to allow it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255F54-853C-7141-8187-5E04EFD9D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225" y="1828800"/>
            <a:ext cx="5792748" cy="406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150834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1323</TotalTime>
  <Words>542</Words>
  <Application>Microsoft Office PowerPoint</Application>
  <PresentationFormat>Widescreen</PresentationFormat>
  <Paragraphs>93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Arial</vt:lpstr>
      <vt:lpstr>Century Schoolbook</vt:lpstr>
      <vt:lpstr>Wingdings 2</vt:lpstr>
      <vt:lpstr>View</vt:lpstr>
      <vt:lpstr>Smart Pointers</vt:lpstr>
      <vt:lpstr>What are smart pointers?</vt:lpstr>
      <vt:lpstr>Why Do We Need Smart Pointers?</vt:lpstr>
      <vt:lpstr>Box Smart Pointer</vt:lpstr>
      <vt:lpstr>Box Smart Pointer Example</vt:lpstr>
      <vt:lpstr>Rc Smart Pointer</vt:lpstr>
      <vt:lpstr>Rc Smart Pointer Example</vt:lpstr>
      <vt:lpstr>RefCell Smart Pointer</vt:lpstr>
      <vt:lpstr>RefCell Smart Pointer Example</vt:lpstr>
      <vt:lpstr>Combining Rc and RefCell</vt:lpstr>
      <vt:lpstr>Rc and RefCell Combined Example</vt:lpstr>
      <vt:lpstr>Real World Applications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Cameron Uhl</dc:creator>
  <cp:lastModifiedBy>Cameron Uhl</cp:lastModifiedBy>
  <cp:revision>2</cp:revision>
  <dcterms:created xsi:type="dcterms:W3CDTF">2026-02-27T19:03:19Z</dcterms:created>
  <dcterms:modified xsi:type="dcterms:W3CDTF">2026-02-28T17:06:48Z</dcterms:modified>
</cp:coreProperties>
</file>