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 id="2147483852" r:id="rId2"/>
  </p:sldMasterIdLst>
  <p:sldIdLst>
    <p:sldId id="256" r:id="rId3"/>
    <p:sldId id="257" r:id="rId4"/>
    <p:sldId id="269" r:id="rId5"/>
    <p:sldId id="298" r:id="rId6"/>
    <p:sldId id="302" r:id="rId7"/>
    <p:sldId id="303" r:id="rId8"/>
    <p:sldId id="27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4" autoAdjust="0"/>
    <p:restoredTop sz="94660"/>
  </p:normalViewPr>
  <p:slideViewPr>
    <p:cSldViewPr snapToGrid="0">
      <p:cViewPr varScale="1">
        <p:scale>
          <a:sx n="94" d="100"/>
          <a:sy n="94" d="100"/>
        </p:scale>
        <p:origin x="18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a:lstStyle/>
            <a:p>
              <a:endParaRPr lang="en-US"/>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a:lstStyle/>
            <a:p>
              <a:endParaRPr lang="en-US"/>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2/18/2026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2/18/2026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2/18/2026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1292840" y="0"/>
            <a:ext cx="914400" cy="6858000"/>
          </a:xfrm>
          <a:prstGeom prst="rect">
            <a:avLst/>
          </a:prstGeom>
          <a:solidFill>
            <a:srgbClr val="30303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6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3ABE6582-CA6C-48A8-82A7-F72FC6D09640}" type="datetimeFigureOut">
              <a:rPr lang="en-US" smtClean="0"/>
              <a:t>2/18/2026</a:t>
            </a:fld>
            <a:endParaRPr lang="en-US"/>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a:p>
        </p:txBody>
      </p:sp>
      <p:sp>
        <p:nvSpPr>
          <p:cNvPr id="6" name="Slide Number Placeholder 5"/>
          <p:cNvSpPr>
            <a:spLocks noGrp="1"/>
          </p:cNvSpPr>
          <p:nvPr>
            <p:ph type="sldNum" sz="quarter" idx="12"/>
          </p:nvPr>
        </p:nvSpPr>
        <p:spPr/>
        <p:txBody>
          <a:bodyPr vert="horz" lIns="45720" tIns="45720" rIns="45720" bIns="45720" rtlCol="0" anchor="ctr">
            <a:normAutofit/>
          </a:bodyPr>
          <a:lstStyle>
            <a:lvl1pPr>
              <a:defRPr lang="en-US"/>
            </a:lvl1pPr>
          </a:lstStyle>
          <a:p>
            <a:fld id="{1EF7DA0C-D5FC-4F8D-935C-14046B5EC868}" type="slidenum">
              <a:rPr lang="en-US" smtClean="0"/>
              <a:t>‹#›</a:t>
            </a:fld>
            <a:endParaRPr lang="en-US"/>
          </a:p>
        </p:txBody>
      </p:sp>
      <p:sp>
        <p:nvSpPr>
          <p:cNvPr id="7" name="Rectangle 6"/>
          <p:cNvSpPr/>
          <p:nvPr/>
        </p:nvSpPr>
        <p:spPr>
          <a:xfrm>
            <a:off x="0" y="0"/>
            <a:ext cx="457200" cy="6858000"/>
          </a:xfrm>
          <a:prstGeom prst="rect">
            <a:avLst/>
          </a:prstGeom>
          <a:solidFill>
            <a:srgbClr val="30303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876229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BE6582-CA6C-48A8-82A7-F72FC6D09640}"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F7DA0C-D5FC-4F8D-935C-14046B5EC868}" type="slidenum">
              <a:rPr lang="en-US" smtClean="0"/>
              <a:t>‹#›</a:t>
            </a:fld>
            <a:endParaRPr lang="en-US"/>
          </a:p>
        </p:txBody>
      </p:sp>
    </p:spTree>
    <p:extLst>
      <p:ext uri="{BB962C8B-B14F-4D97-AF65-F5344CB8AC3E}">
        <p14:creationId xmlns:p14="http://schemas.microsoft.com/office/powerpoint/2010/main" val="6110956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p:cNvSpPr/>
          <p:nvPr/>
        </p:nvSpPr>
        <p:spPr>
          <a:xfrm>
            <a:off x="11292840" y="0"/>
            <a:ext cx="914400" cy="6858000"/>
          </a:xfrm>
          <a:prstGeom prst="rect">
            <a:avLst/>
          </a:prstGeom>
          <a:solidFill>
            <a:srgbClr val="30303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BE6582-CA6C-48A8-82A7-F72FC6D09640}"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F7DA0C-D5FC-4F8D-935C-14046B5EC868}" type="slidenum">
              <a:rPr lang="en-US" smtClean="0"/>
              <a:t>‹#›</a:t>
            </a:fld>
            <a:endParaRPr lang="en-US"/>
          </a:p>
        </p:txBody>
      </p:sp>
      <p:sp>
        <p:nvSpPr>
          <p:cNvPr id="7" name="Rectangle 6"/>
          <p:cNvSpPr/>
          <p:nvPr/>
        </p:nvSpPr>
        <p:spPr>
          <a:xfrm>
            <a:off x="0" y="0"/>
            <a:ext cx="457200" cy="6858000"/>
          </a:xfrm>
          <a:prstGeom prst="rect">
            <a:avLst/>
          </a:prstGeom>
          <a:solidFill>
            <a:srgbClr val="30303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5683002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ABE6582-CA6C-48A8-82A7-F72FC6D09640}" type="datetimeFigureOut">
              <a:rPr lang="en-US" smtClean="0"/>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F7DA0C-D5FC-4F8D-935C-14046B5EC868}" type="slidenum">
              <a:rPr lang="en-US" smtClean="0"/>
              <a:t>‹#›</a:t>
            </a:fld>
            <a:endParaRPr lang="en-US"/>
          </a:p>
        </p:txBody>
      </p:sp>
    </p:spTree>
    <p:extLst>
      <p:ext uri="{BB962C8B-B14F-4D97-AF65-F5344CB8AC3E}">
        <p14:creationId xmlns:p14="http://schemas.microsoft.com/office/powerpoint/2010/main" val="35042104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7879"/>
            <a:ext cx="4480560" cy="731520"/>
          </a:xfrm>
        </p:spPr>
        <p:txBody>
          <a:bodyPr anchor="b">
            <a:normAutofit/>
          </a:bodyPr>
          <a:lstStyle>
            <a:lvl1pPr marL="0" indent="0">
              <a:spcBef>
                <a:spcPts val="0"/>
              </a:spcBef>
              <a:buNone/>
              <a:defRPr sz="2000" b="0">
                <a:solidFill>
                  <a:schemeClr val="tx1">
                    <a:lumMod val="6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13"/>
          </p:nvPr>
        </p:nvSpPr>
        <p:spPr>
          <a:xfrm>
            <a:off x="6126480" y="1717879"/>
            <a:ext cx="4480560" cy="731520"/>
          </a:xfrm>
        </p:spPr>
        <p:txBody>
          <a:bodyPr anchor="b">
            <a:normAutofit/>
          </a:bodyPr>
          <a:lstStyle>
            <a:lvl1pPr marL="0" indent="0">
              <a:spcBef>
                <a:spcPts val="0"/>
              </a:spcBef>
              <a:buFontTx/>
              <a:buNone/>
              <a:defRPr lang="en-US" sz="2000" b="0" kern="1200" spc="10" baseline="0" dirty="0">
                <a:solidFill>
                  <a:schemeClr val="tx1">
                    <a:lumMod val="65000"/>
                  </a:schemeClr>
                </a:solidFill>
                <a:latin typeface="+mn-lt"/>
                <a:ea typeface="+mn-ea"/>
                <a:cs typeface="+mn-cs"/>
              </a:defRPr>
            </a:lvl1pPr>
          </a:lstStyle>
          <a:p>
            <a:pPr lvl="0"/>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BE6582-CA6C-48A8-82A7-F72FC6D09640}" type="datetimeFigureOut">
              <a:rPr lang="en-US" smtClean="0"/>
              <a:t>2/18/2026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F7DA0C-D5FC-4F8D-935C-14046B5EC868}" type="slidenum">
              <a:rPr lang="en-US" smtClean="0"/>
              <a:t>‹#›</a:t>
            </a:fld>
            <a:endParaRPr lang="en-US"/>
          </a:p>
        </p:txBody>
      </p:sp>
    </p:spTree>
    <p:extLst>
      <p:ext uri="{BB962C8B-B14F-4D97-AF65-F5344CB8AC3E}">
        <p14:creationId xmlns:p14="http://schemas.microsoft.com/office/powerpoint/2010/main" val="34865408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ABE6582-CA6C-48A8-82A7-F72FC6D09640}" type="datetimeFigureOut">
              <a:rPr lang="en-US" smtClean="0"/>
              <a:t>2/18/2026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F7DA0C-D5FC-4F8D-935C-14046B5EC868}" type="slidenum">
              <a:rPr lang="en-US" smtClean="0"/>
              <a:t>‹#›</a:t>
            </a:fld>
            <a:endParaRPr lang="en-US"/>
          </a:p>
        </p:txBody>
      </p:sp>
    </p:spTree>
    <p:extLst>
      <p:ext uri="{BB962C8B-B14F-4D97-AF65-F5344CB8AC3E}">
        <p14:creationId xmlns:p14="http://schemas.microsoft.com/office/powerpoint/2010/main" val="10702539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BE6582-CA6C-48A8-82A7-F72FC6D09640}" type="datetimeFigureOut">
              <a:rPr lang="en-US" smtClean="0"/>
              <a:t>2/18/2026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F7DA0C-D5FC-4F8D-935C-14046B5EC868}" type="slidenum">
              <a:rPr lang="en-US" smtClean="0"/>
              <a:t>‹#›</a:t>
            </a:fld>
            <a:endParaRPr lang="en-US"/>
          </a:p>
        </p:txBody>
      </p:sp>
    </p:spTree>
    <p:extLst>
      <p:ext uri="{BB962C8B-B14F-4D97-AF65-F5344CB8AC3E}">
        <p14:creationId xmlns:p14="http://schemas.microsoft.com/office/powerpoint/2010/main" val="16635533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BE6582-CA6C-48A8-82A7-F72FC6D09640}" type="datetimeFigureOut">
              <a:rPr lang="en-US" smtClean="0"/>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F7DA0C-D5FC-4F8D-935C-14046B5EC868}" type="slidenum">
              <a:rPr lang="en-US" smtClean="0"/>
              <a:t>‹#›</a:t>
            </a:fld>
            <a:endParaRPr lang="en-US"/>
          </a:p>
        </p:txBody>
      </p:sp>
    </p:spTree>
    <p:extLst>
      <p:ext uri="{BB962C8B-B14F-4D97-AF65-F5344CB8AC3E}">
        <p14:creationId xmlns:p14="http://schemas.microsoft.com/office/powerpoint/2010/main" val="3772627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2/18/2026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tx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tx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BE6582-CA6C-48A8-82A7-F72FC6D09640}" type="datetimeFigureOut">
              <a:rPr lang="en-US" smtClean="0"/>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F7DA0C-D5FC-4F8D-935C-14046B5EC868}" type="slidenum">
              <a:rPr lang="en-US" smtClean="0"/>
              <a:t>‹#›</a:t>
            </a:fld>
            <a:endParaRPr lang="en-US"/>
          </a:p>
        </p:txBody>
      </p:sp>
    </p:spTree>
    <p:extLst>
      <p:ext uri="{BB962C8B-B14F-4D97-AF65-F5344CB8AC3E}">
        <p14:creationId xmlns:p14="http://schemas.microsoft.com/office/powerpoint/2010/main" val="6409302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BE6582-CA6C-48A8-82A7-F72FC6D09640}"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F7DA0C-D5FC-4F8D-935C-14046B5EC868}" type="slidenum">
              <a:rPr lang="en-US" smtClean="0"/>
              <a:t>‹#›</a:t>
            </a:fld>
            <a:endParaRPr lang="en-US"/>
          </a:p>
        </p:txBody>
      </p:sp>
    </p:spTree>
    <p:extLst>
      <p:ext uri="{BB962C8B-B14F-4D97-AF65-F5344CB8AC3E}">
        <p14:creationId xmlns:p14="http://schemas.microsoft.com/office/powerpoint/2010/main" val="18843376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BE6582-CA6C-48A8-82A7-F72FC6D09640}"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F7DA0C-D5FC-4F8D-935C-14046B5EC868}" type="slidenum">
              <a:rPr lang="en-US" smtClean="0"/>
              <a:t>‹#›</a:t>
            </a:fld>
            <a:endParaRPr lang="en-US"/>
          </a:p>
        </p:txBody>
      </p:sp>
    </p:spTree>
    <p:extLst>
      <p:ext uri="{BB962C8B-B14F-4D97-AF65-F5344CB8AC3E}">
        <p14:creationId xmlns:p14="http://schemas.microsoft.com/office/powerpoint/2010/main" val="2362589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2/18/2026</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a:lstStyle/>
            <a:p>
              <a:endParaRPr lang="en-US"/>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a:lstStyle/>
            <a:p>
              <a:endParaRPr lang="en-US"/>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2/18/2026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2/18/2026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2/18/2026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2/18/2026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2/18/2026</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a:lstStyle/>
            <a:p>
              <a:endParaRPr lang="en-US"/>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a:lstStyle/>
            <a:p>
              <a:endParaRPr lang="en-US"/>
            </a:p>
          </p:txBody>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2/18/2026</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a:lstStyle/>
            <a:p>
              <a:endParaRPr lang="en-US"/>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a:lstStyle/>
            <a:p>
              <a:endParaRPr lang="en-US"/>
            </a:p>
          </p:txBody>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2/18/2026</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a:lstStyle/>
            <a:p>
              <a:endParaRPr lang="en-US"/>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a:lstStyle/>
            <a:p>
              <a:endParaRPr lang="en-US"/>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rgbClr val="30303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1">
                    <a:lumMod val="50000"/>
                  </a:schemeClr>
                </a:solidFill>
              </a:defRPr>
            </a:lvl1pPr>
          </a:lstStyle>
          <a:p>
            <a:fld id="{3ABE6582-CA6C-48A8-82A7-F72FC6D09640}" type="datetimeFigureOut">
              <a:rPr lang="en-US" smtClean="0"/>
              <a:t>2/18/2026</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rgbClr val="969696"/>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rgbClr val="777777"/>
                </a:solidFill>
              </a:defRPr>
            </a:lvl1pPr>
          </a:lstStyle>
          <a:p>
            <a:fld id="{1EF7DA0C-D5FC-4F8D-935C-14046B5EC868}" type="slidenum">
              <a:rPr lang="en-US" smtClean="0"/>
              <a:t>‹#›</a:t>
            </a:fld>
            <a:endParaRPr lang="en-US"/>
          </a:p>
        </p:txBody>
      </p:sp>
    </p:spTree>
    <p:extLst>
      <p:ext uri="{BB962C8B-B14F-4D97-AF65-F5344CB8AC3E}">
        <p14:creationId xmlns:p14="http://schemas.microsoft.com/office/powerpoint/2010/main" val="1591876453"/>
      </p:ext>
    </p:extLst>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doc.rust-lang.org/std/pin/index.html" TargetMode="External"/><Relationship Id="rId2" Type="http://schemas.openxmlformats.org/officeDocument/2006/relationships/hyperlink" Target="https://doc.rust-lang.org/reference/special-types-and-traits.html#auto-traits" TargetMode="External"/><Relationship Id="rId1" Type="http://schemas.openxmlformats.org/officeDocument/2006/relationships/slideLayout" Target="../slideLayouts/slideLayout2.xml"/><Relationship Id="rId4" Type="http://schemas.openxmlformats.org/officeDocument/2006/relationships/hyperlink" Target="https://doc.rust-lang.org/std/panic/index.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EC8E9-57F0-477C-881A-FF52DDC1652B}"/>
              </a:ext>
            </a:extLst>
          </p:cNvPr>
          <p:cNvSpPr>
            <a:spLocks noGrp="1"/>
          </p:cNvSpPr>
          <p:nvPr>
            <p:ph type="ctrTitle"/>
          </p:nvPr>
        </p:nvSpPr>
        <p:spPr/>
        <p:txBody>
          <a:bodyPr/>
          <a:lstStyle/>
          <a:p>
            <a:r>
              <a:rPr lang="en-US" sz="8800"/>
              <a:t>Rust: Traits</a:t>
            </a:r>
            <a:endParaRPr lang="en-US" sz="8800" cap="none" dirty="0"/>
          </a:p>
        </p:txBody>
      </p:sp>
      <p:sp>
        <p:nvSpPr>
          <p:cNvPr id="3" name="Subtitle 2">
            <a:extLst>
              <a:ext uri="{FF2B5EF4-FFF2-40B4-BE49-F238E27FC236}">
                <a16:creationId xmlns:a16="http://schemas.microsoft.com/office/drawing/2014/main" id="{A5B4842E-02CF-4ACC-B180-E94342930B02}"/>
              </a:ext>
            </a:extLst>
          </p:cNvPr>
          <p:cNvSpPr>
            <a:spLocks noGrp="1"/>
          </p:cNvSpPr>
          <p:nvPr>
            <p:ph type="subTitle" idx="1"/>
          </p:nvPr>
        </p:nvSpPr>
        <p:spPr/>
        <p:txBody>
          <a:bodyPr/>
          <a:lstStyle/>
          <a:p>
            <a:r>
              <a:rPr lang="en-US" dirty="0"/>
              <a:t>COMP 4210</a:t>
            </a:r>
          </a:p>
          <a:p>
            <a:r>
              <a:rPr lang="en-US" dirty="0"/>
              <a:t>David J Stucki</a:t>
            </a:r>
          </a:p>
        </p:txBody>
      </p:sp>
    </p:spTree>
    <p:extLst>
      <p:ext uri="{BB962C8B-B14F-4D97-AF65-F5344CB8AC3E}">
        <p14:creationId xmlns:p14="http://schemas.microsoft.com/office/powerpoint/2010/main" val="1086829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1173F-00D9-458D-9FD2-072FF77D2E4A}"/>
              </a:ext>
            </a:extLst>
          </p:cNvPr>
          <p:cNvSpPr>
            <a:spLocks noGrp="1"/>
          </p:cNvSpPr>
          <p:nvPr>
            <p:ph type="title"/>
          </p:nvPr>
        </p:nvSpPr>
        <p:spPr/>
        <p:txBody>
          <a:bodyPr/>
          <a:lstStyle/>
          <a:p>
            <a:r>
              <a:rPr lang="en-US" dirty="0"/>
              <a:t>ALERTS</a:t>
            </a:r>
          </a:p>
        </p:txBody>
      </p:sp>
      <p:sp>
        <p:nvSpPr>
          <p:cNvPr id="3" name="Content Placeholder 2">
            <a:extLst>
              <a:ext uri="{FF2B5EF4-FFF2-40B4-BE49-F238E27FC236}">
                <a16:creationId xmlns:a16="http://schemas.microsoft.com/office/drawing/2014/main" id="{532B5D93-E184-45C3-A6C4-475DB8047990}"/>
              </a:ext>
            </a:extLst>
          </p:cNvPr>
          <p:cNvSpPr>
            <a:spLocks noGrp="1"/>
          </p:cNvSpPr>
          <p:nvPr>
            <p:ph idx="1"/>
          </p:nvPr>
        </p:nvSpPr>
        <p:spPr/>
        <p:txBody>
          <a:bodyPr>
            <a:normAutofit/>
          </a:bodyPr>
          <a:lstStyle/>
          <a:p>
            <a:r>
              <a:rPr lang="en-US" sz="2800"/>
              <a:t>You should have read through chapter 8 by now</a:t>
            </a:r>
            <a:endParaRPr lang="en-US" sz="2800" dirty="0"/>
          </a:p>
          <a:p>
            <a:r>
              <a:rPr lang="en-US" sz="2800"/>
              <a:t>Assignment 3 </a:t>
            </a:r>
            <a:r>
              <a:rPr lang="en-US" sz="2800" dirty="0"/>
              <a:t>is </a:t>
            </a:r>
            <a:r>
              <a:rPr lang="en-US" sz="2800"/>
              <a:t>due next Friday</a:t>
            </a:r>
            <a:endParaRPr lang="en-US" sz="2800" dirty="0"/>
          </a:p>
          <a:p>
            <a:r>
              <a:rPr lang="en-US" sz="2600" dirty="0"/>
              <a:t>Questions?</a:t>
            </a:r>
          </a:p>
        </p:txBody>
      </p:sp>
    </p:spTree>
    <p:extLst>
      <p:ext uri="{BB962C8B-B14F-4D97-AF65-F5344CB8AC3E}">
        <p14:creationId xmlns:p14="http://schemas.microsoft.com/office/powerpoint/2010/main" val="3851946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52F82-CFDB-BEA5-0345-9EF21A4A8223}"/>
              </a:ext>
            </a:extLst>
          </p:cNvPr>
          <p:cNvSpPr>
            <a:spLocks noGrp="1"/>
          </p:cNvSpPr>
          <p:nvPr>
            <p:ph type="ctrTitle"/>
          </p:nvPr>
        </p:nvSpPr>
        <p:spPr/>
        <p:txBody>
          <a:bodyPr/>
          <a:lstStyle/>
          <a:p>
            <a:r>
              <a:rPr lang="en-US"/>
              <a:t>Traits</a:t>
            </a:r>
          </a:p>
        </p:txBody>
      </p:sp>
      <p:sp>
        <p:nvSpPr>
          <p:cNvPr id="3" name="Subtitle 2">
            <a:extLst>
              <a:ext uri="{FF2B5EF4-FFF2-40B4-BE49-F238E27FC236}">
                <a16:creationId xmlns:a16="http://schemas.microsoft.com/office/drawing/2014/main" id="{94D908B3-C163-EFE4-58EE-C6BDD202AF8A}"/>
              </a:ext>
            </a:extLst>
          </p:cNvPr>
          <p:cNvSpPr>
            <a:spLocks noGrp="1"/>
          </p:cNvSpPr>
          <p:nvPr>
            <p:ph type="subTitle" idx="1"/>
          </p:nvPr>
        </p:nvSpPr>
        <p:spPr/>
        <p:txBody>
          <a:bodyPr/>
          <a:lstStyle/>
          <a:p>
            <a:r>
              <a:rPr lang="en-US"/>
              <a:t>Abiral Pokharel</a:t>
            </a:r>
          </a:p>
        </p:txBody>
      </p:sp>
    </p:spTree>
    <p:extLst>
      <p:ext uri="{BB962C8B-B14F-4D97-AF65-F5344CB8AC3E}">
        <p14:creationId xmlns:p14="http://schemas.microsoft.com/office/powerpoint/2010/main" val="2639283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89C13-9C0D-56C2-298D-7FA5442A57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26FB82-F2E4-0672-ADB1-03C89C10176D}"/>
              </a:ext>
            </a:extLst>
          </p:cNvPr>
          <p:cNvSpPr>
            <a:spLocks noGrp="1"/>
          </p:cNvSpPr>
          <p:nvPr>
            <p:ph type="title"/>
          </p:nvPr>
        </p:nvSpPr>
        <p:spPr/>
        <p:txBody>
          <a:bodyPr/>
          <a:lstStyle/>
          <a:p>
            <a:r>
              <a:rPr lang="en-US" dirty="0">
                <a:solidFill>
                  <a:schemeClr val="accent1"/>
                </a:solidFill>
              </a:rPr>
              <a:t>Marker</a:t>
            </a:r>
            <a:r>
              <a:rPr lang="en-US" dirty="0"/>
              <a:t> Traits</a:t>
            </a:r>
          </a:p>
        </p:txBody>
      </p:sp>
      <p:sp>
        <p:nvSpPr>
          <p:cNvPr id="3" name="Content Placeholder 2">
            <a:extLst>
              <a:ext uri="{FF2B5EF4-FFF2-40B4-BE49-F238E27FC236}">
                <a16:creationId xmlns:a16="http://schemas.microsoft.com/office/drawing/2014/main" id="{F8054718-77C0-8FEB-5A86-AD706D8A19B8}"/>
              </a:ext>
            </a:extLst>
          </p:cNvPr>
          <p:cNvSpPr>
            <a:spLocks noGrp="1"/>
          </p:cNvSpPr>
          <p:nvPr>
            <p:ph idx="1"/>
          </p:nvPr>
        </p:nvSpPr>
        <p:spPr>
          <a:xfrm>
            <a:off x="1069848" y="2121408"/>
            <a:ext cx="10289814" cy="4251960"/>
          </a:xfrm>
        </p:spPr>
        <p:txBody>
          <a:bodyPr>
            <a:normAutofit fontScale="92500" lnSpcReduction="20000"/>
          </a:bodyPr>
          <a:lstStyle/>
          <a:p>
            <a:pPr fontAlgn="base">
              <a:lnSpc>
                <a:spcPct val="120000"/>
              </a:lnSpc>
              <a:spcBef>
                <a:spcPts val="600"/>
              </a:spcBef>
            </a:pPr>
            <a:r>
              <a:rPr lang="en-US" dirty="0"/>
              <a:t>Marker traits are used to </a:t>
            </a:r>
            <a:r>
              <a:rPr lang="en-US" b="1" i="1" dirty="0">
                <a:solidFill>
                  <a:schemeClr val="accent2"/>
                </a:solidFill>
              </a:rPr>
              <a:t>mark</a:t>
            </a:r>
            <a:r>
              <a:rPr lang="en-US" dirty="0"/>
              <a:t> types as having some </a:t>
            </a:r>
            <a:r>
              <a:rPr lang="en-US" b="1" i="1" dirty="0">
                <a:solidFill>
                  <a:schemeClr val="accent2"/>
                </a:solidFill>
              </a:rPr>
              <a:t>property</a:t>
            </a:r>
            <a:r>
              <a:rPr lang="en-US" dirty="0"/>
              <a:t>. They usually don't have any associated types and methods and are used to tell the compiler about some property of a type. Note that some of those traits are </a:t>
            </a:r>
            <a:r>
              <a:rPr lang="en-US" u="sng" dirty="0">
                <a:hlinkClick r:id="rId2"/>
              </a:rPr>
              <a:t>auto traits</a:t>
            </a:r>
            <a:r>
              <a:rPr lang="en-US" dirty="0"/>
              <a:t>, which means that the compiler will automatically implement them for types, if it reasons it is safe to do so (you can still implement them manually, but it may require unsafe keyword).</a:t>
            </a:r>
          </a:p>
          <a:p>
            <a:pPr fontAlgn="base">
              <a:lnSpc>
                <a:spcPct val="120000"/>
              </a:lnSpc>
              <a:spcBef>
                <a:spcPts val="600"/>
              </a:spcBef>
            </a:pPr>
            <a:r>
              <a:rPr lang="en-US" dirty="0"/>
              <a:t>Currently (</a:t>
            </a:r>
            <a:r>
              <a:rPr lang="en-US" dirty="0" err="1"/>
              <a:t>rustc</a:t>
            </a:r>
            <a:r>
              <a:rPr lang="en-US" dirty="0"/>
              <a:t> 1.70.0) there are 5 stable traits in std::marker module. They have the following meaning. If type T implements:</a:t>
            </a:r>
          </a:p>
          <a:p>
            <a:pPr lvl="1" fontAlgn="base">
              <a:lnSpc>
                <a:spcPct val="120000"/>
              </a:lnSpc>
              <a:spcBef>
                <a:spcPts val="0"/>
              </a:spcBef>
              <a:spcAft>
                <a:spcPts val="0"/>
              </a:spcAft>
            </a:pPr>
            <a:r>
              <a:rPr lang="en-US" dirty="0"/>
              <a:t>Copy it means that it can be Cloned by using bitwise copy</a:t>
            </a:r>
          </a:p>
          <a:p>
            <a:pPr lvl="1" fontAlgn="base">
              <a:lnSpc>
                <a:spcPct val="120000"/>
              </a:lnSpc>
              <a:spcBef>
                <a:spcPts val="0"/>
              </a:spcBef>
              <a:spcAft>
                <a:spcPts val="0"/>
              </a:spcAft>
            </a:pPr>
            <a:r>
              <a:rPr lang="en-US" dirty="0"/>
              <a:t>Send it means that value of type T can be send across thread boundary</a:t>
            </a:r>
          </a:p>
          <a:p>
            <a:pPr lvl="1" fontAlgn="base">
              <a:lnSpc>
                <a:spcPct val="120000"/>
              </a:lnSpc>
              <a:spcBef>
                <a:spcPts val="0"/>
              </a:spcBef>
              <a:spcAft>
                <a:spcPts val="0"/>
              </a:spcAft>
            </a:pPr>
            <a:r>
              <a:rPr lang="en-US" dirty="0"/>
              <a:t>Sync it means that value of type T can be shared between threads (that is &amp;T is Send)</a:t>
            </a:r>
          </a:p>
          <a:p>
            <a:pPr lvl="1" fontAlgn="base">
              <a:lnSpc>
                <a:spcPct val="120000"/>
              </a:lnSpc>
              <a:spcBef>
                <a:spcPts val="0"/>
              </a:spcBef>
              <a:spcAft>
                <a:spcPts val="0"/>
              </a:spcAft>
            </a:pPr>
            <a:r>
              <a:rPr lang="en-US" dirty="0"/>
              <a:t>Sized means that size of type T is known at compile time</a:t>
            </a:r>
          </a:p>
          <a:p>
            <a:pPr lvl="1" fontAlgn="base">
              <a:lnSpc>
                <a:spcPct val="120000"/>
              </a:lnSpc>
              <a:spcBef>
                <a:spcPts val="0"/>
              </a:spcBef>
              <a:spcAft>
                <a:spcPts val="0"/>
              </a:spcAft>
            </a:pPr>
            <a:r>
              <a:rPr lang="en-US" dirty="0"/>
              <a:t>Unpin means that value of type T can be moved after it was </a:t>
            </a:r>
            <a:r>
              <a:rPr lang="en-US" u="sng" dirty="0">
                <a:hlinkClick r:id="rId3"/>
              </a:rPr>
              <a:t>pinned</a:t>
            </a:r>
            <a:endParaRPr lang="en-US" dirty="0"/>
          </a:p>
          <a:p>
            <a:pPr fontAlgn="base">
              <a:lnSpc>
                <a:spcPct val="120000"/>
              </a:lnSpc>
              <a:spcBef>
                <a:spcPts val="600"/>
              </a:spcBef>
            </a:pPr>
            <a:r>
              <a:rPr lang="en-US" dirty="0"/>
              <a:t>Of those above Send, Sync and Unpin are auto traits. There are also two more stable auto traits in </a:t>
            </a:r>
            <a:r>
              <a:rPr lang="en-US" u="sng" dirty="0">
                <a:hlinkClick r:id="rId4"/>
              </a:rPr>
              <a:t>std::panic</a:t>
            </a:r>
            <a:r>
              <a:rPr lang="en-US" dirty="0"/>
              <a:t> module.</a:t>
            </a:r>
          </a:p>
          <a:p>
            <a:endParaRPr lang="en-US" sz="2400" dirty="0"/>
          </a:p>
        </p:txBody>
      </p:sp>
      <p:sp>
        <p:nvSpPr>
          <p:cNvPr id="4" name="TextBox 3">
            <a:extLst>
              <a:ext uri="{FF2B5EF4-FFF2-40B4-BE49-F238E27FC236}">
                <a16:creationId xmlns:a16="http://schemas.microsoft.com/office/drawing/2014/main" id="{3EEC4DC8-4467-52B7-FC9C-B9928407627E}"/>
              </a:ext>
            </a:extLst>
          </p:cNvPr>
          <p:cNvSpPr txBox="1"/>
          <p:nvPr/>
        </p:nvSpPr>
        <p:spPr>
          <a:xfrm>
            <a:off x="3032895" y="6400800"/>
            <a:ext cx="8326767" cy="369332"/>
          </a:xfrm>
          <a:prstGeom prst="rect">
            <a:avLst/>
          </a:prstGeom>
          <a:noFill/>
        </p:spPr>
        <p:txBody>
          <a:bodyPr wrap="none" rtlCol="0">
            <a:spAutoFit/>
          </a:bodyPr>
          <a:lstStyle/>
          <a:p>
            <a:r>
              <a:rPr lang="en-US" dirty="0">
                <a:solidFill>
                  <a:schemeClr val="accent1"/>
                </a:solidFill>
              </a:rPr>
              <a:t>https://stackoverflow.com/questions/76445707/what-is-a-marker-trait-in-rust</a:t>
            </a:r>
          </a:p>
        </p:txBody>
      </p:sp>
    </p:spTree>
    <p:extLst>
      <p:ext uri="{BB962C8B-B14F-4D97-AF65-F5344CB8AC3E}">
        <p14:creationId xmlns:p14="http://schemas.microsoft.com/office/powerpoint/2010/main" val="808690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BB6B37-01D1-399C-69F0-5571BCC32F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EB24AA-1233-C745-B8CE-45A346F49D4C}"/>
              </a:ext>
            </a:extLst>
          </p:cNvPr>
          <p:cNvSpPr>
            <a:spLocks noGrp="1"/>
          </p:cNvSpPr>
          <p:nvPr>
            <p:ph type="title"/>
          </p:nvPr>
        </p:nvSpPr>
        <p:spPr/>
        <p:txBody>
          <a:bodyPr/>
          <a:lstStyle/>
          <a:p>
            <a:r>
              <a:rPr lang="en-US" dirty="0">
                <a:solidFill>
                  <a:schemeClr val="accent1"/>
                </a:solidFill>
              </a:rPr>
              <a:t>Associated</a:t>
            </a:r>
            <a:r>
              <a:rPr lang="en-US" dirty="0"/>
              <a:t> Types</a:t>
            </a:r>
          </a:p>
        </p:txBody>
      </p:sp>
      <p:sp>
        <p:nvSpPr>
          <p:cNvPr id="3" name="Content Placeholder 2">
            <a:extLst>
              <a:ext uri="{FF2B5EF4-FFF2-40B4-BE49-F238E27FC236}">
                <a16:creationId xmlns:a16="http://schemas.microsoft.com/office/drawing/2014/main" id="{5024A4F0-03A2-5F70-47BA-481203FE3526}"/>
              </a:ext>
            </a:extLst>
          </p:cNvPr>
          <p:cNvSpPr>
            <a:spLocks noGrp="1"/>
          </p:cNvSpPr>
          <p:nvPr>
            <p:ph idx="1"/>
          </p:nvPr>
        </p:nvSpPr>
        <p:spPr>
          <a:xfrm>
            <a:off x="1069848" y="2121408"/>
            <a:ext cx="10289814" cy="4251960"/>
          </a:xfrm>
        </p:spPr>
        <p:txBody>
          <a:bodyPr>
            <a:normAutofit/>
          </a:bodyPr>
          <a:lstStyle/>
          <a:p>
            <a:r>
              <a:rPr lang="en-US" sz="2000" dirty="0"/>
              <a:t>When you have a function in a trait that wants to return a value, but the type of the return value is dependent on the type implementing the trait.</a:t>
            </a:r>
          </a:p>
          <a:p>
            <a:pPr marL="1828800" indent="0">
              <a:lnSpc>
                <a:spcPct val="100000"/>
              </a:lnSpc>
              <a:spcBef>
                <a:spcPts val="0"/>
              </a:spcBef>
              <a:buNone/>
            </a:pPr>
            <a:r>
              <a:rPr lang="en-US" b="1" dirty="0">
                <a:solidFill>
                  <a:srgbClr val="00669A"/>
                </a:solidFill>
                <a:latin typeface="Courier New" panose="02070309020205020404" pitchFamily="49" charset="0"/>
                <a:cs typeface="Courier New" panose="02070309020205020404" pitchFamily="49" charset="0"/>
              </a:rPr>
              <a:t>pub</a:t>
            </a:r>
            <a:r>
              <a:rPr lang="en-US" dirty="0">
                <a:solidFill>
                  <a:srgbClr val="000000"/>
                </a:solidFill>
                <a:latin typeface="TheSansMonoCd W5Regular"/>
              </a:rPr>
              <a:t> </a:t>
            </a:r>
            <a:r>
              <a:rPr lang="en-US" b="1" dirty="0">
                <a:solidFill>
                  <a:srgbClr val="00669A"/>
                </a:solidFill>
                <a:latin typeface="Courier New" panose="02070309020205020404" pitchFamily="49" charset="0"/>
                <a:cs typeface="Courier New" panose="02070309020205020404" pitchFamily="49" charset="0"/>
              </a:rPr>
              <a:t>trait</a:t>
            </a:r>
            <a:r>
              <a:rPr lang="en-US" dirty="0">
                <a:solidFill>
                  <a:srgbClr val="000000"/>
                </a:solidFill>
                <a:latin typeface="TheSansMonoCd W5Regular"/>
              </a:rPr>
              <a:t> </a:t>
            </a:r>
            <a:r>
              <a:rPr lang="en-US" b="1" dirty="0">
                <a:solidFill>
                  <a:srgbClr val="00B050"/>
                </a:solidFill>
                <a:latin typeface="Courier New" panose="02070309020205020404" pitchFamily="49" charset="0"/>
                <a:cs typeface="Courier New" panose="02070309020205020404" pitchFamily="49" charset="0"/>
              </a:rPr>
              <a:t>Iterator</a:t>
            </a:r>
            <a:r>
              <a:rPr lang="en-US" dirty="0">
                <a:solidFill>
                  <a:srgbClr val="000000"/>
                </a:solidFill>
                <a:latin typeface="TheSansMonoCd W5Regular"/>
              </a:rPr>
              <a:t> </a:t>
            </a:r>
            <a:r>
              <a:rPr lang="en-US" b="1" dirty="0">
                <a:latin typeface="Courier New" panose="02070309020205020404" pitchFamily="49" charset="0"/>
                <a:cs typeface="Courier New" panose="02070309020205020404" pitchFamily="49" charset="0"/>
              </a:rPr>
              <a:t>{ </a:t>
            </a:r>
          </a:p>
          <a:p>
            <a:pPr marL="1828800" indent="0">
              <a:lnSpc>
                <a:spcPct val="100000"/>
              </a:lnSpc>
              <a:spcBef>
                <a:spcPts val="0"/>
              </a:spcBef>
              <a:buNone/>
            </a:pPr>
            <a:r>
              <a:rPr lang="en-US" b="1" dirty="0">
                <a:latin typeface="Courier New" panose="02070309020205020404" pitchFamily="49" charset="0"/>
                <a:cs typeface="Courier New" panose="02070309020205020404" pitchFamily="49" charset="0"/>
              </a:rPr>
              <a:t>    </a:t>
            </a:r>
            <a:r>
              <a:rPr lang="en-US" b="1" dirty="0">
                <a:solidFill>
                  <a:srgbClr val="00669A"/>
                </a:solidFill>
                <a:latin typeface="Courier New" panose="02070309020205020404" pitchFamily="49" charset="0"/>
                <a:cs typeface="Courier New" panose="02070309020205020404" pitchFamily="49" charset="0"/>
              </a:rPr>
              <a:t>type</a:t>
            </a:r>
            <a:r>
              <a:rPr lang="en-US" b="1" dirty="0">
                <a:latin typeface="Courier New" panose="02070309020205020404" pitchFamily="49" charset="0"/>
                <a:cs typeface="Courier New" panose="02070309020205020404" pitchFamily="49" charset="0"/>
              </a:rPr>
              <a:t> </a:t>
            </a:r>
            <a:r>
              <a:rPr lang="en-US" b="1" dirty="0">
                <a:solidFill>
                  <a:srgbClr val="00B050"/>
                </a:solidFill>
                <a:latin typeface="Courier New" panose="02070309020205020404" pitchFamily="49" charset="0"/>
                <a:cs typeface="Courier New" panose="02070309020205020404" pitchFamily="49" charset="0"/>
              </a:rPr>
              <a:t>Item</a:t>
            </a:r>
            <a:r>
              <a:rPr lang="en-US" b="1" dirty="0">
                <a:latin typeface="Courier New" panose="02070309020205020404" pitchFamily="49" charset="0"/>
                <a:cs typeface="Courier New" panose="02070309020205020404" pitchFamily="49" charset="0"/>
              </a:rPr>
              <a:t>; </a:t>
            </a:r>
          </a:p>
          <a:p>
            <a:pPr marL="1828800" indent="0">
              <a:lnSpc>
                <a:spcPct val="100000"/>
              </a:lnSpc>
              <a:spcBef>
                <a:spcPts val="0"/>
              </a:spcBef>
              <a:buNone/>
            </a:pPr>
            <a:r>
              <a:rPr lang="en-US" b="1" dirty="0">
                <a:latin typeface="Courier New" panose="02070309020205020404" pitchFamily="49" charset="0"/>
                <a:cs typeface="Courier New" panose="02070309020205020404" pitchFamily="49" charset="0"/>
              </a:rPr>
              <a:t>    </a:t>
            </a:r>
            <a:r>
              <a:rPr lang="en-US" b="1" dirty="0">
                <a:solidFill>
                  <a:srgbClr val="00669A"/>
                </a:solidFill>
                <a:latin typeface="Courier New" panose="02070309020205020404" pitchFamily="49" charset="0"/>
                <a:cs typeface="Courier New" panose="02070309020205020404" pitchFamily="49" charset="0"/>
              </a:rPr>
              <a:t>fn</a:t>
            </a:r>
            <a:r>
              <a:rPr lang="en-US" b="1" dirty="0">
                <a:latin typeface="Courier New" panose="02070309020205020404" pitchFamily="49" charset="0"/>
                <a:cs typeface="Courier New" panose="02070309020205020404" pitchFamily="49" charset="0"/>
              </a:rPr>
              <a:t> </a:t>
            </a:r>
            <a:r>
              <a:rPr lang="en-US" b="1" dirty="0">
                <a:solidFill>
                  <a:srgbClr val="7030A0"/>
                </a:solidFill>
                <a:latin typeface="Courier New" panose="02070309020205020404" pitchFamily="49" charset="0"/>
                <a:cs typeface="Courier New" panose="02070309020205020404" pitchFamily="49" charset="0"/>
              </a:rPr>
              <a:t>next</a:t>
            </a:r>
            <a:r>
              <a:rPr lang="en-US" b="1" dirty="0">
                <a:latin typeface="Courier New" panose="02070309020205020404" pitchFamily="49" charset="0"/>
                <a:cs typeface="Courier New" panose="02070309020205020404" pitchFamily="49" charset="0"/>
              </a:rPr>
              <a:t>(&amp;mut self) -&gt; </a:t>
            </a:r>
            <a:r>
              <a:rPr lang="en-US" b="1" dirty="0">
                <a:solidFill>
                  <a:srgbClr val="00B050"/>
                </a:solidFill>
                <a:latin typeface="Courier New" panose="02070309020205020404" pitchFamily="49" charset="0"/>
                <a:cs typeface="Courier New" panose="02070309020205020404" pitchFamily="49" charset="0"/>
              </a:rPr>
              <a:t>Option</a:t>
            </a:r>
            <a:r>
              <a:rPr lang="en-US" b="1" dirty="0">
                <a:latin typeface="Courier New" panose="02070309020205020404" pitchFamily="49" charset="0"/>
                <a:cs typeface="Courier New" panose="02070309020205020404" pitchFamily="49" charset="0"/>
              </a:rPr>
              <a:t>&lt;</a:t>
            </a:r>
            <a:r>
              <a:rPr lang="en-US" sz="2100" b="1" dirty="0">
                <a:solidFill>
                  <a:srgbClr val="00B0F0"/>
                </a:solidFill>
                <a:latin typeface="Courier New" panose="02070309020205020404" pitchFamily="49" charset="0"/>
                <a:cs typeface="Courier New" panose="02070309020205020404" pitchFamily="49" charset="0"/>
              </a:rPr>
              <a:t>Self</a:t>
            </a:r>
            <a:r>
              <a:rPr lang="en-US" b="1" dirty="0">
                <a:latin typeface="Courier New" panose="02070309020205020404" pitchFamily="49" charset="0"/>
                <a:cs typeface="Courier New" panose="02070309020205020404" pitchFamily="49" charset="0"/>
              </a:rPr>
              <a:t>::</a:t>
            </a:r>
            <a:r>
              <a:rPr lang="en-US" b="1" dirty="0">
                <a:solidFill>
                  <a:srgbClr val="00B050"/>
                </a:solidFill>
                <a:latin typeface="Courier New" panose="02070309020205020404" pitchFamily="49" charset="0"/>
                <a:cs typeface="Courier New" panose="02070309020205020404" pitchFamily="49" charset="0"/>
              </a:rPr>
              <a:t>Item</a:t>
            </a:r>
            <a:r>
              <a:rPr lang="en-US" b="1" dirty="0">
                <a:latin typeface="Courier New" panose="02070309020205020404" pitchFamily="49" charset="0"/>
                <a:cs typeface="Courier New" panose="02070309020205020404" pitchFamily="49" charset="0"/>
              </a:rPr>
              <a:t>&gt;;</a:t>
            </a:r>
          </a:p>
          <a:p>
            <a:pPr marL="1828800" indent="0">
              <a:lnSpc>
                <a:spcPct val="100000"/>
              </a:lnSpc>
              <a:spcBef>
                <a:spcPts val="0"/>
              </a:spcBef>
              <a:buNone/>
            </a:pPr>
            <a:r>
              <a:rPr lang="en-US" b="1" dirty="0">
                <a:latin typeface="Courier New" panose="02070309020205020404" pitchFamily="49" charset="0"/>
                <a:cs typeface="Courier New" panose="02070309020205020404" pitchFamily="49" charset="0"/>
              </a:rPr>
              <a:t>}</a:t>
            </a:r>
          </a:p>
          <a:p>
            <a:r>
              <a:rPr lang="en-US" sz="2000" dirty="0"/>
              <a:t>An implementing type then chooses what Item is:</a:t>
            </a:r>
          </a:p>
          <a:p>
            <a:pPr marL="1828800" indent="0">
              <a:lnSpc>
                <a:spcPct val="100000"/>
              </a:lnSpc>
              <a:spcBef>
                <a:spcPts val="0"/>
              </a:spcBef>
              <a:buNone/>
            </a:pPr>
            <a:r>
              <a:rPr lang="en-US" b="1" dirty="0" err="1">
                <a:solidFill>
                  <a:srgbClr val="00669A"/>
                </a:solidFill>
                <a:latin typeface="Courier New" panose="02070309020205020404" pitchFamily="49" charset="0"/>
                <a:cs typeface="Courier New" panose="02070309020205020404" pitchFamily="49" charset="0"/>
              </a:rPr>
              <a:t>impl</a:t>
            </a:r>
            <a:r>
              <a:rPr lang="en-US" b="1" dirty="0">
                <a:solidFill>
                  <a:srgbClr val="00669A"/>
                </a:solidFill>
                <a:latin typeface="Courier New" panose="02070309020205020404" pitchFamily="49" charset="0"/>
                <a:cs typeface="Courier New" panose="02070309020205020404" pitchFamily="49" charset="0"/>
              </a:rPr>
              <a:t> </a:t>
            </a:r>
            <a:r>
              <a:rPr lang="en-US" b="1" dirty="0">
                <a:solidFill>
                  <a:srgbClr val="00B050"/>
                </a:solidFill>
                <a:latin typeface="Courier New" panose="02070309020205020404" pitchFamily="49" charset="0"/>
                <a:cs typeface="Courier New" panose="02070309020205020404" pitchFamily="49" charset="0"/>
              </a:rPr>
              <a:t>Iterator</a:t>
            </a:r>
            <a:r>
              <a:rPr lang="en-US" b="1" dirty="0">
                <a:solidFill>
                  <a:srgbClr val="00669A"/>
                </a:solidFill>
                <a:latin typeface="Courier New" panose="02070309020205020404" pitchFamily="49" charset="0"/>
                <a:cs typeface="Courier New" panose="02070309020205020404" pitchFamily="49" charset="0"/>
              </a:rPr>
              <a:t> for </a:t>
            </a:r>
            <a:r>
              <a:rPr lang="en-US" b="1" dirty="0">
                <a:solidFill>
                  <a:srgbClr val="00B050"/>
                </a:solidFill>
                <a:latin typeface="Courier New" panose="02070309020205020404" pitchFamily="49" charset="0"/>
                <a:cs typeface="Courier New" panose="02070309020205020404" pitchFamily="49" charset="0"/>
              </a:rPr>
              <a:t>Counter</a:t>
            </a:r>
            <a:r>
              <a:rPr lang="en-US" b="1" dirty="0">
                <a:solidFill>
                  <a:srgbClr val="00669A"/>
                </a:solidFill>
                <a:latin typeface="Courier New" panose="02070309020205020404" pitchFamily="49" charset="0"/>
                <a:cs typeface="Courier New" panose="02070309020205020404" pitchFamily="49" charset="0"/>
              </a:rPr>
              <a:t> { </a:t>
            </a:r>
          </a:p>
          <a:p>
            <a:pPr marL="1828800" indent="0">
              <a:lnSpc>
                <a:spcPct val="100000"/>
              </a:lnSpc>
              <a:spcBef>
                <a:spcPts val="0"/>
              </a:spcBef>
              <a:buNone/>
            </a:pPr>
            <a:r>
              <a:rPr lang="en-US" b="1" dirty="0">
                <a:solidFill>
                  <a:srgbClr val="00669A"/>
                </a:solidFill>
                <a:latin typeface="Courier New" panose="02070309020205020404" pitchFamily="49" charset="0"/>
                <a:cs typeface="Courier New" panose="02070309020205020404" pitchFamily="49" charset="0"/>
              </a:rPr>
              <a:t>    type </a:t>
            </a:r>
            <a:r>
              <a:rPr lang="en-US" b="1" dirty="0">
                <a:solidFill>
                  <a:srgbClr val="00B050"/>
                </a:solidFill>
                <a:latin typeface="Courier New" panose="02070309020205020404" pitchFamily="49" charset="0"/>
                <a:cs typeface="Courier New" panose="02070309020205020404" pitchFamily="49" charset="0"/>
              </a:rPr>
              <a:t>Item</a:t>
            </a:r>
            <a:r>
              <a:rPr lang="en-US" b="1" dirty="0">
                <a:solidFill>
                  <a:srgbClr val="00669A"/>
                </a:solidFill>
                <a:latin typeface="Courier New" panose="02070309020205020404" pitchFamily="49" charset="0"/>
                <a:cs typeface="Courier New" panose="02070309020205020404" pitchFamily="49" charset="0"/>
              </a:rPr>
              <a:t> = </a:t>
            </a:r>
            <a:r>
              <a:rPr lang="en-US" b="1" dirty="0">
                <a:solidFill>
                  <a:srgbClr val="C00000"/>
                </a:solidFill>
                <a:latin typeface="Courier New" panose="02070309020205020404" pitchFamily="49" charset="0"/>
                <a:cs typeface="Courier New" panose="02070309020205020404" pitchFamily="49" charset="0"/>
              </a:rPr>
              <a:t>u32</a:t>
            </a:r>
            <a:r>
              <a:rPr lang="en-US" b="1" dirty="0">
                <a:solidFill>
                  <a:srgbClr val="00669A"/>
                </a:solidFill>
                <a:latin typeface="Courier New" panose="02070309020205020404" pitchFamily="49" charset="0"/>
                <a:cs typeface="Courier New" panose="02070309020205020404" pitchFamily="49" charset="0"/>
              </a:rPr>
              <a:t>; </a:t>
            </a:r>
          </a:p>
          <a:p>
            <a:pPr marL="1828800" indent="0">
              <a:lnSpc>
                <a:spcPct val="100000"/>
              </a:lnSpc>
              <a:spcBef>
                <a:spcPts val="0"/>
              </a:spcBef>
              <a:buNone/>
            </a:pPr>
            <a:r>
              <a:rPr lang="en-US" b="1" dirty="0">
                <a:solidFill>
                  <a:srgbClr val="00669A"/>
                </a:solidFill>
                <a:latin typeface="Courier New" panose="02070309020205020404" pitchFamily="49" charset="0"/>
                <a:cs typeface="Courier New" panose="02070309020205020404" pitchFamily="49" charset="0"/>
              </a:rPr>
              <a:t>    fn</a:t>
            </a:r>
            <a:r>
              <a:rPr lang="en-US" b="1" dirty="0">
                <a:latin typeface="Courier New" panose="02070309020205020404" pitchFamily="49" charset="0"/>
                <a:cs typeface="Courier New" panose="02070309020205020404" pitchFamily="49" charset="0"/>
              </a:rPr>
              <a:t> </a:t>
            </a:r>
            <a:r>
              <a:rPr lang="en-US" b="1" dirty="0">
                <a:solidFill>
                  <a:srgbClr val="7030A0"/>
                </a:solidFill>
                <a:latin typeface="Courier New" panose="02070309020205020404" pitchFamily="49" charset="0"/>
                <a:cs typeface="Courier New" panose="02070309020205020404" pitchFamily="49" charset="0"/>
              </a:rPr>
              <a:t>next</a:t>
            </a:r>
            <a:r>
              <a:rPr lang="en-US" b="1" dirty="0">
                <a:latin typeface="Courier New" panose="02070309020205020404" pitchFamily="49" charset="0"/>
                <a:cs typeface="Courier New" panose="02070309020205020404" pitchFamily="49" charset="0"/>
              </a:rPr>
              <a:t>(&amp;mut self) -&gt; </a:t>
            </a:r>
            <a:r>
              <a:rPr lang="en-US" b="1" dirty="0">
                <a:solidFill>
                  <a:srgbClr val="00B050"/>
                </a:solidFill>
                <a:latin typeface="Courier New" panose="02070309020205020404" pitchFamily="49" charset="0"/>
                <a:cs typeface="Courier New" panose="02070309020205020404" pitchFamily="49" charset="0"/>
              </a:rPr>
              <a:t>Option</a:t>
            </a:r>
            <a:r>
              <a:rPr lang="en-US" b="1" dirty="0">
                <a:latin typeface="Courier New" panose="02070309020205020404" pitchFamily="49" charset="0"/>
                <a:cs typeface="Courier New" panose="02070309020205020404" pitchFamily="49" charset="0"/>
              </a:rPr>
              <a:t>&lt;</a:t>
            </a:r>
            <a:r>
              <a:rPr lang="en-US" sz="2100" b="1" dirty="0">
                <a:solidFill>
                  <a:srgbClr val="00B0F0"/>
                </a:solidFill>
                <a:latin typeface="Courier New" panose="02070309020205020404" pitchFamily="49" charset="0"/>
                <a:cs typeface="Courier New" panose="02070309020205020404" pitchFamily="49" charset="0"/>
              </a:rPr>
              <a:t>Self</a:t>
            </a:r>
            <a:r>
              <a:rPr lang="en-US" b="1" dirty="0">
                <a:latin typeface="Courier New" panose="02070309020205020404" pitchFamily="49" charset="0"/>
                <a:cs typeface="Courier New" panose="02070309020205020404" pitchFamily="49" charset="0"/>
              </a:rPr>
              <a:t>::</a:t>
            </a:r>
            <a:r>
              <a:rPr lang="en-US" b="1" dirty="0">
                <a:solidFill>
                  <a:srgbClr val="00B050"/>
                </a:solidFill>
                <a:latin typeface="Courier New" panose="02070309020205020404" pitchFamily="49" charset="0"/>
                <a:cs typeface="Courier New" panose="02070309020205020404" pitchFamily="49" charset="0"/>
              </a:rPr>
              <a:t>Item</a:t>
            </a:r>
            <a:r>
              <a:rPr lang="en-US" b="1" dirty="0">
                <a:latin typeface="Courier New" panose="02070309020205020404" pitchFamily="49" charset="0"/>
                <a:cs typeface="Courier New" panose="02070309020205020404" pitchFamily="49" charset="0"/>
              </a:rPr>
              <a:t>&gt;</a:t>
            </a:r>
            <a:r>
              <a:rPr lang="en-US" b="1" dirty="0">
                <a:solidFill>
                  <a:srgbClr val="00669A"/>
                </a:solidFill>
                <a:latin typeface="Courier New" panose="02070309020205020404" pitchFamily="49" charset="0"/>
                <a:cs typeface="Courier New" panose="02070309020205020404" pitchFamily="49" charset="0"/>
              </a:rPr>
              <a:t>{ … }</a:t>
            </a:r>
          </a:p>
        </p:txBody>
      </p:sp>
    </p:spTree>
    <p:extLst>
      <p:ext uri="{BB962C8B-B14F-4D97-AF65-F5344CB8AC3E}">
        <p14:creationId xmlns:p14="http://schemas.microsoft.com/office/powerpoint/2010/main" val="3674486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7A88E-BC36-5A58-39EA-8FD8EBD8B5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2484A9-C3A5-9261-D5B2-17C96494E521}"/>
              </a:ext>
            </a:extLst>
          </p:cNvPr>
          <p:cNvSpPr>
            <a:spLocks noGrp="1"/>
          </p:cNvSpPr>
          <p:nvPr>
            <p:ph type="title"/>
          </p:nvPr>
        </p:nvSpPr>
        <p:spPr/>
        <p:txBody>
          <a:bodyPr/>
          <a:lstStyle/>
          <a:p>
            <a:r>
              <a:rPr lang="en-US" dirty="0"/>
              <a:t>Trait </a:t>
            </a:r>
            <a:r>
              <a:rPr lang="en-US" dirty="0">
                <a:solidFill>
                  <a:schemeClr val="accent1"/>
                </a:solidFill>
              </a:rPr>
              <a:t>Objects</a:t>
            </a:r>
            <a:endParaRPr lang="en-US" dirty="0"/>
          </a:p>
        </p:txBody>
      </p:sp>
      <p:sp>
        <p:nvSpPr>
          <p:cNvPr id="3" name="Content Placeholder 2">
            <a:extLst>
              <a:ext uri="{FF2B5EF4-FFF2-40B4-BE49-F238E27FC236}">
                <a16:creationId xmlns:a16="http://schemas.microsoft.com/office/drawing/2014/main" id="{DFE9ACF2-A238-5B37-FFEB-79751351A2A0}"/>
              </a:ext>
            </a:extLst>
          </p:cNvPr>
          <p:cNvSpPr>
            <a:spLocks noGrp="1"/>
          </p:cNvSpPr>
          <p:nvPr>
            <p:ph idx="1"/>
          </p:nvPr>
        </p:nvSpPr>
        <p:spPr>
          <a:xfrm>
            <a:off x="1069848" y="2121408"/>
            <a:ext cx="10289814" cy="4251960"/>
          </a:xfrm>
        </p:spPr>
        <p:txBody>
          <a:bodyPr>
            <a:normAutofit/>
          </a:bodyPr>
          <a:lstStyle/>
          <a:p>
            <a:r>
              <a:rPr lang="en-US" sz="2000" dirty="0"/>
              <a:t>Like with Generics, Traits will be dealt with by the compiler by generating all the variations of code for the trait that are required by the actual uses of the trait in your implementing types.</a:t>
            </a:r>
          </a:p>
          <a:p>
            <a:r>
              <a:rPr lang="en-US" sz="2000" dirty="0"/>
              <a:t>If you don’t want the performance benefits of static function calls and would prefer to have a smaller compiled codebase, then yo</a:t>
            </a:r>
            <a:r>
              <a:rPr lang="en-US" dirty="0"/>
              <a:t>u can use </a:t>
            </a:r>
            <a:r>
              <a:rPr lang="en-US" b="1" dirty="0" err="1">
                <a:solidFill>
                  <a:srgbClr val="00669A"/>
                </a:solidFill>
                <a:latin typeface="Courier New" panose="02070309020205020404" pitchFamily="49" charset="0"/>
                <a:cs typeface="Courier New" panose="02070309020205020404" pitchFamily="49" charset="0"/>
              </a:rPr>
              <a:t>dyn</a:t>
            </a:r>
            <a:r>
              <a:rPr lang="en-US" dirty="0"/>
              <a:t> to create a </a:t>
            </a:r>
            <a:r>
              <a:rPr lang="en-US" b="1" dirty="0">
                <a:solidFill>
                  <a:schemeClr val="accent1"/>
                </a:solidFill>
              </a:rPr>
              <a:t>trait object </a:t>
            </a:r>
            <a:r>
              <a:rPr lang="en-US" dirty="0"/>
              <a:t>which uses dynamic calling of functions (similar to how Java implements polymorphism at runtime).</a:t>
            </a:r>
          </a:p>
          <a:p>
            <a:r>
              <a:rPr lang="en-US" sz="2000" dirty="0"/>
              <a:t>Trait objects must be on the heap rather than the stack, and so must be wrapped inside of a Box or other such structure that has a pointer to the heap.</a:t>
            </a:r>
          </a:p>
          <a:p>
            <a:r>
              <a:rPr lang="en-US" dirty="0"/>
              <a:t>Some texts treat trait objects as an advanced topic while others lead with them.</a:t>
            </a:r>
            <a:endParaRPr lang="en-US" sz="2000" dirty="0"/>
          </a:p>
        </p:txBody>
      </p:sp>
    </p:spTree>
    <p:extLst>
      <p:ext uri="{BB962C8B-B14F-4D97-AF65-F5344CB8AC3E}">
        <p14:creationId xmlns:p14="http://schemas.microsoft.com/office/powerpoint/2010/main" val="40678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56082-B2BD-4C8A-AF46-13043482A625}"/>
              </a:ext>
            </a:extLst>
          </p:cNvPr>
          <p:cNvSpPr>
            <a:spLocks noGrp="1"/>
          </p:cNvSpPr>
          <p:nvPr>
            <p:ph type="title"/>
          </p:nvPr>
        </p:nvSpPr>
        <p:spPr/>
        <p:txBody>
          <a:bodyPr/>
          <a:lstStyle/>
          <a:p>
            <a:r>
              <a:rPr lang="en-US" dirty="0"/>
              <a:t>Next Time...</a:t>
            </a:r>
          </a:p>
        </p:txBody>
      </p:sp>
      <p:sp>
        <p:nvSpPr>
          <p:cNvPr id="3" name="Content Placeholder 2">
            <a:extLst>
              <a:ext uri="{FF2B5EF4-FFF2-40B4-BE49-F238E27FC236}">
                <a16:creationId xmlns:a16="http://schemas.microsoft.com/office/drawing/2014/main" id="{0707B847-5E90-48E8-B957-3F4009F7C0E2}"/>
              </a:ext>
            </a:extLst>
          </p:cNvPr>
          <p:cNvSpPr>
            <a:spLocks noGrp="1"/>
          </p:cNvSpPr>
          <p:nvPr>
            <p:ph idx="1"/>
          </p:nvPr>
        </p:nvSpPr>
        <p:spPr/>
        <p:txBody>
          <a:bodyPr>
            <a:normAutofit/>
          </a:bodyPr>
          <a:lstStyle/>
          <a:p>
            <a:pPr lvl="1"/>
            <a:r>
              <a:rPr lang="en-US" sz="2600">
                <a:solidFill>
                  <a:schemeClr val="accent1"/>
                </a:solidFill>
              </a:rPr>
              <a:t>Closures</a:t>
            </a:r>
          </a:p>
          <a:p>
            <a:pPr marL="0" indent="0">
              <a:buNone/>
            </a:pPr>
            <a:endParaRPr lang="en-US" sz="2800" dirty="0">
              <a:solidFill>
                <a:srgbClr val="0070C0"/>
              </a:solidFill>
            </a:endParaRPr>
          </a:p>
        </p:txBody>
      </p:sp>
    </p:spTree>
    <p:extLst>
      <p:ext uri="{BB962C8B-B14F-4D97-AF65-F5344CB8AC3E}">
        <p14:creationId xmlns:p14="http://schemas.microsoft.com/office/powerpoint/2010/main" val="17988320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View">
  <a:themeElements>
    <a:clrScheme name="View">
      <a:dk1>
        <a:sysClr val="windowText" lastClr="000000"/>
      </a:dk1>
      <a:lt1>
        <a:sysClr val="window" lastClr="FFFFFF"/>
      </a:lt1>
      <a:dk2>
        <a:srgbClr val="564B3C"/>
      </a:dk2>
      <a:lt2>
        <a:srgbClr val="ECEDD1"/>
      </a:lt2>
      <a:accent1>
        <a:srgbClr val="93A299"/>
      </a:accent1>
      <a:accent2>
        <a:srgbClr val="CB4B30"/>
      </a:accent2>
      <a:accent3>
        <a:srgbClr val="B5AE53"/>
      </a:accent3>
      <a:accent4>
        <a:srgbClr val="6F6A7A"/>
      </a:accent4>
      <a:accent5>
        <a:srgbClr val="E8B54D"/>
      </a:accent5>
      <a:accent6>
        <a:srgbClr val="8A7952"/>
      </a:accent6>
      <a:hlink>
        <a:srgbClr val="9F9F0B"/>
      </a:hlink>
      <a:folHlink>
        <a:srgbClr val="B2B2B2"/>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3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866257B-E5CE-4C43-9210-F2DE76BE10B5}"/>
    </a:ext>
  </a:extLst>
</a:theme>
</file>

<file path=docProps/app.xml><?xml version="1.0" encoding="utf-8"?>
<Properties xmlns="http://schemas.openxmlformats.org/officeDocument/2006/extended-properties" xmlns:vt="http://schemas.openxmlformats.org/officeDocument/2006/docPropsVTypes">
  <TotalTime>738</TotalTime>
  <Words>479</Words>
  <Application>Microsoft Office PowerPoint</Application>
  <PresentationFormat>Widescreen</PresentationFormat>
  <Paragraphs>36</Paragraphs>
  <Slides>7</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7</vt:i4>
      </vt:variant>
    </vt:vector>
  </HeadingPairs>
  <TitlesOfParts>
    <vt:vector size="17" baseType="lpstr">
      <vt:lpstr>Arial</vt:lpstr>
      <vt:lpstr>Century Schoolbook</vt:lpstr>
      <vt:lpstr>Courier New</vt:lpstr>
      <vt:lpstr>Rockwell</vt:lpstr>
      <vt:lpstr>Rockwell Condensed</vt:lpstr>
      <vt:lpstr>TheSansMonoCd W5Regular</vt:lpstr>
      <vt:lpstr>Wingdings</vt:lpstr>
      <vt:lpstr>Wingdings 2</vt:lpstr>
      <vt:lpstr>Wood Type</vt:lpstr>
      <vt:lpstr>View</vt:lpstr>
      <vt:lpstr>Rust: Traits</vt:lpstr>
      <vt:lpstr>ALERTS</vt:lpstr>
      <vt:lpstr>Traits</vt:lpstr>
      <vt:lpstr>Marker Traits</vt:lpstr>
      <vt:lpstr>Associated Types</vt:lpstr>
      <vt:lpstr>Trait Objects</vt:lpstr>
      <vt:lpstr>Next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Scala: Control Structures</dc:title>
  <dc:creator>Stucki, David</dc:creator>
  <cp:lastModifiedBy>Stucki, David</cp:lastModifiedBy>
  <cp:revision>52</cp:revision>
  <dcterms:created xsi:type="dcterms:W3CDTF">2021-02-03T05:02:48Z</dcterms:created>
  <dcterms:modified xsi:type="dcterms:W3CDTF">2026-02-18T16:18:07Z</dcterms:modified>
</cp:coreProperties>
</file>