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12"/>
  </p:notesMasterIdLst>
  <p:sldIdLst>
    <p:sldId id="256" r:id="rId2"/>
    <p:sldId id="295" r:id="rId3"/>
    <p:sldId id="286" r:id="rId4"/>
    <p:sldId id="287" r:id="rId5"/>
    <p:sldId id="289" r:id="rId6"/>
    <p:sldId id="296" r:id="rId7"/>
    <p:sldId id="294" r:id="rId8"/>
    <p:sldId id="298" r:id="rId9"/>
    <p:sldId id="297" r:id="rId10"/>
    <p:sldId id="29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91" autoAdjust="0"/>
    <p:restoredTop sz="94660"/>
  </p:normalViewPr>
  <p:slideViewPr>
    <p:cSldViewPr snapToGrid="0">
      <p:cViewPr varScale="1">
        <p:scale>
          <a:sx n="56" d="100"/>
          <a:sy n="56" d="100"/>
        </p:scale>
        <p:origin x="78" y="1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CF18A3-EA2C-412E-9735-A56E0539C0DA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38E108-3C18-4A53-9F02-8190BDFA3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31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38E108-3C18-4A53-9F02-8190BDFA3B3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144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2/16/2021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EC8E9-57F0-477C-881A-FF52DDC165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800" dirty="0"/>
              <a:t>Scala: Case Classes &amp; Pattern Matching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B4842E-02CF-4ACC-B180-E94342930B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 4210</a:t>
            </a:r>
          </a:p>
          <a:p>
            <a:r>
              <a:rPr lang="en-US" dirty="0"/>
              <a:t>David J Stucki</a:t>
            </a:r>
          </a:p>
        </p:txBody>
      </p:sp>
    </p:spTree>
    <p:extLst>
      <p:ext uri="{BB962C8B-B14F-4D97-AF65-F5344CB8AC3E}">
        <p14:creationId xmlns:p14="http://schemas.microsoft.com/office/powerpoint/2010/main" val="10868295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D3207-4F3A-4800-814C-904090B70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54FABB-D633-4DFA-BACF-7AA7D825F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7" y="2121408"/>
            <a:ext cx="10420537" cy="4736592"/>
          </a:xfrm>
        </p:spPr>
        <p:txBody>
          <a:bodyPr>
            <a:normAutofit/>
          </a:bodyPr>
          <a:lstStyle/>
          <a:p>
            <a:pPr marL="223838" lvl="0" indent="0">
              <a:lnSpc>
                <a:spcPct val="100000"/>
              </a:lnSpc>
              <a:spcBef>
                <a:spcPts val="0"/>
              </a:spcBef>
              <a:buClr>
                <a:srgbClr val="D34817">
                  <a:lumMod val="75000"/>
                </a:srgbClr>
              </a:buClr>
              <a:buNone/>
              <a:defRPr/>
            </a:pPr>
            <a:r>
              <a:rPr lang="en-US" sz="2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2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simplifyTop</a:t>
            </a:r>
            <a:r>
              <a:rPr lang="en-US" sz="2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(expr: Expr): Expr = expr match {</a:t>
            </a:r>
          </a:p>
          <a:p>
            <a:pPr marL="223838" lvl="0" indent="0">
              <a:lnSpc>
                <a:spcPct val="100000"/>
              </a:lnSpc>
              <a:spcBef>
                <a:spcPts val="0"/>
              </a:spcBef>
              <a:buClr>
                <a:srgbClr val="D34817">
                  <a:lumMod val="75000"/>
                </a:srgbClr>
              </a:buClr>
              <a:buNone/>
              <a:defRPr/>
            </a:pPr>
            <a:r>
              <a:rPr lang="en-US" sz="2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case </a:t>
            </a:r>
            <a:r>
              <a:rPr lang="en-US" sz="2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UnOp</a:t>
            </a:r>
            <a:r>
              <a:rPr lang="en-US" sz="2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("-", </a:t>
            </a:r>
            <a:r>
              <a:rPr lang="en-US" sz="2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UnOp</a:t>
            </a:r>
            <a:r>
              <a:rPr lang="en-US" sz="2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("-", e)) =&gt; e</a:t>
            </a:r>
          </a:p>
          <a:p>
            <a:pPr marL="223838" lvl="0" indent="0">
              <a:lnSpc>
                <a:spcPct val="100000"/>
              </a:lnSpc>
              <a:spcBef>
                <a:spcPts val="0"/>
              </a:spcBef>
              <a:buClr>
                <a:srgbClr val="D34817">
                  <a:lumMod val="75000"/>
                </a:srgbClr>
              </a:buClr>
              <a:buNone/>
              <a:defRPr/>
            </a:pPr>
            <a:r>
              <a:rPr lang="en-US" sz="2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case </a:t>
            </a:r>
            <a:r>
              <a:rPr lang="en-US" sz="2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BinOp</a:t>
            </a:r>
            <a:r>
              <a:rPr lang="en-US" sz="2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("+", e, Number(0)) =&gt; e</a:t>
            </a:r>
          </a:p>
          <a:p>
            <a:pPr marL="223838" lvl="0" indent="0">
              <a:lnSpc>
                <a:spcPct val="100000"/>
              </a:lnSpc>
              <a:spcBef>
                <a:spcPts val="0"/>
              </a:spcBef>
              <a:buClr>
                <a:srgbClr val="D34817">
                  <a:lumMod val="75000"/>
                </a:srgbClr>
              </a:buClr>
              <a:buNone/>
              <a:defRPr/>
            </a:pPr>
            <a:r>
              <a:rPr lang="en-US" sz="2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case </a:t>
            </a:r>
            <a:r>
              <a:rPr lang="en-US" sz="2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BinOp</a:t>
            </a:r>
            <a:r>
              <a:rPr lang="en-US" sz="2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("*", e, Number(1)) =&gt; e</a:t>
            </a:r>
          </a:p>
          <a:p>
            <a:pPr marL="223838" lvl="0" indent="0">
              <a:lnSpc>
                <a:spcPct val="100000"/>
              </a:lnSpc>
              <a:spcBef>
                <a:spcPts val="0"/>
              </a:spcBef>
              <a:buClr>
                <a:srgbClr val="D34817">
                  <a:lumMod val="75000"/>
                </a:srgbClr>
              </a:buClr>
              <a:buNone/>
              <a:defRPr/>
            </a:pPr>
            <a:r>
              <a:rPr lang="en-US" sz="2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case _ =&gt; expr</a:t>
            </a:r>
          </a:p>
          <a:p>
            <a:pPr marL="223838" lvl="0" indent="0">
              <a:lnSpc>
                <a:spcPct val="100000"/>
              </a:lnSpc>
              <a:spcBef>
                <a:spcPts val="0"/>
              </a:spcBef>
              <a:buClr>
                <a:srgbClr val="D34817">
                  <a:lumMod val="75000"/>
                </a:srgbClr>
              </a:buClr>
              <a:buNone/>
              <a:defRPr/>
            </a:pPr>
            <a:r>
              <a:rPr lang="en-US" sz="2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223838" lvl="0" indent="0">
              <a:lnSpc>
                <a:spcPct val="100000"/>
              </a:lnSpc>
              <a:spcBef>
                <a:spcPts val="0"/>
              </a:spcBef>
              <a:buClr>
                <a:srgbClr val="D34817">
                  <a:lumMod val="75000"/>
                </a:srgbClr>
              </a:buClr>
              <a:buNone/>
              <a:defRPr/>
            </a:pPr>
            <a:endParaRPr lang="en-US" sz="240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23838" lvl="0" indent="0">
              <a:lnSpc>
                <a:spcPct val="100000"/>
              </a:lnSpc>
              <a:spcBef>
                <a:spcPts val="0"/>
              </a:spcBef>
              <a:buClr>
                <a:srgbClr val="D34817">
                  <a:lumMod val="75000"/>
                </a:srgbClr>
              </a:buClr>
              <a:buNone/>
              <a:defRPr/>
            </a:pPr>
            <a:r>
              <a:rPr lang="en-US" sz="2400" dirty="0" err="1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scala</a:t>
            </a:r>
            <a:r>
              <a:rPr lang="en-US" sz="2400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2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simplifyTop</a:t>
            </a:r>
            <a:r>
              <a:rPr lang="en-US" sz="2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BinOp</a:t>
            </a:r>
            <a:r>
              <a:rPr lang="en-US" sz="2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("+", Var("x"), Number(0)))</a:t>
            </a:r>
          </a:p>
          <a:p>
            <a:pPr marL="223838" lvl="0" indent="0">
              <a:lnSpc>
                <a:spcPct val="100000"/>
              </a:lnSpc>
              <a:spcBef>
                <a:spcPts val="0"/>
              </a:spcBef>
              <a:buClr>
                <a:srgbClr val="D34817">
                  <a:lumMod val="75000"/>
                </a:srgbClr>
              </a:buClr>
              <a:buNone/>
              <a:defRPr/>
            </a:pPr>
            <a:r>
              <a:rPr lang="en-US" sz="2400" dirty="0" err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res12: Expr = Var(x))</a:t>
            </a:r>
          </a:p>
          <a:p>
            <a:pPr marL="223838" lvl="0" indent="0">
              <a:lnSpc>
                <a:spcPct val="100000"/>
              </a:lnSpc>
              <a:spcBef>
                <a:spcPts val="0"/>
              </a:spcBef>
              <a:buClr>
                <a:srgbClr val="D34817">
                  <a:lumMod val="75000"/>
                </a:srgbClr>
              </a:buClr>
              <a:buNone/>
              <a:defRPr/>
            </a:pPr>
            <a:r>
              <a:rPr lang="en-US" sz="2400" dirty="0" err="1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scala</a:t>
            </a:r>
            <a:r>
              <a:rPr lang="en-US" sz="2400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8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simplifyTop</a:t>
            </a:r>
            <a:r>
              <a:rPr lang="en-US" sz="18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UnOp</a:t>
            </a:r>
            <a:r>
              <a:rPr lang="en-US" sz="18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("-",</a:t>
            </a:r>
            <a:r>
              <a:rPr lang="en-US" sz="18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UnOp</a:t>
            </a:r>
            <a:r>
              <a:rPr lang="en-US" sz="18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("-",</a:t>
            </a:r>
            <a:r>
              <a:rPr lang="en-US" sz="18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BinOp</a:t>
            </a:r>
            <a:r>
              <a:rPr lang="en-US" sz="18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("+", Var("x"), Var("y")))))</a:t>
            </a:r>
            <a:endParaRPr lang="en-US" sz="240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23838" lvl="0" indent="0">
              <a:lnSpc>
                <a:spcPct val="100000"/>
              </a:lnSpc>
              <a:spcBef>
                <a:spcPts val="0"/>
              </a:spcBef>
              <a:buClr>
                <a:srgbClr val="D34817">
                  <a:lumMod val="75000"/>
                </a:srgbClr>
              </a:buClr>
              <a:buNone/>
              <a:defRPr/>
            </a:pPr>
            <a:r>
              <a:rPr lang="en-US" sz="2400" dirty="0" err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res13: Expr = </a:t>
            </a:r>
            <a:r>
              <a:rPr lang="en-US" sz="2400" dirty="0" err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BinOp</a:t>
            </a:r>
            <a:r>
              <a:rPr lang="en-US" sz="2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(+,Var(x),Var(y))</a:t>
            </a:r>
          </a:p>
          <a:p>
            <a:pPr marL="223838" lvl="0" indent="0">
              <a:lnSpc>
                <a:spcPct val="100000"/>
              </a:lnSpc>
              <a:spcBef>
                <a:spcPts val="0"/>
              </a:spcBef>
              <a:buClr>
                <a:srgbClr val="D34817">
                  <a:lumMod val="75000"/>
                </a:srgbClr>
              </a:buClr>
              <a:buNone/>
              <a:defRPr/>
            </a:pPr>
            <a:endParaRPr lang="en-US" sz="240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381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7BBD8-50A5-4092-A9C6-D2C3C1945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29639E-D24A-4452-85C1-FF9A2A681D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251960"/>
          </a:xfrm>
        </p:spPr>
        <p:txBody>
          <a:bodyPr>
            <a:normAutofit/>
          </a:bodyPr>
          <a:lstStyle/>
          <a:p>
            <a:r>
              <a:rPr lang="en-US" dirty="0"/>
              <a:t>This chapter claims that match is similar to Java's switch, which has some merit</a:t>
            </a:r>
          </a:p>
          <a:p>
            <a:r>
              <a:rPr lang="en-US" dirty="0"/>
              <a:t>However, it is a much richer and more complex structure than it appears here</a:t>
            </a:r>
          </a:p>
          <a:p>
            <a:pPr lvl="1"/>
            <a:r>
              <a:rPr lang="en-US" dirty="0"/>
              <a:t>Wait until chapter 15 to learn more...</a:t>
            </a:r>
          </a:p>
          <a:p>
            <a:pPr marL="274320" lvl="1" indent="0">
              <a:buNone/>
            </a:pPr>
            <a:endParaRPr lang="en-US" dirty="0"/>
          </a:p>
          <a:p>
            <a:pPr marL="914400" lvl="0" indent="0">
              <a:lnSpc>
                <a:spcPct val="100000"/>
              </a:lnSpc>
              <a:spcBef>
                <a:spcPts val="0"/>
              </a:spcBef>
              <a:buClr>
                <a:srgbClr val="D34817">
                  <a:lumMod val="75000"/>
                </a:srgbClr>
              </a:buClr>
              <a:buNone/>
              <a:defRPr/>
            </a:pPr>
            <a:r>
              <a:rPr lang="en-US" sz="20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0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firstArg</a:t>
            </a:r>
            <a:r>
              <a:rPr lang="en-US" sz="20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if (!</a:t>
            </a:r>
            <a:r>
              <a:rPr lang="en-US" sz="20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args.isEmpty</a:t>
            </a:r>
            <a:r>
              <a:rPr lang="en-US" sz="20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20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0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(0) else ""</a:t>
            </a:r>
          </a:p>
          <a:p>
            <a:pPr marL="914400" lvl="0" indent="0">
              <a:lnSpc>
                <a:spcPct val="100000"/>
              </a:lnSpc>
              <a:spcBef>
                <a:spcPts val="0"/>
              </a:spcBef>
              <a:buClr>
                <a:srgbClr val="D34817">
                  <a:lumMod val="75000"/>
                </a:srgbClr>
              </a:buClr>
              <a:buNone/>
              <a:defRPr/>
            </a:pPr>
            <a:r>
              <a:rPr lang="en-US" sz="20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0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friend =</a:t>
            </a:r>
          </a:p>
          <a:p>
            <a:pPr marL="914400" lvl="0" indent="0">
              <a:lnSpc>
                <a:spcPct val="100000"/>
              </a:lnSpc>
              <a:spcBef>
                <a:spcPts val="0"/>
              </a:spcBef>
              <a:buClr>
                <a:srgbClr val="D34817">
                  <a:lumMod val="75000"/>
                </a:srgbClr>
              </a:buClr>
              <a:buNone/>
              <a:defRPr/>
            </a:pPr>
            <a:r>
              <a:rPr lang="en-US" sz="20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firstArg</a:t>
            </a:r>
            <a:r>
              <a:rPr lang="en-US" sz="20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match {</a:t>
            </a:r>
          </a:p>
          <a:p>
            <a:pPr marL="914400" lvl="0" indent="0">
              <a:lnSpc>
                <a:spcPct val="100000"/>
              </a:lnSpc>
              <a:spcBef>
                <a:spcPts val="0"/>
              </a:spcBef>
              <a:buClr>
                <a:srgbClr val="D34817">
                  <a:lumMod val="75000"/>
                </a:srgbClr>
              </a:buClr>
              <a:buNone/>
              <a:defRPr/>
            </a:pPr>
            <a:r>
              <a:rPr lang="en-US" sz="20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case "salt" =&gt; "pepper"</a:t>
            </a:r>
          </a:p>
          <a:p>
            <a:pPr marL="914400" lvl="0" indent="0">
              <a:lnSpc>
                <a:spcPct val="100000"/>
              </a:lnSpc>
              <a:spcBef>
                <a:spcPts val="0"/>
              </a:spcBef>
              <a:buClr>
                <a:srgbClr val="D34817">
                  <a:lumMod val="75000"/>
                </a:srgbClr>
              </a:buClr>
              <a:buNone/>
              <a:defRPr/>
            </a:pPr>
            <a:r>
              <a:rPr lang="en-US" sz="20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case "chips" =&gt; "salsa"</a:t>
            </a:r>
          </a:p>
          <a:p>
            <a:pPr marL="914400" lvl="0" indent="0">
              <a:lnSpc>
                <a:spcPct val="100000"/>
              </a:lnSpc>
              <a:spcBef>
                <a:spcPts val="0"/>
              </a:spcBef>
              <a:buClr>
                <a:srgbClr val="D34817">
                  <a:lumMod val="75000"/>
                </a:srgbClr>
              </a:buClr>
              <a:buNone/>
              <a:defRPr/>
            </a:pPr>
            <a:r>
              <a:rPr lang="en-US" sz="20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case "eggs" =&gt; "bacon"</a:t>
            </a:r>
          </a:p>
          <a:p>
            <a:pPr marL="914400" lvl="0" indent="0">
              <a:lnSpc>
                <a:spcPct val="100000"/>
              </a:lnSpc>
              <a:spcBef>
                <a:spcPts val="0"/>
              </a:spcBef>
              <a:buClr>
                <a:srgbClr val="D34817">
                  <a:lumMod val="75000"/>
                </a:srgbClr>
              </a:buClr>
              <a:buNone/>
              <a:defRPr/>
            </a:pPr>
            <a:r>
              <a:rPr lang="en-US" sz="20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case _ =&gt; "huh?"</a:t>
            </a:r>
          </a:p>
          <a:p>
            <a:pPr marL="914400" lvl="0" indent="0">
              <a:lnSpc>
                <a:spcPct val="100000"/>
              </a:lnSpc>
              <a:spcBef>
                <a:spcPts val="0"/>
              </a:spcBef>
              <a:buClr>
                <a:srgbClr val="D34817">
                  <a:lumMod val="75000"/>
                </a:srgbClr>
              </a:buClr>
              <a:buNone/>
              <a:defRPr/>
            </a:pPr>
            <a:r>
              <a:rPr lang="en-US" sz="20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  <a:p>
            <a:pPr marL="914400" lvl="0" indent="0">
              <a:lnSpc>
                <a:spcPct val="100000"/>
              </a:lnSpc>
              <a:spcBef>
                <a:spcPts val="0"/>
              </a:spcBef>
              <a:buClr>
                <a:srgbClr val="D34817">
                  <a:lumMod val="75000"/>
                </a:srgbClr>
              </a:buClr>
              <a:buNone/>
              <a:defRPr/>
            </a:pPr>
            <a:r>
              <a:rPr lang="en-US" sz="20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println(friend)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4A2DE92-7EFD-42CD-87D6-148C1F5B5358}"/>
              </a:ext>
            </a:extLst>
          </p:cNvPr>
          <p:cNvSpPr/>
          <p:nvPr/>
        </p:nvSpPr>
        <p:spPr>
          <a:xfrm rot="732961">
            <a:off x="4504126" y="827639"/>
            <a:ext cx="76771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Remember this slide?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C78F225-A929-41FC-ADEE-AC2366066FFF}"/>
              </a:ext>
            </a:extLst>
          </p:cNvPr>
          <p:cNvSpPr txBox="1"/>
          <p:nvPr/>
        </p:nvSpPr>
        <p:spPr>
          <a:xfrm>
            <a:off x="7435971" y="4557486"/>
            <a:ext cx="2691440" cy="181588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This is an example of using </a:t>
            </a:r>
            <a:r>
              <a:rPr lang="en-US" sz="2800" dirty="0">
                <a:solidFill>
                  <a:srgbClr val="0070C0"/>
                </a:solidFill>
              </a:rPr>
              <a:t>match</a:t>
            </a:r>
            <a:r>
              <a:rPr lang="en-US" sz="28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with literals</a:t>
            </a:r>
          </a:p>
        </p:txBody>
      </p:sp>
    </p:spTree>
    <p:extLst>
      <p:ext uri="{BB962C8B-B14F-4D97-AF65-F5344CB8AC3E}">
        <p14:creationId xmlns:p14="http://schemas.microsoft.com/office/powerpoint/2010/main" val="320149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6F485-F81C-4627-A50C-4D443F5E4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7AF0E5-34AB-4F36-BCBF-9C1057700B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050792"/>
          </a:xfrm>
        </p:spPr>
        <p:txBody>
          <a:bodyPr>
            <a:normAutofit/>
          </a:bodyPr>
          <a:lstStyle/>
          <a:p>
            <a:pPr marL="223838" lvl="0" indent="0">
              <a:lnSpc>
                <a:spcPct val="100000"/>
              </a:lnSpc>
              <a:spcBef>
                <a:spcPts val="0"/>
              </a:spcBef>
              <a:buClr>
                <a:srgbClr val="D34817">
                  <a:lumMod val="75000"/>
                </a:srgbClr>
              </a:buClr>
              <a:buNone/>
              <a:defRPr/>
            </a:pPr>
            <a:r>
              <a:rPr lang="en-US" sz="2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today match {</a:t>
            </a:r>
          </a:p>
          <a:p>
            <a:pPr marL="223838" lvl="0" indent="0">
              <a:lnSpc>
                <a:spcPct val="100000"/>
              </a:lnSpc>
              <a:spcBef>
                <a:spcPts val="0"/>
              </a:spcBef>
              <a:buClr>
                <a:srgbClr val="D34817">
                  <a:lumMod val="75000"/>
                </a:srgbClr>
              </a:buClr>
              <a:buNone/>
              <a:defRPr/>
            </a:pPr>
            <a:r>
              <a:rPr lang="en-US" sz="2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case "Saturday" =&gt; println("Party! Party!")</a:t>
            </a:r>
          </a:p>
          <a:p>
            <a:pPr marL="223838" lvl="0" indent="0">
              <a:lnSpc>
                <a:spcPct val="100000"/>
              </a:lnSpc>
              <a:spcBef>
                <a:spcPts val="0"/>
              </a:spcBef>
              <a:buClr>
                <a:srgbClr val="D34817">
                  <a:lumMod val="75000"/>
                </a:srgbClr>
              </a:buClr>
              <a:buNone/>
              <a:defRPr/>
            </a:pPr>
            <a:r>
              <a:rPr lang="en-US" sz="2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case "Sunday" =&gt; println("Pray...")</a:t>
            </a:r>
          </a:p>
          <a:p>
            <a:pPr marL="223838" lvl="0" indent="0">
              <a:lnSpc>
                <a:spcPct val="100000"/>
              </a:lnSpc>
              <a:spcBef>
                <a:spcPts val="0"/>
              </a:spcBef>
              <a:buClr>
                <a:srgbClr val="D34817">
                  <a:lumMod val="75000"/>
                </a:srgbClr>
              </a:buClr>
              <a:buNone/>
              <a:defRPr/>
            </a:pPr>
            <a:r>
              <a:rPr lang="en-US" sz="2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case day =&gt; println(day + " is a workday. :(")</a:t>
            </a:r>
          </a:p>
          <a:p>
            <a:pPr marL="223838" lvl="0" indent="0">
              <a:lnSpc>
                <a:spcPct val="100000"/>
              </a:lnSpc>
              <a:spcBef>
                <a:spcPts val="0"/>
              </a:spcBef>
              <a:buClr>
                <a:srgbClr val="D34817">
                  <a:lumMod val="75000"/>
                </a:srgbClr>
              </a:buClr>
              <a:buNone/>
              <a:defRPr/>
            </a:pPr>
            <a:r>
              <a:rPr lang="en-US" sz="2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srgbClr val="D34817">
                  <a:lumMod val="75000"/>
                </a:srgbClr>
              </a:buClr>
              <a:buNone/>
              <a:defRPr/>
            </a:pPr>
            <a:endParaRPr lang="en-US" sz="2400" dirty="0">
              <a:solidFill>
                <a:prstClr val="black"/>
              </a:solidFill>
              <a:cs typeface="Courier New" panose="02070309020205020404" pitchFamily="49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srgbClr val="D34817">
                  <a:lumMod val="75000"/>
                </a:srgbClr>
              </a:buClr>
              <a:buNone/>
              <a:defRPr/>
            </a:pPr>
            <a:r>
              <a:rPr lang="en-US" sz="2200" dirty="0">
                <a:solidFill>
                  <a:prstClr val="black"/>
                </a:solidFill>
                <a:cs typeface="Courier New" panose="02070309020205020404" pitchFamily="49" charset="0"/>
              </a:rPr>
              <a:t>Here the final case uses an identifier as a catch-all for the match. The value of </a:t>
            </a:r>
            <a:r>
              <a:rPr lang="en-US" sz="2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today</a:t>
            </a:r>
            <a:r>
              <a:rPr lang="en-US" sz="2200" dirty="0">
                <a:solidFill>
                  <a:prstClr val="black"/>
                </a:solidFill>
                <a:cs typeface="Courier New" panose="02070309020205020404" pitchFamily="49" charset="0"/>
              </a:rPr>
              <a:t> is bound to </a:t>
            </a:r>
            <a:r>
              <a:rPr lang="en-US" sz="2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day</a:t>
            </a:r>
            <a:r>
              <a:rPr lang="en-US" sz="2200" dirty="0">
                <a:solidFill>
                  <a:prstClr val="black"/>
                </a:solidFill>
                <a:cs typeface="Courier New" panose="02070309020205020404" pitchFamily="49" charset="0"/>
              </a:rPr>
              <a:t> so that it can be used in the corresponding print statement.</a:t>
            </a:r>
          </a:p>
        </p:txBody>
      </p:sp>
    </p:spTree>
    <p:extLst>
      <p:ext uri="{BB962C8B-B14F-4D97-AF65-F5344CB8AC3E}">
        <p14:creationId xmlns:p14="http://schemas.microsoft.com/office/powerpoint/2010/main" val="303384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E1BBD-A517-4866-BD7D-770D5CB73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Matching with Types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CBE213-9BFC-4340-B573-A2BF9200C5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3838" lvl="0" indent="0">
              <a:lnSpc>
                <a:spcPct val="100000"/>
              </a:lnSpc>
              <a:spcBef>
                <a:spcPts val="0"/>
              </a:spcBef>
              <a:buClr>
                <a:srgbClr val="D34817">
                  <a:lumMod val="75000"/>
                </a:srgbClr>
              </a:buClr>
              <a:buNone/>
              <a:defRPr/>
            </a:pPr>
            <a:r>
              <a:rPr lang="en-US" sz="2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something match {</a:t>
            </a:r>
          </a:p>
          <a:p>
            <a:pPr marL="223838" lvl="0" indent="0">
              <a:lnSpc>
                <a:spcPct val="100000"/>
              </a:lnSpc>
              <a:spcBef>
                <a:spcPts val="0"/>
              </a:spcBef>
              <a:buClr>
                <a:srgbClr val="D34817">
                  <a:lumMod val="75000"/>
                </a:srgbClr>
              </a:buClr>
              <a:buNone/>
              <a:defRPr/>
            </a:pPr>
            <a:r>
              <a:rPr lang="en-US" sz="2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case x: Int =&gt; println("I'm the integer " + x)</a:t>
            </a:r>
          </a:p>
          <a:p>
            <a:pPr marL="223838" lvl="0" indent="0">
              <a:lnSpc>
                <a:spcPct val="100000"/>
              </a:lnSpc>
              <a:spcBef>
                <a:spcPts val="0"/>
              </a:spcBef>
              <a:buClr>
                <a:srgbClr val="D34817">
                  <a:lumMod val="75000"/>
                </a:srgbClr>
              </a:buClr>
              <a:buNone/>
              <a:defRPr/>
            </a:pPr>
            <a:r>
              <a:rPr lang="en-US" sz="2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case x: String =&gt; </a:t>
            </a:r>
          </a:p>
          <a:p>
            <a:pPr marL="223838" lvl="0" indent="0">
              <a:lnSpc>
                <a:spcPct val="100000"/>
              </a:lnSpc>
              <a:spcBef>
                <a:spcPts val="0"/>
              </a:spcBef>
              <a:buClr>
                <a:srgbClr val="D34817">
                  <a:lumMod val="75000"/>
                </a:srgbClr>
              </a:buClr>
              <a:buNone/>
              <a:defRPr/>
            </a:pPr>
            <a:r>
              <a:rPr lang="en-US" sz="2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 println("I'm the String \"" + x + "\"")</a:t>
            </a:r>
          </a:p>
          <a:p>
            <a:pPr marL="223838" lvl="0" indent="0">
              <a:lnSpc>
                <a:spcPct val="100000"/>
              </a:lnSpc>
              <a:spcBef>
                <a:spcPts val="0"/>
              </a:spcBef>
              <a:buClr>
                <a:srgbClr val="D34817">
                  <a:lumMod val="75000"/>
                </a:srgbClr>
              </a:buClr>
              <a:buNone/>
              <a:defRPr/>
            </a:pPr>
            <a:r>
              <a:rPr lang="en-US" sz="2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 println("My length is " + </a:t>
            </a:r>
            <a:r>
              <a:rPr lang="en-US" sz="2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x.length</a:t>
            </a:r>
            <a:r>
              <a:rPr lang="en-US" sz="2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223838" lvl="0" indent="0">
              <a:lnSpc>
                <a:spcPct val="100000"/>
              </a:lnSpc>
              <a:spcBef>
                <a:spcPts val="0"/>
              </a:spcBef>
              <a:buClr>
                <a:srgbClr val="D34817">
                  <a:lumMod val="75000"/>
                </a:srgbClr>
              </a:buClr>
              <a:buNone/>
              <a:defRPr/>
            </a:pPr>
            <a:r>
              <a:rPr lang="en-US" sz="2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case _ =&gt; println("I don't know what I am! :(")</a:t>
            </a:r>
          </a:p>
          <a:p>
            <a:pPr marL="223838" lvl="0" indent="0">
              <a:lnSpc>
                <a:spcPct val="100000"/>
              </a:lnSpc>
              <a:spcBef>
                <a:spcPts val="0"/>
              </a:spcBef>
              <a:buClr>
                <a:srgbClr val="D34817">
                  <a:lumMod val="75000"/>
                </a:srgbClr>
              </a:buClr>
              <a:buNone/>
              <a:defRPr/>
            </a:pPr>
            <a:r>
              <a:rPr lang="en-US" sz="2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223838" indent="0">
              <a:buNone/>
            </a:pPr>
            <a:r>
              <a:rPr lang="en-US" sz="2200" dirty="0">
                <a:solidFill>
                  <a:prstClr val="black"/>
                </a:solidFill>
                <a:cs typeface="Courier New" panose="02070309020205020404" pitchFamily="49" charset="0"/>
              </a:rPr>
              <a:t>Underscore is a wild card that matches anything (just like lower case identifiers).</a:t>
            </a:r>
          </a:p>
          <a:p>
            <a:pPr marL="223838" indent="0">
              <a:buNone/>
            </a:pPr>
            <a:r>
              <a:rPr lang="en-US" sz="2200" dirty="0" err="1">
                <a:solidFill>
                  <a:prstClr val="black"/>
                </a:solidFill>
                <a:cs typeface="Courier New" panose="02070309020205020404" pitchFamily="49" charset="0"/>
              </a:rPr>
              <a:t>x.length</a:t>
            </a:r>
            <a:r>
              <a:rPr lang="en-US" sz="2200" dirty="0">
                <a:solidFill>
                  <a:prstClr val="black"/>
                </a:solidFill>
                <a:cs typeface="Courier New" panose="02070309020205020404" pitchFamily="49" charset="0"/>
              </a:rPr>
              <a:t> is legal above, whereas </a:t>
            </a:r>
            <a:r>
              <a:rPr lang="en-US" sz="2200" dirty="0" err="1">
                <a:solidFill>
                  <a:prstClr val="black"/>
                </a:solidFill>
                <a:cs typeface="Courier New" panose="02070309020205020404" pitchFamily="49" charset="0"/>
              </a:rPr>
              <a:t>something.length</a:t>
            </a:r>
            <a:r>
              <a:rPr lang="en-US" sz="2200" dirty="0">
                <a:solidFill>
                  <a:prstClr val="black"/>
                </a:solidFill>
                <a:cs typeface="Courier New" panose="02070309020205020404" pitchFamily="49" charset="0"/>
              </a:rPr>
              <a:t> would not be legal...</a:t>
            </a:r>
          </a:p>
          <a:p>
            <a:pPr marL="223838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06417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723DD-213F-49E4-B7F6-9B387AC99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Pattern matching 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everywhere!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4DFC4F-1E00-4C74-90A5-84688082A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scala</a:t>
            </a:r>
            <a:r>
              <a:rPr lang="en-US" sz="2400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2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(a, b, c) = (3, 5, 7)</a:t>
            </a:r>
            <a:br>
              <a:rPr lang="en-US" sz="2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a: Int = 3</a:t>
            </a:r>
            <a:br>
              <a:rPr lang="en-US" sz="2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b: Int = 5</a:t>
            </a:r>
            <a:br>
              <a:rPr lang="en-US" sz="2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c: Int = 7</a:t>
            </a:r>
          </a:p>
          <a:p>
            <a:pPr marL="0" indent="0">
              <a:buNone/>
            </a:pPr>
            <a:endParaRPr lang="en-US" sz="240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 err="1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scala</a:t>
            </a:r>
            <a:r>
              <a:rPr lang="en-US" sz="2400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2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a, b, c = (3, 5, 7)</a:t>
            </a:r>
            <a:br>
              <a:rPr lang="en-US" sz="2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a: (Int, Int, Int) = (3, 5, 7)</a:t>
            </a:r>
            <a:br>
              <a:rPr lang="en-US" sz="2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b: (Int, Int, Int) = (3, 5, 7)</a:t>
            </a:r>
            <a:br>
              <a:rPr lang="en-US" sz="2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c: (Int, Int, Int) = (3, 5, 7)</a:t>
            </a:r>
          </a:p>
          <a:p>
            <a:pPr marL="0" indent="0">
              <a:buNone/>
            </a:pPr>
            <a:endParaRPr lang="en-US" sz="240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0074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723DD-213F-49E4-B7F6-9B387AC99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Pattern matching 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everywhere!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4DFC4F-1E00-4C74-90A5-84688082A2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437790" cy="40507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scala</a:t>
            </a:r>
            <a:r>
              <a:rPr lang="en-US" sz="2400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2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list = List("once", "upon", "a", "time")</a:t>
            </a:r>
            <a:br>
              <a:rPr lang="en-US" sz="2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list: List[</a:t>
            </a:r>
            <a:r>
              <a:rPr lang="en-US" sz="2400" dirty="0" err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java.lang.String</a:t>
            </a:r>
            <a:r>
              <a:rPr lang="en-US" sz="2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List(once, upon, a, time)</a:t>
            </a:r>
          </a:p>
          <a:p>
            <a:pPr marL="0" indent="0">
              <a:buNone/>
            </a:pPr>
            <a:endParaRPr lang="en-US" sz="240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 err="1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scala</a:t>
            </a:r>
            <a:r>
              <a:rPr lang="en-US" sz="2400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2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first :: second :: rest = list</a:t>
            </a:r>
            <a:br>
              <a:rPr lang="en-US" sz="2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first: </a:t>
            </a:r>
            <a:r>
              <a:rPr lang="en-US" sz="2400" dirty="0" err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java.lang.String</a:t>
            </a:r>
            <a:r>
              <a:rPr lang="en-US" sz="2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once</a:t>
            </a:r>
            <a:br>
              <a:rPr lang="en-US" sz="2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second: </a:t>
            </a:r>
            <a:r>
              <a:rPr lang="en-US" sz="2400" dirty="0" err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java.lang.String</a:t>
            </a:r>
            <a:r>
              <a:rPr lang="en-US" sz="2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upon</a:t>
            </a:r>
            <a:br>
              <a:rPr lang="en-US" sz="2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rest: List[</a:t>
            </a:r>
            <a:r>
              <a:rPr lang="en-US" sz="2400" dirty="0" err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java.lang.String</a:t>
            </a:r>
            <a:r>
              <a:rPr lang="en-US" sz="2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= List(a, time)</a:t>
            </a:r>
          </a:p>
          <a:p>
            <a:pPr marL="0" indent="0">
              <a:buNone/>
            </a:pPr>
            <a:endParaRPr lang="en-US" sz="240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030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EEED2-1F77-41DC-9819-C48ACA967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68BA4-6F14-4362-BBE4-C4C7D543F5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If you declare a class as a </a:t>
            </a:r>
            <a:r>
              <a:rPr lang="en-US" altLang="en-US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case class</a:t>
            </a:r>
            <a:r>
              <a:rPr lang="en-US" altLang="en-US" sz="2400" dirty="0"/>
              <a:t>, you get some extra features: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It adds a </a:t>
            </a:r>
            <a:r>
              <a:rPr lang="en-US" altLang="en-US" sz="2400" dirty="0">
                <a:solidFill>
                  <a:srgbClr val="7030A0"/>
                </a:solidFill>
              </a:rPr>
              <a:t>factory method </a:t>
            </a:r>
            <a:r>
              <a:rPr lang="en-US" altLang="en-US" sz="2400" dirty="0"/>
              <a:t>with the name of the class, so you can omit the word </a:t>
            </a:r>
            <a:r>
              <a:rPr lang="en-US" altLang="en-US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new</a:t>
            </a:r>
            <a:r>
              <a:rPr lang="en-US" altLang="en-US" sz="2400" dirty="0"/>
              <a:t> when you create a new object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All constructor parameters are implicitly </a:t>
            </a:r>
            <a:r>
              <a:rPr lang="en-US" altLang="en-US" sz="2400" dirty="0" err="1"/>
              <a:t>val</a:t>
            </a:r>
            <a:endParaRPr lang="en-US" altLang="en-US" sz="2400" dirty="0"/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You get reasonable implementations of </a:t>
            </a:r>
            <a:r>
              <a:rPr lang="en-US" altLang="en-US" sz="2400" dirty="0" err="1">
                <a:solidFill>
                  <a:srgbClr val="0070C0"/>
                </a:solidFill>
                <a:latin typeface="Trebuchet MS" panose="020B0603020202020204" pitchFamily="34" charset="0"/>
              </a:rPr>
              <a:t>toString</a:t>
            </a:r>
            <a:r>
              <a:rPr lang="en-US" altLang="en-US" sz="2400" dirty="0"/>
              <a:t>, </a:t>
            </a:r>
            <a:r>
              <a:rPr lang="en-US" altLang="en-US" sz="2400" dirty="0" err="1">
                <a:solidFill>
                  <a:srgbClr val="0070C0"/>
                </a:solidFill>
                <a:latin typeface="Trebuchet MS" panose="020B0603020202020204" pitchFamily="34" charset="0"/>
              </a:rPr>
              <a:t>hashCode</a:t>
            </a:r>
            <a:r>
              <a:rPr lang="en-US" altLang="en-US" sz="2400" dirty="0"/>
              <a:t>, and </a:t>
            </a:r>
            <a:r>
              <a:rPr lang="en-US" altLang="en-US" sz="2400" dirty="0">
                <a:solidFill>
                  <a:srgbClr val="0070C0"/>
                </a:solidFill>
                <a:latin typeface="Trebuchet MS" panose="020B0603020202020204" pitchFamily="34" charset="0"/>
              </a:rPr>
              <a:t>equals</a:t>
            </a:r>
            <a:r>
              <a:rPr lang="en-US" altLang="en-US" sz="2400" dirty="0"/>
              <a:t> “for free”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endParaRPr lang="en-US" altLang="en-US" sz="2400" dirty="0"/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AND.... It makes pattern matching on the class easy!</a:t>
            </a:r>
          </a:p>
        </p:txBody>
      </p:sp>
    </p:spTree>
    <p:extLst>
      <p:ext uri="{BB962C8B-B14F-4D97-AF65-F5344CB8AC3E}">
        <p14:creationId xmlns:p14="http://schemas.microsoft.com/office/powerpoint/2010/main" val="1703731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EEED2-1F77-41DC-9819-C48ACA967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Classes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68BA4-6F14-4362-BBE4-C4C7D543F5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932317"/>
            <a:ext cx="10058400" cy="492568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err="1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scala</a:t>
            </a:r>
            <a:r>
              <a:rPr lang="en-US" sz="2400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2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 class Person(</a:t>
            </a:r>
            <a:r>
              <a:rPr lang="en-US" sz="2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fName</a:t>
            </a:r>
            <a:r>
              <a:rPr lang="en-US" sz="2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String, </a:t>
            </a:r>
            <a:r>
              <a:rPr lang="en-US" sz="2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lName</a:t>
            </a:r>
            <a:r>
              <a:rPr lang="en-US" sz="2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String)</a:t>
            </a:r>
            <a:br>
              <a:rPr lang="en-US" sz="2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Person</a:t>
            </a:r>
          </a:p>
          <a:p>
            <a:pPr marL="0" indent="0">
              <a:buNone/>
            </a:pPr>
            <a:r>
              <a:rPr lang="en-US" sz="2400" dirty="0" err="1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scala</a:t>
            </a:r>
            <a:r>
              <a:rPr lang="en-US" sz="2400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2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jane = Person("</a:t>
            </a:r>
            <a:r>
              <a:rPr lang="en-US" sz="2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Jane","Eyre</a:t>
            </a:r>
            <a:r>
              <a:rPr lang="en-US" sz="2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jane: Person = Person(Jane, Eyre)</a:t>
            </a:r>
          </a:p>
          <a:p>
            <a:pPr marL="0" indent="0">
              <a:buNone/>
            </a:pPr>
            <a:r>
              <a:rPr lang="en-US" sz="2400" dirty="0" err="1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scala</a:t>
            </a:r>
            <a:r>
              <a:rPr lang="en-US" sz="2400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2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chuck = Person("</a:t>
            </a:r>
            <a:r>
              <a:rPr lang="en-US" sz="2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Chuck","Brown</a:t>
            </a:r>
            <a:r>
              <a:rPr lang="en-US" sz="2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chuck: Person = Person(Chuck, Brown)</a:t>
            </a:r>
          </a:p>
          <a:p>
            <a:pPr marL="0" indent="0">
              <a:buNone/>
            </a:pPr>
            <a:r>
              <a:rPr lang="en-US" sz="2400" dirty="0" err="1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scala</a:t>
            </a:r>
            <a:r>
              <a:rPr lang="en-US" sz="2400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2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Person(f, l) = jane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f: String = Jane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l: String = Eyre</a:t>
            </a:r>
          </a:p>
          <a:p>
            <a:pPr marL="0" indent="0">
              <a:buNone/>
            </a:pPr>
            <a:r>
              <a:rPr lang="en-US" sz="2400" dirty="0" err="1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scala</a:t>
            </a:r>
            <a:r>
              <a:rPr lang="en-US" sz="2400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2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jane == chuck</a:t>
            </a:r>
          </a:p>
          <a:p>
            <a:pPr marL="0" indent="0">
              <a:buNone/>
            </a:pPr>
            <a:r>
              <a:rPr lang="en-US" sz="2400" dirty="0" err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res8: Boolean = false</a:t>
            </a:r>
          </a:p>
        </p:txBody>
      </p:sp>
    </p:spTree>
    <p:extLst>
      <p:ext uri="{BB962C8B-B14F-4D97-AF65-F5344CB8AC3E}">
        <p14:creationId xmlns:p14="http://schemas.microsoft.com/office/powerpoint/2010/main" val="2490136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D3207-4F3A-4800-814C-904090B70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54FABB-D633-4DFA-BACF-7AA7D825FD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3838" lvl="0" indent="0">
              <a:lnSpc>
                <a:spcPct val="100000"/>
              </a:lnSpc>
              <a:spcBef>
                <a:spcPts val="0"/>
              </a:spcBef>
              <a:buClr>
                <a:srgbClr val="D34817">
                  <a:lumMod val="75000"/>
                </a:srgbClr>
              </a:buClr>
              <a:buNone/>
              <a:defRPr/>
            </a:pPr>
            <a:r>
              <a:rPr lang="en-US" sz="2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abstract class Expr</a:t>
            </a:r>
          </a:p>
          <a:p>
            <a:pPr marL="223838" lvl="0" indent="0">
              <a:lnSpc>
                <a:spcPct val="100000"/>
              </a:lnSpc>
              <a:spcBef>
                <a:spcPts val="0"/>
              </a:spcBef>
              <a:buClr>
                <a:srgbClr val="D34817">
                  <a:lumMod val="75000"/>
                </a:srgbClr>
              </a:buClr>
              <a:buNone/>
              <a:defRPr/>
            </a:pPr>
            <a:r>
              <a:rPr lang="en-US" sz="2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 class Var(name: String) extends Expr</a:t>
            </a:r>
          </a:p>
          <a:p>
            <a:pPr marL="223838" lvl="0" indent="0">
              <a:lnSpc>
                <a:spcPct val="100000"/>
              </a:lnSpc>
              <a:spcBef>
                <a:spcPts val="0"/>
              </a:spcBef>
              <a:buClr>
                <a:srgbClr val="D34817">
                  <a:lumMod val="75000"/>
                </a:srgbClr>
              </a:buClr>
              <a:buNone/>
              <a:defRPr/>
            </a:pPr>
            <a:r>
              <a:rPr lang="en-US" sz="2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 class Number(num: Double) extends Expr</a:t>
            </a:r>
          </a:p>
          <a:p>
            <a:pPr marL="223838" lvl="0" indent="0">
              <a:lnSpc>
                <a:spcPct val="100000"/>
              </a:lnSpc>
              <a:spcBef>
                <a:spcPts val="0"/>
              </a:spcBef>
              <a:buClr>
                <a:srgbClr val="D34817">
                  <a:lumMod val="75000"/>
                </a:srgbClr>
              </a:buClr>
              <a:buNone/>
              <a:defRPr/>
            </a:pPr>
            <a:r>
              <a:rPr lang="en-US" sz="2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 class </a:t>
            </a:r>
            <a:r>
              <a:rPr lang="en-US" sz="2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UnOp</a:t>
            </a:r>
            <a:r>
              <a:rPr lang="en-US" sz="2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(op: String, </a:t>
            </a:r>
            <a:r>
              <a:rPr lang="en-US" sz="2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</a:t>
            </a:r>
            <a:r>
              <a:rPr lang="en-US" sz="2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Expr) extends Expr</a:t>
            </a:r>
          </a:p>
          <a:p>
            <a:pPr marL="223838" lvl="0" indent="0">
              <a:lnSpc>
                <a:spcPct val="100000"/>
              </a:lnSpc>
              <a:spcBef>
                <a:spcPts val="0"/>
              </a:spcBef>
              <a:buClr>
                <a:srgbClr val="D34817">
                  <a:lumMod val="75000"/>
                </a:srgbClr>
              </a:buClr>
              <a:buNone/>
              <a:defRPr/>
            </a:pPr>
            <a:r>
              <a:rPr lang="en-US" sz="2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 class </a:t>
            </a:r>
            <a:r>
              <a:rPr lang="en-US" sz="2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BinOp</a:t>
            </a:r>
            <a:r>
              <a:rPr lang="en-US" sz="2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(op: String, left: Expr,</a:t>
            </a:r>
          </a:p>
          <a:p>
            <a:pPr marL="223838" lvl="0" indent="0">
              <a:lnSpc>
                <a:spcPct val="100000"/>
              </a:lnSpc>
              <a:spcBef>
                <a:spcPts val="0"/>
              </a:spcBef>
              <a:buClr>
                <a:srgbClr val="D34817">
                  <a:lumMod val="75000"/>
                </a:srgbClr>
              </a:buClr>
              <a:buNone/>
              <a:defRPr/>
            </a:pPr>
            <a:r>
              <a:rPr lang="en-US" sz="2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	right: Expr) extends Expr</a:t>
            </a:r>
          </a:p>
          <a:p>
            <a:pPr marL="223838" lvl="0" indent="0">
              <a:lnSpc>
                <a:spcPct val="100000"/>
              </a:lnSpc>
              <a:spcBef>
                <a:spcPts val="0"/>
              </a:spcBef>
              <a:buClr>
                <a:srgbClr val="D34817">
                  <a:lumMod val="75000"/>
                </a:srgbClr>
              </a:buClr>
              <a:buNone/>
              <a:defRPr/>
            </a:pPr>
            <a:endParaRPr lang="en-US" sz="240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23838" lvl="0" indent="0">
              <a:lnSpc>
                <a:spcPct val="100000"/>
              </a:lnSpc>
              <a:spcBef>
                <a:spcPts val="0"/>
              </a:spcBef>
              <a:buClr>
                <a:srgbClr val="D34817">
                  <a:lumMod val="75000"/>
                </a:srgbClr>
              </a:buClr>
              <a:buNone/>
              <a:defRPr/>
            </a:pPr>
            <a:r>
              <a:rPr lang="en-US" sz="2400" dirty="0" err="1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scala</a:t>
            </a:r>
            <a:r>
              <a:rPr lang="en-US" sz="2400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2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lang="en-US" sz="2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 = </a:t>
            </a:r>
            <a:r>
              <a:rPr lang="en-US" sz="2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BinOp</a:t>
            </a:r>
            <a:r>
              <a:rPr lang="en-US" sz="2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("+", Number(1), Var("x"))</a:t>
            </a:r>
          </a:p>
          <a:p>
            <a:pPr marL="223838" lvl="0" indent="0">
              <a:lnSpc>
                <a:spcPct val="100000"/>
              </a:lnSpc>
              <a:spcBef>
                <a:spcPts val="0"/>
              </a:spcBef>
              <a:buClr>
                <a:srgbClr val="D34817">
                  <a:lumMod val="75000"/>
                </a:srgbClr>
              </a:buClr>
              <a:buNone/>
              <a:defRPr/>
            </a:pPr>
            <a:r>
              <a:rPr lang="en-US" sz="2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e: </a:t>
            </a:r>
            <a:r>
              <a:rPr lang="en-US" sz="2400" dirty="0" err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BinOp</a:t>
            </a:r>
            <a:r>
              <a:rPr lang="en-US" sz="2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dirty="0" err="1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BinOp</a:t>
            </a:r>
            <a:r>
              <a:rPr lang="en-US" sz="2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(+, Number(1.0), Var(x))</a:t>
            </a:r>
          </a:p>
          <a:p>
            <a:pPr marL="223838" lvl="0" indent="0">
              <a:lnSpc>
                <a:spcPct val="100000"/>
              </a:lnSpc>
              <a:spcBef>
                <a:spcPts val="0"/>
              </a:spcBef>
              <a:buClr>
                <a:srgbClr val="D34817">
                  <a:lumMod val="75000"/>
                </a:srgbClr>
              </a:buClr>
              <a:buNone/>
              <a:defRPr/>
            </a:pPr>
            <a:endParaRPr lang="en-US" sz="240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95316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868</Words>
  <Application>Microsoft Office PowerPoint</Application>
  <PresentationFormat>Widescreen</PresentationFormat>
  <Paragraphs>86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Calibri</vt:lpstr>
      <vt:lpstr>Courier New</vt:lpstr>
      <vt:lpstr>Rockwell</vt:lpstr>
      <vt:lpstr>Rockwell Condensed</vt:lpstr>
      <vt:lpstr>Trebuchet MS</vt:lpstr>
      <vt:lpstr>Wingdings</vt:lpstr>
      <vt:lpstr>Wood Type</vt:lpstr>
      <vt:lpstr>Scala: Case Classes &amp; Pattern Matching</vt:lpstr>
      <vt:lpstr>match</vt:lpstr>
      <vt:lpstr>Another Example</vt:lpstr>
      <vt:lpstr>Matching with Types</vt:lpstr>
      <vt:lpstr>Pattern matching everywhere!</vt:lpstr>
      <vt:lpstr>Pattern matching everywhere!</vt:lpstr>
      <vt:lpstr>Case Classes</vt:lpstr>
      <vt:lpstr>Case Classes</vt:lpstr>
      <vt:lpstr>EXAMPLE</vt:lpstr>
      <vt:lpstr>EXAMPLE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Scala: Control Structures</dc:title>
  <dc:creator>Stucki, David</dc:creator>
  <cp:lastModifiedBy>Stucki, David</cp:lastModifiedBy>
  <cp:revision>15</cp:revision>
  <dcterms:created xsi:type="dcterms:W3CDTF">2021-02-03T05:02:48Z</dcterms:created>
  <dcterms:modified xsi:type="dcterms:W3CDTF">2021-02-17T06:22:49Z</dcterms:modified>
</cp:coreProperties>
</file>