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423" r:id="rId3"/>
    <p:sldId id="422" r:id="rId4"/>
    <p:sldId id="257" r:id="rId5"/>
    <p:sldId id="260" r:id="rId6"/>
    <p:sldId id="377" r:id="rId7"/>
    <p:sldId id="371" r:id="rId8"/>
    <p:sldId id="398" r:id="rId9"/>
    <p:sldId id="372" r:id="rId10"/>
    <p:sldId id="378" r:id="rId11"/>
    <p:sldId id="399" r:id="rId12"/>
    <p:sldId id="400" r:id="rId13"/>
    <p:sldId id="404" r:id="rId14"/>
    <p:sldId id="401" r:id="rId15"/>
    <p:sldId id="402" r:id="rId16"/>
    <p:sldId id="405" r:id="rId17"/>
    <p:sldId id="406" r:id="rId18"/>
    <p:sldId id="407" r:id="rId19"/>
    <p:sldId id="408" r:id="rId20"/>
    <p:sldId id="409" r:id="rId21"/>
    <p:sldId id="412" r:id="rId22"/>
    <p:sldId id="414" r:id="rId23"/>
    <p:sldId id="415" r:id="rId24"/>
    <p:sldId id="313" r:id="rId25"/>
    <p:sldId id="312" r:id="rId26"/>
    <p:sldId id="416" r:id="rId27"/>
    <p:sldId id="417" r:id="rId28"/>
    <p:sldId id="418" r:id="rId29"/>
    <p:sldId id="419" r:id="rId30"/>
    <p:sldId id="420" r:id="rId31"/>
    <p:sldId id="421" r:id="rId32"/>
    <p:sldId id="274" r:id="rId33"/>
    <p:sldId id="298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86" d="100"/>
          <a:sy n="86" d="100"/>
        </p:scale>
        <p:origin x="533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5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5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16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04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91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17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67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0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4210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Although most of what the chapter covers is very similar to Java, the differences are consistent compared to the previous 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7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0f the code we have written in Scala so far has been in the </a:t>
            </a:r>
            <a:r>
              <a:rPr lang="en-US" i="1" dirty="0"/>
              <a:t>unnamed</a:t>
            </a:r>
            <a:r>
              <a:rPr lang="en-US" dirty="0"/>
              <a:t> package </a:t>
            </a:r>
          </a:p>
          <a:p>
            <a:r>
              <a:rPr lang="en-US" dirty="0"/>
              <a:t>There are two ways to place code into packages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2169D-E6CD-4579-8969-60CE26746DF7}"/>
              </a:ext>
            </a:extLst>
          </p:cNvPr>
          <p:cNvSpPr txBox="1">
            <a:spLocks/>
          </p:cNvSpPr>
          <p:nvPr/>
        </p:nvSpPr>
        <p:spPr>
          <a:xfrm>
            <a:off x="1841377" y="3444600"/>
            <a:ext cx="6345936" cy="108381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rocketsthatgobrrrr.nav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Navigator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E88E53F-FB73-4021-820D-175B474E874F}"/>
              </a:ext>
            </a:extLst>
          </p:cNvPr>
          <p:cNvSpPr txBox="1">
            <a:spLocks/>
          </p:cNvSpPr>
          <p:nvPr/>
        </p:nvSpPr>
        <p:spPr>
          <a:xfrm>
            <a:off x="1841377" y="4724400"/>
            <a:ext cx="6345936" cy="108381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notbrrrrrrockets.nav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Navigator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909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Fitting multiple packages is also still a thing!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2169D-E6CD-4579-8969-60CE26746DF7}"/>
              </a:ext>
            </a:extLst>
          </p:cNvPr>
          <p:cNvSpPr txBox="1">
            <a:spLocks/>
          </p:cNvSpPr>
          <p:nvPr/>
        </p:nvSpPr>
        <p:spPr>
          <a:xfrm>
            <a:off x="1143000" y="2438400"/>
            <a:ext cx="9372600" cy="381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package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 {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 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Navigator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tests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SuiteLifeofNavigatorTesting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9702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Fitting multiple packages is also still a thing!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2169D-E6CD-4579-8969-60CE26746DF7}"/>
              </a:ext>
            </a:extLst>
          </p:cNvPr>
          <p:cNvSpPr txBox="1">
            <a:spLocks/>
          </p:cNvSpPr>
          <p:nvPr/>
        </p:nvSpPr>
        <p:spPr>
          <a:xfrm>
            <a:off x="1143000" y="2971800"/>
            <a:ext cx="93726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 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27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Concise access to related packages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2169D-E6CD-4579-8969-60CE26746DF7}"/>
              </a:ext>
            </a:extLst>
          </p:cNvPr>
          <p:cNvSpPr txBox="1">
            <a:spLocks/>
          </p:cNvSpPr>
          <p:nvPr/>
        </p:nvSpPr>
        <p:spPr>
          <a:xfrm>
            <a:off x="1143000" y="2590800"/>
            <a:ext cx="9372600" cy="39593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package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 {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 class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Navigator{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map = new SuperMarioGalaxy3DMap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class SuperMarioGalaxy3DMap{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class Ship{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nav = new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nav.Navigator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fleets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Fleet{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  def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addShip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= {new Ship}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 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2985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doesn’t compile!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2169D-E6CD-4579-8969-60CE26746DF7}"/>
              </a:ext>
            </a:extLst>
          </p:cNvPr>
          <p:cNvSpPr txBox="1">
            <a:spLocks/>
          </p:cNvSpPr>
          <p:nvPr/>
        </p:nvSpPr>
        <p:spPr>
          <a:xfrm>
            <a:off x="1409700" y="1676400"/>
            <a:ext cx="9372600" cy="39593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Ship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rocketsthatgobrrrr.fleets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Fleet{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addShip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= {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Ship}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499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does!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2169D-E6CD-4579-8969-60CE26746DF7}"/>
              </a:ext>
            </a:extLst>
          </p:cNvPr>
          <p:cNvSpPr txBox="1">
            <a:spLocks/>
          </p:cNvSpPr>
          <p:nvPr/>
        </p:nvSpPr>
        <p:spPr>
          <a:xfrm>
            <a:off x="1409700" y="1676400"/>
            <a:ext cx="9372600" cy="39593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fleets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Fleet{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addShip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= {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Ship}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4712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67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Wildcards are great!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2169D-E6CD-4579-8969-60CE26746DF7}"/>
              </a:ext>
            </a:extLst>
          </p:cNvPr>
          <p:cNvSpPr txBox="1">
            <a:spLocks/>
          </p:cNvSpPr>
          <p:nvPr/>
        </p:nvSpPr>
        <p:spPr>
          <a:xfrm>
            <a:off x="1409700" y="2717920"/>
            <a:ext cx="9372600" cy="274015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supermeatboy.Meat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supermeatboy.Meat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._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supermeatboy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._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0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2169D-E6CD-4579-8969-60CE26746DF7}"/>
              </a:ext>
            </a:extLst>
          </p:cNvPr>
          <p:cNvSpPr txBox="1">
            <a:spLocks/>
          </p:cNvSpPr>
          <p:nvPr/>
        </p:nvSpPr>
        <p:spPr>
          <a:xfrm>
            <a:off x="609600" y="1775191"/>
            <a:ext cx="10972800" cy="462560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supermeatboy</a:t>
            </a: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abstract class Meat(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name: String,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color: String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Meats{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object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BadMeat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extends Meat (“That was some bad meat”, “pretty bad”)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object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DecentMeat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extends Meat (“That meat was decent”, “decent”)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Brisket extends Meat (“I need more brisket”, “Yes”)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70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290BA-A88D-4364-A6D7-ECEF94064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DC755-0CEA-4719-B714-E394790FE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97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F09A82-5B01-4F81-8F6D-5822BA187577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10972800" cy="46482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The ways that Scala does import clauses differ in that they can be more flexible than in Java</a:t>
            </a:r>
          </a:p>
          <a:p>
            <a:pPr lvl="1"/>
            <a:r>
              <a:rPr lang="en-US" dirty="0"/>
              <a:t>They can appear anywhere!</a:t>
            </a:r>
          </a:p>
          <a:p>
            <a:pPr lvl="1"/>
            <a:r>
              <a:rPr lang="en-US" dirty="0"/>
              <a:t>Can refer t0 objects alongside packages </a:t>
            </a:r>
          </a:p>
          <a:p>
            <a:pPr lvl="1"/>
            <a:r>
              <a:rPr lang="en-US" dirty="0"/>
              <a:t>Let you rename and hide members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78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too many Imports!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F09A82-5B01-4F81-8F6D-5822BA187577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10972800" cy="46482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In Scala you can hide or rename members via the </a:t>
            </a:r>
            <a:r>
              <a:rPr lang="en-US" i="1" dirty="0"/>
              <a:t>import selector clause</a:t>
            </a:r>
            <a:r>
              <a:rPr lang="en-US" dirty="0"/>
              <a:t> which are done with curly braces {}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29BFE6-2EC1-4D01-B2B3-A8376F9094D6}"/>
              </a:ext>
            </a:extLst>
          </p:cNvPr>
          <p:cNvSpPr txBox="1">
            <a:spLocks/>
          </p:cNvSpPr>
          <p:nvPr/>
        </p:nvSpPr>
        <p:spPr>
          <a:xfrm>
            <a:off x="1066800" y="2971800"/>
            <a:ext cx="9829800" cy="3200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Fruits.{Apple, Orange}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//grabbing only what is inside braces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Fruits.{Apple=&gt;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iMissYouSteve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Orange=&gt;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aBetterAnalogyThanTheLastOne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//renames Apple to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iMissYouSteve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Fruits.{_}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//same as import Fruits._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Fruits.{Apple=&gt;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iMissYouSteve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,_}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//imports all from Fruits and 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Fruits.{Pear=&gt;_,_}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//imports everything except Pear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00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too many Imports!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F09A82-5B01-4F81-8F6D-5822BA187577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10972800" cy="46482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Clauses</a:t>
            </a:r>
          </a:p>
          <a:p>
            <a:pPr lvl="1"/>
            <a:r>
              <a:rPr lang="en-US" dirty="0"/>
              <a:t>Renaming: x =&gt; y (x member will be visible under the name y)</a:t>
            </a:r>
          </a:p>
          <a:p>
            <a:pPr lvl="1"/>
            <a:r>
              <a:rPr lang="en-US" dirty="0"/>
              <a:t>Hiding: x =&gt; _  (this excludes x from the set of imported names)</a:t>
            </a:r>
          </a:p>
          <a:p>
            <a:pPr lvl="1"/>
            <a:r>
              <a:rPr lang="en-US" dirty="0"/>
              <a:t>A catch-all:  _  (imports all members except those mentioned in the previous clause, always comes last in import selectors)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81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Imports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F09A82-5B01-4F81-8F6D-5822BA187577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10972800" cy="46482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Scala has these for you automatically</a:t>
            </a:r>
          </a:p>
          <a:p>
            <a:pPr lvl="1"/>
            <a:r>
              <a:rPr lang="en-US" dirty="0"/>
              <a:t>import </a:t>
            </a:r>
            <a:r>
              <a:rPr lang="en-US" dirty="0" err="1"/>
              <a:t>java.lang</a:t>
            </a:r>
            <a:r>
              <a:rPr lang="en-US" dirty="0"/>
              <a:t>._</a:t>
            </a:r>
          </a:p>
          <a:p>
            <a:pPr lvl="1"/>
            <a:r>
              <a:rPr lang="en-US" dirty="0"/>
              <a:t>import </a:t>
            </a:r>
            <a:r>
              <a:rPr lang="en-US" dirty="0" err="1"/>
              <a:t>scala</a:t>
            </a:r>
            <a:r>
              <a:rPr lang="en-US" dirty="0"/>
              <a:t>._</a:t>
            </a:r>
          </a:p>
          <a:p>
            <a:pPr lvl="1"/>
            <a:r>
              <a:rPr lang="en-US" dirty="0"/>
              <a:t>Import </a:t>
            </a:r>
            <a:r>
              <a:rPr lang="en-US" dirty="0" err="1"/>
              <a:t>Predef</a:t>
            </a:r>
            <a:r>
              <a:rPr lang="en-US" dirty="0"/>
              <a:t>._</a:t>
            </a:r>
          </a:p>
        </p:txBody>
      </p:sp>
    </p:spTree>
    <p:extLst>
      <p:ext uri="{BB962C8B-B14F-4D97-AF65-F5344CB8AC3E}">
        <p14:creationId xmlns:p14="http://schemas.microsoft.com/office/powerpoint/2010/main" val="3616310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Modifiers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70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Labeling a member private makes it visible only inside the class/object with the members definition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CDFE9D-FEFC-4F24-A5A3-44835AA76ECB}"/>
              </a:ext>
            </a:extLst>
          </p:cNvPr>
          <p:cNvSpPr txBox="1">
            <a:spLocks/>
          </p:cNvSpPr>
          <p:nvPr/>
        </p:nvSpPr>
        <p:spPr>
          <a:xfrm>
            <a:off x="1066800" y="2971800"/>
            <a:ext cx="9829800" cy="3200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WallMaria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class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WallRosa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private def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f() = {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(“f”) }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InnerMost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f()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//this is fine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WallRosa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).f()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//this is not so fine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78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Protected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bit more restricted than in Java </a:t>
            </a:r>
          </a:p>
          <a:p>
            <a:pPr lvl="1"/>
            <a:r>
              <a:rPr lang="en-US" sz="2400" dirty="0"/>
              <a:t>Only accessible from subclasses of the class where the member is defined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CDFE9D-FEFC-4F24-A5A3-44835AA76ECB}"/>
              </a:ext>
            </a:extLst>
          </p:cNvPr>
          <p:cNvSpPr txBox="1">
            <a:spLocks/>
          </p:cNvSpPr>
          <p:nvPr/>
        </p:nvSpPr>
        <p:spPr>
          <a:xfrm>
            <a:off x="1066800" y="2971800"/>
            <a:ext cx="9829800" cy="3200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notReal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class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 protected def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f() = {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(“f”)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class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Sub extends Super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f()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class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Other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Super).f()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//this doesn’t work! F is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unaccessible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2316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no explicit modifier for public, any member that is not labeled is public</a:t>
            </a:r>
          </a:p>
          <a:p>
            <a:r>
              <a:rPr lang="en-US" dirty="0"/>
              <a:t>Public members can be accessed from anywhere</a:t>
            </a:r>
          </a:p>
        </p:txBody>
      </p:sp>
    </p:spTree>
    <p:extLst>
      <p:ext uri="{BB962C8B-B14F-4D97-AF65-F5344CB8AC3E}">
        <p14:creationId xmlns:p14="http://schemas.microsoft.com/office/powerpoint/2010/main" val="418346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Modifiers can be augmented with qualifiers</a:t>
            </a:r>
          </a:p>
          <a:p>
            <a:pPr lvl="1"/>
            <a:r>
              <a:rPr lang="en-US" dirty="0"/>
              <a:t>Ex. private[x] or protected[x] means the access to those members is private/protected up to X, X being the enclosing package or class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CDFE9D-FEFC-4F24-A5A3-44835AA76ECB}"/>
              </a:ext>
            </a:extLst>
          </p:cNvPr>
          <p:cNvSpPr txBox="1">
            <a:spLocks/>
          </p:cNvSpPr>
          <p:nvPr/>
        </p:nvSpPr>
        <p:spPr>
          <a:xfrm>
            <a:off x="1181100" y="3409025"/>
            <a:ext cx="9829800" cy="3200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navigation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rocketsthatgobrrrr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Navigator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protected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[navigation]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useStarChart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= {}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LegOfJourney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[Navigator]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distance = 100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[this]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speed = 200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launch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navigation._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Vehicle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[launch]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guide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Navigator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8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no static members in Scala,  in Java static and instance members belong to the same class</a:t>
            </a:r>
          </a:p>
          <a:p>
            <a:pPr lvl="1"/>
            <a:r>
              <a:rPr lang="en-US" dirty="0"/>
              <a:t>Instead, there is a companion object that contains members that exist only once</a:t>
            </a:r>
          </a:p>
          <a:p>
            <a:pPr lvl="1"/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455DB5-1220-474C-B869-1E97E4F73582}"/>
              </a:ext>
            </a:extLst>
          </p:cNvPr>
          <p:cNvSpPr txBox="1">
            <a:spLocks/>
          </p:cNvSpPr>
          <p:nvPr/>
        </p:nvSpPr>
        <p:spPr>
          <a:xfrm>
            <a:off x="1333500" y="3776782"/>
            <a:ext cx="9410700" cy="299103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Rocket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Rocket.fuel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canGoHomeAgain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fuel &gt; 20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Rocket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def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fuel = 10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chooseStrategy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(rocket: Rocket) =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if(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rocket.canGoHomeAgain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goHome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goBrrr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goHome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= {}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goBrrr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= {}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298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AAB91-B212-4E42-92D0-3BED358D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9809F-0285-4C6A-93BE-350D0D85C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91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Any kind of definition that can be put into a class can also be at the top of the package</a:t>
            </a:r>
          </a:p>
          <a:p>
            <a:pPr lvl="1"/>
            <a:r>
              <a:rPr lang="en-US" dirty="0"/>
              <a:t>To do so we need to put said definitions into a package object</a:t>
            </a:r>
          </a:p>
          <a:p>
            <a:pPr lvl="2"/>
            <a:r>
              <a:rPr lang="en-US" dirty="0"/>
              <a:t>Each package is allowed one package object </a:t>
            </a:r>
          </a:p>
          <a:p>
            <a:pPr lvl="2"/>
            <a:r>
              <a:rPr lang="en-US" dirty="0"/>
              <a:t>Any definitions inside the package are considered members of the package itself</a:t>
            </a:r>
          </a:p>
        </p:txBody>
      </p:sp>
    </p:spTree>
    <p:extLst>
      <p:ext uri="{BB962C8B-B14F-4D97-AF65-F5344CB8AC3E}">
        <p14:creationId xmlns:p14="http://schemas.microsoft.com/office/powerpoint/2010/main" val="20943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 Objects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455DB5-1220-474C-B869-1E97E4F73582}"/>
              </a:ext>
            </a:extLst>
          </p:cNvPr>
          <p:cNvSpPr txBox="1">
            <a:spLocks/>
          </p:cNvSpPr>
          <p:nvPr/>
        </p:nvSpPr>
        <p:spPr>
          <a:xfrm>
            <a:off x="1066800" y="1600200"/>
            <a:ext cx="10134600" cy="434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abesdelight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showFruit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(fruit: Fruit) =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fruit._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(name + “s are ” + color)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package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printmenu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abesdelight.Fruits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abesdelight.showFruit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PrintMenu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Array[String]) =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for (fruit &lt;-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Fruits.menu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showFruit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(fruit)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270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Assertions and Tests</a:t>
            </a:r>
          </a:p>
          <a:p>
            <a:r>
              <a:rPr lang="en-US" dirty="0"/>
              <a:t>Actually, I’ve been Fired!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Energy Career Day</a:t>
            </a:r>
          </a:p>
          <a:p>
            <a:pPr lvl="1"/>
            <a:r>
              <a:rPr lang="en-US" dirty="0"/>
              <a:t>Virtual event on February 18, 2021, 9:30 a.m. to noon</a:t>
            </a:r>
          </a:p>
          <a:p>
            <a:pPr lvl="1"/>
            <a:r>
              <a:rPr lang="en-US" dirty="0"/>
              <a:t>Registration deadline of February 16, 2021</a:t>
            </a:r>
          </a:p>
          <a:p>
            <a:pPr lvl="1"/>
            <a:r>
              <a:rPr lang="en-US" dirty="0"/>
              <a:t>Register here: </a:t>
            </a:r>
            <a:r>
              <a:rPr lang="en-US" dirty="0">
                <a:solidFill>
                  <a:srgbClr val="0070C0"/>
                </a:solidFill>
              </a:rPr>
              <a:t>https://www.cvent.com/d/7jqkwh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Traits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3E12-D31A-4080-945A-1A33D786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CE634-1808-4E85-8701-3C248251F3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6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13:</a:t>
            </a:r>
            <a:br>
              <a:rPr lang="en-US" dirty="0"/>
            </a:br>
            <a:r>
              <a:rPr lang="en-US" dirty="0"/>
              <a:t>Packages &amp; Imports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80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43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rbel" panose="020B0503020204020204" pitchFamily="34" charset="0"/>
                <a:cs typeface="Courier New" panose="02070309020205020404" pitchFamily="49" charset="0"/>
              </a:rPr>
              <a:t>The extent to which various parts of a program rely on each other is known as coupling</a:t>
            </a:r>
          </a:p>
          <a:p>
            <a:pPr lvl="1"/>
            <a:r>
              <a:rPr lang="en-US" sz="2400" dirty="0">
                <a:latin typeface="Corbel" panose="020B0503020204020204" pitchFamily="34" charset="0"/>
                <a:cs typeface="Courier New" panose="02070309020205020404" pitchFamily="49" charset="0"/>
              </a:rPr>
              <a:t>When working on larger programs the tendency for coupling to occur when changing small portions of code within them grows </a:t>
            </a:r>
          </a:p>
          <a:p>
            <a:r>
              <a:rPr lang="en-US" sz="2800" dirty="0">
                <a:latin typeface="Corbel" panose="020B0503020204020204" pitchFamily="34" charset="0"/>
                <a:cs typeface="Courier New" panose="02070309020205020404" pitchFamily="49" charset="0"/>
              </a:rPr>
              <a:t>Programmers should work to reduce coupling within the code they work on</a:t>
            </a:r>
          </a:p>
          <a:p>
            <a:pPr lvl="1"/>
            <a:r>
              <a:rPr lang="en-US" sz="2400" dirty="0">
                <a:latin typeface="Corbel" panose="020B0503020204020204" pitchFamily="34" charset="0"/>
                <a:cs typeface="Courier New" panose="02070309020205020404" pitchFamily="49" charset="0"/>
              </a:rPr>
              <a:t>Writing in a modular style </a:t>
            </a:r>
          </a:p>
          <a:p>
            <a:pPr marL="457200" lvl="1" indent="0">
              <a:buNone/>
            </a:pPr>
            <a:endParaRPr lang="en-US" sz="2400" dirty="0">
              <a:latin typeface="Corbel" panose="020B0503020204020204" pitchFamily="34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dirty="0">
              <a:latin typeface="Corbel" panose="020B0503020204020204" pitchFamily="34" charset="0"/>
              <a:cs typeface="Courier New" panose="02070309020205020404" pitchFamily="49" charset="0"/>
            </a:endParaRPr>
          </a:p>
          <a:p>
            <a:endParaRPr lang="en-US" sz="2800" dirty="0">
              <a:latin typeface="Corbel" panose="020B0503020204020204" pitchFamily="34" charset="0"/>
              <a:cs typeface="Courier New" panose="02070309020205020404" pitchFamily="49" charset="0"/>
            </a:endParaRPr>
          </a:p>
          <a:p>
            <a:endParaRPr lang="en-US" sz="2800" dirty="0">
              <a:latin typeface="Corbel" panose="020B0503020204020204" pitchFamily="34" charset="0"/>
              <a:cs typeface="Courier New" panose="02070309020205020404" pitchFamily="49" charset="0"/>
            </a:endParaRP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2645</TotalTime>
  <Words>1250</Words>
  <Application>Microsoft Office PowerPoint</Application>
  <PresentationFormat>Widescreen</PresentationFormat>
  <Paragraphs>266</Paragraphs>
  <Slides>34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4210</vt:lpstr>
      <vt:lpstr>PowerPoint Presentation</vt:lpstr>
      <vt:lpstr>PowerPoint Presentation</vt:lpstr>
      <vt:lpstr>Last time</vt:lpstr>
      <vt:lpstr>Questions?</vt:lpstr>
      <vt:lpstr>Project 2</vt:lpstr>
      <vt:lpstr>Chapter 13: Packages &amp; Imports</vt:lpstr>
      <vt:lpstr>Packages</vt:lpstr>
      <vt:lpstr>Coupling</vt:lpstr>
      <vt:lpstr>Packages </vt:lpstr>
      <vt:lpstr>Packages </vt:lpstr>
      <vt:lpstr>Packages </vt:lpstr>
      <vt:lpstr>Packages </vt:lpstr>
      <vt:lpstr>Packages </vt:lpstr>
      <vt:lpstr>Packages </vt:lpstr>
      <vt:lpstr>Packages </vt:lpstr>
      <vt:lpstr>Imports</vt:lpstr>
      <vt:lpstr>Import </vt:lpstr>
      <vt:lpstr>Import </vt:lpstr>
      <vt:lpstr>Import </vt:lpstr>
      <vt:lpstr>Way too many Imports!</vt:lpstr>
      <vt:lpstr>Way too many Imports!</vt:lpstr>
      <vt:lpstr>Implicit Imports</vt:lpstr>
      <vt:lpstr>Access Modifiers</vt:lpstr>
      <vt:lpstr>Private Members</vt:lpstr>
      <vt:lpstr>Protected Members</vt:lpstr>
      <vt:lpstr>Public Members</vt:lpstr>
      <vt:lpstr>Scope</vt:lpstr>
      <vt:lpstr>Visibility</vt:lpstr>
      <vt:lpstr>Package Objects</vt:lpstr>
      <vt:lpstr>Package Objects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Peediakal, Abraham</cp:lastModifiedBy>
  <cp:revision>376</cp:revision>
  <dcterms:created xsi:type="dcterms:W3CDTF">2009-08-24T20:26:10Z</dcterms:created>
  <dcterms:modified xsi:type="dcterms:W3CDTF">2021-02-15T18:57:25Z</dcterms:modified>
</cp:coreProperties>
</file>