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  <p:sldId id="266" r:id="rId9"/>
    <p:sldId id="267" r:id="rId10"/>
    <p:sldId id="270" r:id="rId11"/>
    <p:sldId id="268" r:id="rId12"/>
    <p:sldId id="271" r:id="rId13"/>
    <p:sldId id="272" r:id="rId14"/>
    <p:sldId id="273" r:id="rId15"/>
    <p:sldId id="275" r:id="rId16"/>
    <p:sldId id="276" r:id="rId17"/>
    <p:sldId id="274" r:id="rId18"/>
    <p:sldId id="277" r:id="rId19"/>
    <p:sldId id="278" r:id="rId20"/>
    <p:sldId id="279" r:id="rId21"/>
    <p:sldId id="280" r:id="rId22"/>
    <p:sldId id="281" r:id="rId23"/>
    <p:sldId id="282" r:id="rId24"/>
    <p:sldId id="26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B6A53E"/>
    <a:srgbClr val="F8D608"/>
    <a:srgbClr val="0EFA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4EA87-CCBE-46DA-A0FB-AEEA5DF7FE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BACCC0-D16F-4091-9EFE-C9D2E03F07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28762-3440-4CD7-8A08-797DBB674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7BEC-F266-4C3A-82B7-A234B509C917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8B95C-284D-4CEE-BE1B-B6E0F42E6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EDDFB-5798-45A7-A56F-B296E86A4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3DAB-C13E-4043-B25B-A0CB090E7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88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0244A-23DB-4EA8-BCB2-A12904066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993D37-A067-464B-AAC4-FA9576B118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79CB8-BE14-4AEB-8B05-AFE63FC55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7BEC-F266-4C3A-82B7-A234B509C917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C3A8F-67A8-4C34-94D9-89CD205C2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6DF2F-54D7-4BDA-A707-16CAB366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3DAB-C13E-4043-B25B-A0CB090E7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9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A466C1-6933-427C-A3AE-CBD40F056F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81334B-3FBD-4AA7-A3B5-27695A588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4520E-C935-4450-B481-8F24039F3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7BEC-F266-4C3A-82B7-A234B509C917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4D115-1345-4326-8A90-2594557A9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BDF31-F715-452D-88FF-7D61C6CEF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3DAB-C13E-4043-B25B-A0CB090E7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3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CC437-0010-4CCB-AFBA-34C231759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5EDE1-F904-4445-A791-E522058FC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C60EF-962F-48BC-AF4E-BE6B7D487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7BEC-F266-4C3A-82B7-A234B509C917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3623C-FA8C-4AF8-97F6-FCEA538FB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22CAF-17AB-4D21-BEC2-48CB424EA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3DAB-C13E-4043-B25B-A0CB090E7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C7E09-1267-4760-993B-822CB6BC8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30641-A9B2-451A-8A3D-E2A68904B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C81E9-A778-4A67-B9CC-806F03131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7BEC-F266-4C3A-82B7-A234B509C917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C8CE4-CBC8-4F53-88F7-AB7B8DD81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52CEF-48D3-403A-8192-868F25D35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3DAB-C13E-4043-B25B-A0CB090E7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94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D6B0B-CF5C-4056-B652-2EE79DB17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9DD71-6AB9-4B19-BDB4-D2A4C5649B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865072-5618-4708-968E-34DD6E5D6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E3461-36AC-412F-904D-ADA63BB5F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7BEC-F266-4C3A-82B7-A234B509C917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FDAA8-3435-406A-9BC1-BD85B4802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EBBFFB-41D6-4EF3-9D58-491C3DA51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3DAB-C13E-4043-B25B-A0CB090E7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7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F80CF-4F69-4239-A24B-33CA31976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79620-830F-4AF7-AC06-86F182338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79CEEA-1D89-46DC-A394-750F0D5D9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852F89-B919-4E39-939F-AC523AD1D5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633D1E-3B21-4C19-9931-3CD2A2402C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707578-51E2-4A54-A848-C2D653537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7BEC-F266-4C3A-82B7-A234B509C917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A7001D-68A2-4420-8D41-E136A9B69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CBE32E-C4DD-4128-AAA5-37BF25158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3DAB-C13E-4043-B25B-A0CB090E7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13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57946-E671-4E38-97B0-AE4AF0CAD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DCEA31-2242-462F-BDD0-C45D067CF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7BEC-F266-4C3A-82B7-A234B509C917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BE211C-5377-4454-94D9-8A3773958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19F280-4C2E-4DD3-B6D7-26FCBC0B6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3DAB-C13E-4043-B25B-A0CB090E7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5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F8B5A0-469D-42DE-ADE4-6B94B5158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7BEC-F266-4C3A-82B7-A234B509C917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D7EC02-A1E3-45B1-A60B-30AAF48A0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6A417-EEBF-460F-81F0-E015A9F19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3DAB-C13E-4043-B25B-A0CB090E7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1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8546A-267B-4442-B636-6BE709E6A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60EB9-DFEC-43CC-A36A-DFFD8B4C9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39C862-F738-4759-A6CA-9CD197102C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3F33C3-511A-4A3E-A094-E98CAE023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7BEC-F266-4C3A-82B7-A234B509C917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0ACBA-528A-4426-A306-C1131D4E5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6F6E7-0527-4AAA-B778-DE6014CEE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3DAB-C13E-4043-B25B-A0CB090E7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2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22900-DDB4-4664-B76C-D3A18FCDB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51F9C2-9E76-408A-A72F-BC6614674C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A7F3B6-1467-46DF-85AC-D32D14E72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A9A63-757A-484E-9800-FEBDB0D2D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7BEC-F266-4C3A-82B7-A234B509C917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AF14E4-3129-4024-A327-F79D18D27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334BF-6620-40F9-B800-77F23EDF7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3DAB-C13E-4043-B25B-A0CB090E7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8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2E045B-A912-4582-B6C7-D0D5F295C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1FBB8D-23DD-4375-BAE2-165BD3AEB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C9E7B-5667-4763-BAD7-F97E1DD870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A7BEC-F266-4C3A-82B7-A234B509C917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3A655-CE80-4174-9797-EA84C049A8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0460B-4089-4B9F-8BC6-434E676283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B3DAB-C13E-4043-B25B-A0CB090E7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0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67D6D8-1D66-4D7B-B632-0AE94EF9F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9443"/>
            <a:ext cx="9144000" cy="2900518"/>
          </a:xfrm>
        </p:spPr>
        <p:txBody>
          <a:bodyPr>
            <a:noAutofit/>
          </a:bodyPr>
          <a:lstStyle/>
          <a:p>
            <a:r>
              <a:rPr lang="en-US" sz="10300" dirty="0">
                <a:solidFill>
                  <a:srgbClr val="B6A53E"/>
                </a:solidFill>
                <a:latin typeface="Trade Gothic Next Heavy" panose="020B0604020202020204" pitchFamily="34" charset="0"/>
              </a:rPr>
              <a:t>Chapter 11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D92453-1A06-4BF5-9527-1B9D6BEB60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0206"/>
            <a:ext cx="9144000" cy="1098395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Scala’s Hierarchy</a:t>
            </a:r>
          </a:p>
        </p:txBody>
      </p:sp>
    </p:spTree>
    <p:extLst>
      <p:ext uri="{BB962C8B-B14F-4D97-AF65-F5344CB8AC3E}">
        <p14:creationId xmlns:p14="http://schemas.microsoft.com/office/powerpoint/2010/main" val="16465227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53FB4D9-40C3-43D8-B1D5-F073389D5216}"/>
              </a:ext>
            </a:extLst>
          </p:cNvPr>
          <p:cNvSpPr txBox="1"/>
          <p:nvPr/>
        </p:nvSpPr>
        <p:spPr>
          <a:xfrm>
            <a:off x="2745698" y="1578090"/>
            <a:ext cx="643077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3600" dirty="0" err="1">
                <a:solidFill>
                  <a:srgbClr val="00B0F0"/>
                </a:solidFill>
              </a:rPr>
              <a:t>def</a:t>
            </a:r>
            <a:r>
              <a:rPr lang="es-ES" sz="3600" dirty="0"/>
              <a:t> </a:t>
            </a:r>
            <a:r>
              <a:rPr lang="es-ES" sz="3600" dirty="0" err="1"/>
              <a:t>isEqual</a:t>
            </a:r>
            <a:r>
              <a:rPr lang="es-ES" sz="3600" dirty="0"/>
              <a:t>(x: </a:t>
            </a:r>
            <a:r>
              <a:rPr lang="es-ES" sz="3600" dirty="0" err="1">
                <a:solidFill>
                  <a:srgbClr val="FF00FF"/>
                </a:solidFill>
              </a:rPr>
              <a:t>Int</a:t>
            </a:r>
            <a:r>
              <a:rPr lang="es-ES" sz="3600" dirty="0"/>
              <a:t>, y: </a:t>
            </a:r>
            <a:r>
              <a:rPr lang="es-ES" sz="3600" dirty="0" err="1">
                <a:solidFill>
                  <a:srgbClr val="FF00FF"/>
                </a:solidFill>
              </a:rPr>
              <a:t>Int</a:t>
            </a:r>
            <a:r>
              <a:rPr lang="es-ES" sz="3600" dirty="0"/>
              <a:t>) = x == y </a:t>
            </a:r>
          </a:p>
          <a:p>
            <a:r>
              <a:rPr lang="en-US" sz="3600" dirty="0" err="1"/>
              <a:t>isEqual</a:t>
            </a:r>
            <a:r>
              <a:rPr lang="en-US" sz="3600" dirty="0"/>
              <a:t>(421, 421)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2FD197-6255-4F31-8B2A-E6702E12863F}"/>
              </a:ext>
            </a:extLst>
          </p:cNvPr>
          <p:cNvSpPr txBox="1"/>
          <p:nvPr/>
        </p:nvSpPr>
        <p:spPr>
          <a:xfrm>
            <a:off x="2745699" y="3948034"/>
            <a:ext cx="643077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3600" dirty="0" err="1"/>
              <a:t>def</a:t>
            </a:r>
            <a:r>
              <a:rPr lang="es-ES" sz="3600" dirty="0"/>
              <a:t> </a:t>
            </a:r>
            <a:r>
              <a:rPr lang="es-ES" sz="3600" dirty="0" err="1"/>
              <a:t>isEqual</a:t>
            </a:r>
            <a:r>
              <a:rPr lang="es-ES" sz="3600" dirty="0"/>
              <a:t>(x: </a:t>
            </a:r>
            <a:r>
              <a:rPr lang="es-ES" sz="3600" dirty="0" err="1">
                <a:solidFill>
                  <a:srgbClr val="FF00FF"/>
                </a:solidFill>
              </a:rPr>
              <a:t>Any</a:t>
            </a:r>
            <a:r>
              <a:rPr lang="es-ES" sz="3600" dirty="0"/>
              <a:t>, y: </a:t>
            </a:r>
            <a:r>
              <a:rPr lang="es-ES" sz="3600" dirty="0" err="1">
                <a:solidFill>
                  <a:srgbClr val="FF00FF"/>
                </a:solidFill>
              </a:rPr>
              <a:t>Any</a:t>
            </a:r>
            <a:r>
              <a:rPr lang="es-ES" sz="3600" dirty="0"/>
              <a:t>) = x == y </a:t>
            </a:r>
          </a:p>
          <a:p>
            <a:r>
              <a:rPr lang="en-US" sz="3600" dirty="0" err="1"/>
              <a:t>isEqual</a:t>
            </a:r>
            <a:r>
              <a:rPr lang="en-US" sz="3600" dirty="0"/>
              <a:t>(421, 421)</a:t>
            </a:r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846D24E-C0EF-4DB1-988C-45FE2C9B42AF}"/>
              </a:ext>
            </a:extLst>
          </p:cNvPr>
          <p:cNvSpPr/>
          <p:nvPr/>
        </p:nvSpPr>
        <p:spPr>
          <a:xfrm rot="18221405">
            <a:off x="9788575" y="1693888"/>
            <a:ext cx="1618938" cy="659567"/>
          </a:xfrm>
          <a:prstGeom prst="corner">
            <a:avLst/>
          </a:prstGeom>
          <a:solidFill>
            <a:srgbClr val="0EFA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36374D-8409-4D9A-9EAD-C347026AD5FF}"/>
              </a:ext>
            </a:extLst>
          </p:cNvPr>
          <p:cNvSpPr txBox="1"/>
          <p:nvPr/>
        </p:nvSpPr>
        <p:spPr>
          <a:xfrm>
            <a:off x="2880610" y="-2"/>
            <a:ext cx="56363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B6A53E"/>
                </a:solidFill>
                <a:latin typeface="Trade Gothic Next Cond Hv" panose="020B0906040303020004" pitchFamily="34" charset="0"/>
              </a:rPr>
              <a:t>Scala</a:t>
            </a:r>
            <a:endParaRPr lang="en-US" dirty="0">
              <a:solidFill>
                <a:srgbClr val="B6A53E"/>
              </a:solidFill>
              <a:latin typeface="Trade Gothic Next Cond Hv" panose="020B0906040303020004" pitchFamily="34" charset="0"/>
            </a:endParaRPr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E38C15FB-9015-461C-9044-C0F287EFE262}"/>
              </a:ext>
            </a:extLst>
          </p:cNvPr>
          <p:cNvSpPr/>
          <p:nvPr/>
        </p:nvSpPr>
        <p:spPr>
          <a:xfrm rot="18221405">
            <a:off x="9773583" y="3955666"/>
            <a:ext cx="1618938" cy="659567"/>
          </a:xfrm>
          <a:prstGeom prst="corner">
            <a:avLst/>
          </a:prstGeom>
          <a:solidFill>
            <a:srgbClr val="0EFA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019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1A1F90-F743-42A1-96B5-90FB5C87B0EC}"/>
              </a:ext>
            </a:extLst>
          </p:cNvPr>
          <p:cNvSpPr txBox="1"/>
          <p:nvPr/>
        </p:nvSpPr>
        <p:spPr>
          <a:xfrm>
            <a:off x="2880610" y="-2"/>
            <a:ext cx="56363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B6A53E"/>
                </a:solidFill>
                <a:latin typeface="Trade Gothic Next Cond Hv" panose="020B0906040303020004" pitchFamily="34" charset="0"/>
              </a:rPr>
              <a:t>Java</a:t>
            </a:r>
            <a:endParaRPr lang="en-US" dirty="0">
              <a:solidFill>
                <a:srgbClr val="B6A53E"/>
              </a:solidFill>
              <a:latin typeface="Trade Gothic Next Cond Hv" panose="020B09060403030200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7EF154-E6A5-47CD-90D3-FF39628E89D2}"/>
              </a:ext>
            </a:extLst>
          </p:cNvPr>
          <p:cNvSpPr txBox="1"/>
          <p:nvPr/>
        </p:nvSpPr>
        <p:spPr>
          <a:xfrm>
            <a:off x="1807007" y="1883897"/>
            <a:ext cx="7783507" cy="20621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FF"/>
                </a:solidFill>
              </a:rPr>
              <a:t>String</a:t>
            </a:r>
            <a:r>
              <a:rPr lang="en-US" sz="3200" dirty="0"/>
              <a:t> x = “twin”;</a:t>
            </a:r>
          </a:p>
          <a:p>
            <a:r>
              <a:rPr lang="en-US" sz="3200" dirty="0">
                <a:solidFill>
                  <a:srgbClr val="FF00FF"/>
                </a:solidFill>
              </a:rPr>
              <a:t>String</a:t>
            </a:r>
            <a:r>
              <a:rPr lang="en-US" sz="3200" dirty="0"/>
              <a:t> y = “twin”;</a:t>
            </a:r>
          </a:p>
          <a:p>
            <a:endParaRPr lang="en-US" sz="3200" dirty="0"/>
          </a:p>
          <a:p>
            <a:r>
              <a:rPr lang="en-US" sz="3200" dirty="0" err="1">
                <a:solidFill>
                  <a:srgbClr val="0070C0"/>
                </a:solidFill>
              </a:rPr>
              <a:t>System</a:t>
            </a:r>
            <a:r>
              <a:rPr lang="en-US" sz="3200" dirty="0" err="1"/>
              <a:t>.</a:t>
            </a:r>
            <a:r>
              <a:rPr lang="en-US" sz="3200" dirty="0" err="1">
                <a:solidFill>
                  <a:srgbClr val="FF00FF"/>
                </a:solidFill>
              </a:rPr>
              <a:t>out</a:t>
            </a:r>
            <a:r>
              <a:rPr lang="en-US" sz="3200" dirty="0" err="1"/>
              <a:t>.</a:t>
            </a:r>
            <a:r>
              <a:rPr lang="en-US" sz="3200" dirty="0" err="1">
                <a:solidFill>
                  <a:srgbClr val="00B0F0"/>
                </a:solidFill>
              </a:rPr>
              <a:t>println</a:t>
            </a:r>
            <a:r>
              <a:rPr lang="en-US" sz="3200" dirty="0"/>
              <a:t>(x == y);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547CDA-17CC-4675-A8FB-FE20207F67C7}"/>
              </a:ext>
            </a:extLst>
          </p:cNvPr>
          <p:cNvSpPr txBox="1"/>
          <p:nvPr/>
        </p:nvSpPr>
        <p:spPr>
          <a:xfrm>
            <a:off x="1184223" y="4721902"/>
            <a:ext cx="9503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Compares reference equality</a:t>
            </a:r>
            <a:endParaRPr lang="en-US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075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F8C05C2-059D-4BBE-8D2B-E087601B1EB5}"/>
              </a:ext>
            </a:extLst>
          </p:cNvPr>
          <p:cNvSpPr txBox="1"/>
          <p:nvPr/>
        </p:nvSpPr>
        <p:spPr>
          <a:xfrm>
            <a:off x="2880610" y="-2"/>
            <a:ext cx="56363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B6A53E"/>
                </a:solidFill>
                <a:latin typeface="Trade Gothic Next Cond Hv" panose="020B0906040303020004" pitchFamily="34" charset="0"/>
              </a:rPr>
              <a:t>Scala</a:t>
            </a:r>
            <a:endParaRPr lang="en-US" dirty="0">
              <a:solidFill>
                <a:srgbClr val="B6A53E"/>
              </a:solidFill>
              <a:latin typeface="Trade Gothic Next Cond Hv" panose="020B09060403030200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FD698C-9238-4E71-B4DF-FEDE573BF439}"/>
              </a:ext>
            </a:extLst>
          </p:cNvPr>
          <p:cNvSpPr txBox="1"/>
          <p:nvPr/>
        </p:nvSpPr>
        <p:spPr>
          <a:xfrm>
            <a:off x="1807007" y="1883897"/>
            <a:ext cx="7783507" cy="20621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FF"/>
                </a:solidFill>
              </a:rPr>
              <a:t>val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/>
              <a:t>x = “twin”</a:t>
            </a:r>
          </a:p>
          <a:p>
            <a:r>
              <a:rPr lang="en-US" sz="3200" dirty="0" err="1">
                <a:solidFill>
                  <a:srgbClr val="FF00FF"/>
                </a:solidFill>
              </a:rPr>
              <a:t>val</a:t>
            </a:r>
            <a:r>
              <a:rPr lang="en-US" sz="3200" dirty="0"/>
              <a:t> y = “twin”</a:t>
            </a:r>
          </a:p>
          <a:p>
            <a:endParaRPr lang="en-US" sz="3200" dirty="0">
              <a:solidFill>
                <a:srgbClr val="FF00FF"/>
              </a:solidFill>
            </a:endParaRPr>
          </a:p>
          <a:p>
            <a:r>
              <a:rPr lang="en-US" sz="3200" dirty="0" err="1">
                <a:solidFill>
                  <a:srgbClr val="FF00FF"/>
                </a:solidFill>
              </a:rPr>
              <a:t>println</a:t>
            </a:r>
            <a:r>
              <a:rPr lang="en-US" sz="3200" dirty="0"/>
              <a:t>(x == y)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14DBD7-8678-4D8F-BDCC-993481238C18}"/>
              </a:ext>
            </a:extLst>
          </p:cNvPr>
          <p:cNvSpPr txBox="1"/>
          <p:nvPr/>
        </p:nvSpPr>
        <p:spPr>
          <a:xfrm>
            <a:off x="1184223" y="4721902"/>
            <a:ext cx="9503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Compares natural equality</a:t>
            </a:r>
            <a:endParaRPr lang="en-US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728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D771FE0-7208-46AD-9AC9-D2CE4B99162F}"/>
              </a:ext>
            </a:extLst>
          </p:cNvPr>
          <p:cNvSpPr txBox="1"/>
          <p:nvPr/>
        </p:nvSpPr>
        <p:spPr>
          <a:xfrm>
            <a:off x="2880610" y="-2"/>
            <a:ext cx="56363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B6A53E"/>
                </a:solidFill>
                <a:latin typeface="Trade Gothic Next Cond Hv" panose="020B0906040303020004" pitchFamily="34" charset="0"/>
              </a:rPr>
              <a:t>eq and ne</a:t>
            </a:r>
            <a:endParaRPr lang="en-US" sz="2000" dirty="0">
              <a:solidFill>
                <a:srgbClr val="B6A53E"/>
              </a:solidFill>
              <a:latin typeface="Trade Gothic Next Cond Hv" panose="020B09060403030200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FE1D2F-084E-40AC-A88F-D471EB846511}"/>
              </a:ext>
            </a:extLst>
          </p:cNvPr>
          <p:cNvSpPr txBox="1"/>
          <p:nvPr/>
        </p:nvSpPr>
        <p:spPr>
          <a:xfrm>
            <a:off x="134912" y="1618937"/>
            <a:ext cx="95037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Behave like Java’s == and !=</a:t>
            </a:r>
            <a:endParaRPr lang="en-US" sz="14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B6C4E3-4D27-4E0E-830F-132C07360B74}"/>
              </a:ext>
            </a:extLst>
          </p:cNvPr>
          <p:cNvSpPr txBox="1"/>
          <p:nvPr/>
        </p:nvSpPr>
        <p:spPr>
          <a:xfrm>
            <a:off x="1807007" y="3065485"/>
            <a:ext cx="7783507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FF"/>
                </a:solidFill>
              </a:rPr>
              <a:t>val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/>
              <a:t>x = “twin”</a:t>
            </a:r>
          </a:p>
          <a:p>
            <a:r>
              <a:rPr lang="en-US" sz="3200" dirty="0" err="1">
                <a:solidFill>
                  <a:srgbClr val="FF00FF"/>
                </a:solidFill>
              </a:rPr>
              <a:t>val</a:t>
            </a:r>
            <a:r>
              <a:rPr lang="en-US" sz="3200" dirty="0"/>
              <a:t> y = “twin”</a:t>
            </a:r>
          </a:p>
          <a:p>
            <a:endParaRPr lang="en-US" sz="3200" dirty="0">
              <a:solidFill>
                <a:srgbClr val="FF00FF"/>
              </a:solidFill>
            </a:endParaRPr>
          </a:p>
          <a:p>
            <a:r>
              <a:rPr lang="en-US" sz="3200" dirty="0" err="1">
                <a:solidFill>
                  <a:srgbClr val="FF00FF"/>
                </a:solidFill>
              </a:rPr>
              <a:t>println</a:t>
            </a:r>
            <a:r>
              <a:rPr lang="en-US" sz="3200" dirty="0"/>
              <a:t>(x eq y) //false</a:t>
            </a:r>
          </a:p>
          <a:p>
            <a:r>
              <a:rPr lang="en-US" sz="3200" dirty="0" err="1">
                <a:solidFill>
                  <a:srgbClr val="FF00FF"/>
                </a:solidFill>
              </a:rPr>
              <a:t>println</a:t>
            </a:r>
            <a:r>
              <a:rPr lang="en-US" sz="3200" dirty="0"/>
              <a:t>(x ne y) //true</a:t>
            </a:r>
          </a:p>
        </p:txBody>
      </p:sp>
    </p:spTree>
    <p:extLst>
      <p:ext uri="{BB962C8B-B14F-4D97-AF65-F5344CB8AC3E}">
        <p14:creationId xmlns:p14="http://schemas.microsoft.com/office/powerpoint/2010/main" val="9058815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9768EBA-AF92-4AF9-8513-E9C33466F583}"/>
              </a:ext>
            </a:extLst>
          </p:cNvPr>
          <p:cNvSpPr txBox="1"/>
          <p:nvPr/>
        </p:nvSpPr>
        <p:spPr>
          <a:xfrm>
            <a:off x="272322" y="0"/>
            <a:ext cx="62184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B6A53E"/>
                </a:solidFill>
                <a:latin typeface="Trade Gothic Next Cond Hv" panose="020B0906040303020004" pitchFamily="34" charset="0"/>
              </a:rPr>
              <a:t>Bottom Types</a:t>
            </a:r>
            <a:endParaRPr lang="en-US" dirty="0">
              <a:solidFill>
                <a:srgbClr val="B6A53E"/>
              </a:solidFill>
              <a:latin typeface="Trade Gothic Next Cond Hv" panose="020B09060403030200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C03211-151B-41CA-BF2E-AD257D2DA4B9}"/>
              </a:ext>
            </a:extLst>
          </p:cNvPr>
          <p:cNvSpPr txBox="1"/>
          <p:nvPr/>
        </p:nvSpPr>
        <p:spPr>
          <a:xfrm>
            <a:off x="0" y="1911644"/>
            <a:ext cx="125767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4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Two classes at the bottom of Scala’s hierarchy:</a:t>
            </a:r>
            <a:endParaRPr lang="en-US" sz="32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C238AB-4F83-44CC-857F-7A8A848696E0}"/>
              </a:ext>
            </a:extLst>
          </p:cNvPr>
          <p:cNvSpPr txBox="1"/>
          <p:nvPr/>
        </p:nvSpPr>
        <p:spPr>
          <a:xfrm>
            <a:off x="2845633" y="3688815"/>
            <a:ext cx="18862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5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Null</a:t>
            </a:r>
            <a:endParaRPr lang="en-US" sz="32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5ADCBC-5303-4F63-9217-822F9331E51A}"/>
              </a:ext>
            </a:extLst>
          </p:cNvPr>
          <p:cNvSpPr txBox="1"/>
          <p:nvPr/>
        </p:nvSpPr>
        <p:spPr>
          <a:xfrm>
            <a:off x="6458264" y="3688815"/>
            <a:ext cx="2888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5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Nothing</a:t>
            </a:r>
            <a:endParaRPr lang="en-US" sz="36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6900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0EC445-B197-4893-A871-A412D546F8A2}"/>
              </a:ext>
            </a:extLst>
          </p:cNvPr>
          <p:cNvSpPr txBox="1"/>
          <p:nvPr/>
        </p:nvSpPr>
        <p:spPr>
          <a:xfrm>
            <a:off x="272322" y="0"/>
            <a:ext cx="62184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B6A53E"/>
                </a:solidFill>
                <a:latin typeface="Trade Gothic Next Cond Hv" panose="020B0906040303020004" pitchFamily="34" charset="0"/>
              </a:rPr>
              <a:t>Null Class</a:t>
            </a:r>
            <a:endParaRPr lang="en-US" dirty="0">
              <a:solidFill>
                <a:srgbClr val="B6A53E"/>
              </a:solidFill>
              <a:latin typeface="Trade Gothic Next Cond Hv" panose="020B09060403030200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29E76B-801B-4A2A-918D-DEE4BECEC554}"/>
              </a:ext>
            </a:extLst>
          </p:cNvPr>
          <p:cNvSpPr txBox="1"/>
          <p:nvPr/>
        </p:nvSpPr>
        <p:spPr>
          <a:xfrm>
            <a:off x="272322" y="1528997"/>
            <a:ext cx="9503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48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Type of the null reference</a:t>
            </a:r>
            <a:endParaRPr lang="en-US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F6189-E730-4758-8CA5-C114B3DA8F4D}"/>
              </a:ext>
            </a:extLst>
          </p:cNvPr>
          <p:cNvSpPr txBox="1"/>
          <p:nvPr/>
        </p:nvSpPr>
        <p:spPr>
          <a:xfrm>
            <a:off x="319790" y="2677501"/>
            <a:ext cx="9503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4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Not friendly with value types</a:t>
            </a:r>
            <a:endParaRPr lang="en-US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5B0A43-2455-4F24-943D-E81D603AC3C3}"/>
              </a:ext>
            </a:extLst>
          </p:cNvPr>
          <p:cNvSpPr txBox="1"/>
          <p:nvPr/>
        </p:nvSpPr>
        <p:spPr>
          <a:xfrm>
            <a:off x="9206460" y="5129828"/>
            <a:ext cx="250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rgbClr val="00B0F0"/>
                </a:solidFill>
                <a:latin typeface="Trade Gothic Next Cond Hv" panose="020B0906040303020004" pitchFamily="34" charset="0"/>
              </a:rPr>
              <a:t>Null</a:t>
            </a:r>
            <a:endParaRPr lang="en-US" dirty="0">
              <a:solidFill>
                <a:srgbClr val="00B0F0"/>
              </a:solidFill>
              <a:latin typeface="Trade Gothic Next Cond Hv" panose="020B09060403030200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A516E6-2670-4269-B12F-E13E40998FED}"/>
              </a:ext>
            </a:extLst>
          </p:cNvPr>
          <p:cNvSpPr txBox="1"/>
          <p:nvPr/>
        </p:nvSpPr>
        <p:spPr>
          <a:xfrm>
            <a:off x="6113489" y="5130863"/>
            <a:ext cx="250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rgbClr val="00B0F0"/>
                </a:solidFill>
                <a:latin typeface="Trade Gothic Next Cond Hv" panose="020B0906040303020004" pitchFamily="34" charset="0"/>
              </a:rPr>
              <a:t>Int</a:t>
            </a:r>
            <a:endParaRPr lang="en-US" dirty="0">
              <a:solidFill>
                <a:srgbClr val="00B0F0"/>
              </a:solidFill>
              <a:latin typeface="Trade Gothic Next Cond Hv" panose="020B0906040303020004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34FDEBE-9C5E-48C7-957E-F0737B571002}"/>
              </a:ext>
            </a:extLst>
          </p:cNvPr>
          <p:cNvSpPr/>
          <p:nvPr/>
        </p:nvSpPr>
        <p:spPr>
          <a:xfrm>
            <a:off x="11017770" y="5129828"/>
            <a:ext cx="134912" cy="1317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CF6355A-19F0-4B81-9649-4151F4A56D81}"/>
              </a:ext>
            </a:extLst>
          </p:cNvPr>
          <p:cNvSpPr/>
          <p:nvPr/>
        </p:nvSpPr>
        <p:spPr>
          <a:xfrm>
            <a:off x="11017770" y="4719159"/>
            <a:ext cx="282314" cy="2737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C40E41D-FF6E-40F1-B2D5-30AF6004E14C}"/>
              </a:ext>
            </a:extLst>
          </p:cNvPr>
          <p:cNvSpPr/>
          <p:nvPr/>
        </p:nvSpPr>
        <p:spPr>
          <a:xfrm>
            <a:off x="9823554" y="2967752"/>
            <a:ext cx="2258518" cy="16342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334BEB-8873-4147-AD69-E0C0489D0D3E}"/>
              </a:ext>
            </a:extLst>
          </p:cNvPr>
          <p:cNvSpPr txBox="1"/>
          <p:nvPr/>
        </p:nvSpPr>
        <p:spPr>
          <a:xfrm>
            <a:off x="9920989" y="3554036"/>
            <a:ext cx="2148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I don’t like you</a:t>
            </a:r>
          </a:p>
        </p:txBody>
      </p:sp>
    </p:spTree>
    <p:extLst>
      <p:ext uri="{BB962C8B-B14F-4D97-AF65-F5344CB8AC3E}">
        <p14:creationId xmlns:p14="http://schemas.microsoft.com/office/powerpoint/2010/main" val="40755768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DE34332-8C39-488F-BD34-491B3FE56286}"/>
              </a:ext>
            </a:extLst>
          </p:cNvPr>
          <p:cNvSpPr txBox="1"/>
          <p:nvPr/>
        </p:nvSpPr>
        <p:spPr>
          <a:xfrm>
            <a:off x="272322" y="0"/>
            <a:ext cx="62184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B6A53E"/>
                </a:solidFill>
                <a:latin typeface="Trade Gothic Next Cond Hv" panose="020B0906040303020004" pitchFamily="34" charset="0"/>
              </a:rPr>
              <a:t>Nothing Class</a:t>
            </a:r>
            <a:endParaRPr lang="en-US" dirty="0">
              <a:solidFill>
                <a:srgbClr val="B6A53E"/>
              </a:solidFill>
              <a:latin typeface="Trade Gothic Next Cond Hv" panose="020B09060403030200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D29D4B-14D9-44F3-B363-3A18C1F96DEA}"/>
              </a:ext>
            </a:extLst>
          </p:cNvPr>
          <p:cNvSpPr txBox="1"/>
          <p:nvPr/>
        </p:nvSpPr>
        <p:spPr>
          <a:xfrm>
            <a:off x="272322" y="1648918"/>
            <a:ext cx="95037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There is no values of type Nothing</a:t>
            </a:r>
            <a:endParaRPr lang="en-US" sz="14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4B999A-1FB8-4E65-B314-15F37A375710}"/>
              </a:ext>
            </a:extLst>
          </p:cNvPr>
          <p:cNvSpPr txBox="1"/>
          <p:nvPr/>
        </p:nvSpPr>
        <p:spPr>
          <a:xfrm>
            <a:off x="272322" y="2773817"/>
            <a:ext cx="95037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Why does Nothing exist? </a:t>
            </a:r>
            <a:endParaRPr lang="en-US" sz="14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E87CDD-535B-4434-BBFE-1B405277687D}"/>
              </a:ext>
            </a:extLst>
          </p:cNvPr>
          <p:cNvSpPr txBox="1"/>
          <p:nvPr/>
        </p:nvSpPr>
        <p:spPr>
          <a:xfrm>
            <a:off x="272322" y="3946477"/>
            <a:ext cx="115848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It can be used to signal a wacky termination</a:t>
            </a:r>
            <a:endParaRPr lang="en-US" sz="14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7669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9CB764-96CA-46D3-A40F-86DE6EEA4B32}"/>
              </a:ext>
            </a:extLst>
          </p:cNvPr>
          <p:cNvSpPr txBox="1"/>
          <p:nvPr/>
        </p:nvSpPr>
        <p:spPr>
          <a:xfrm>
            <a:off x="-904964" y="0"/>
            <a:ext cx="62184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B6A53E"/>
                </a:solidFill>
                <a:latin typeface="Trade Gothic Next Cond Hv" panose="020B0906040303020004" pitchFamily="34" charset="0"/>
              </a:rPr>
              <a:t>Example</a:t>
            </a:r>
            <a:endParaRPr lang="en-US" dirty="0">
              <a:solidFill>
                <a:srgbClr val="B6A53E"/>
              </a:solidFill>
              <a:latin typeface="Trade Gothic Next Cond Hv" panose="020B09060403030200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2FDA70-D492-458B-AFBB-43CE5FEB0884}"/>
              </a:ext>
            </a:extLst>
          </p:cNvPr>
          <p:cNvSpPr txBox="1"/>
          <p:nvPr/>
        </p:nvSpPr>
        <p:spPr>
          <a:xfrm>
            <a:off x="2204246" y="1614074"/>
            <a:ext cx="7783507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F0"/>
                </a:solidFill>
              </a:rPr>
              <a:t>def</a:t>
            </a:r>
            <a:r>
              <a:rPr lang="en-US" sz="3200" dirty="0"/>
              <a:t> error(message: </a:t>
            </a:r>
            <a:r>
              <a:rPr lang="en-US" sz="3200" dirty="0">
                <a:solidFill>
                  <a:srgbClr val="FF00FF"/>
                </a:solidFill>
              </a:rPr>
              <a:t>String</a:t>
            </a:r>
            <a:r>
              <a:rPr lang="en-US" sz="3200" dirty="0"/>
              <a:t>): </a:t>
            </a:r>
            <a:r>
              <a:rPr lang="en-US" sz="3200" dirty="0">
                <a:solidFill>
                  <a:srgbClr val="FF00FF"/>
                </a:solidFill>
              </a:rPr>
              <a:t>Nothing</a:t>
            </a:r>
            <a:r>
              <a:rPr lang="en-US" sz="3200" dirty="0"/>
              <a:t> =   </a:t>
            </a:r>
            <a:r>
              <a:rPr lang="en-US" sz="3200" dirty="0">
                <a:solidFill>
                  <a:srgbClr val="00B0F0"/>
                </a:solidFill>
              </a:rPr>
              <a:t>throw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B0F0"/>
                </a:solidFill>
              </a:rPr>
              <a:t>new </a:t>
            </a:r>
            <a:r>
              <a:rPr lang="en-US" sz="3200" dirty="0" err="1">
                <a:solidFill>
                  <a:srgbClr val="00B0F0"/>
                </a:solidFill>
              </a:rPr>
              <a:t>RuntimeException</a:t>
            </a:r>
            <a:r>
              <a:rPr lang="en-US" sz="3200" dirty="0"/>
              <a:t>(message)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5B9BA7-C871-4B5B-B060-ADB08526DB12}"/>
              </a:ext>
            </a:extLst>
          </p:cNvPr>
          <p:cNvSpPr txBox="1"/>
          <p:nvPr/>
        </p:nvSpPr>
        <p:spPr>
          <a:xfrm>
            <a:off x="2071833" y="3434061"/>
            <a:ext cx="827138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F0"/>
                </a:solidFill>
              </a:rPr>
              <a:t>def</a:t>
            </a:r>
            <a:r>
              <a:rPr lang="en-US" sz="3200" dirty="0"/>
              <a:t> </a:t>
            </a:r>
            <a:r>
              <a:rPr lang="en-US" sz="3200" dirty="0" err="1"/>
              <a:t>cutestAnimal</a:t>
            </a:r>
            <a:r>
              <a:rPr lang="en-US" sz="3200" dirty="0"/>
              <a:t>(animal: </a:t>
            </a:r>
            <a:r>
              <a:rPr lang="en-US" sz="3200" dirty="0">
                <a:solidFill>
                  <a:srgbClr val="FF00FF"/>
                </a:solidFill>
              </a:rPr>
              <a:t>String</a:t>
            </a:r>
            <a:r>
              <a:rPr lang="en-US" sz="3200" dirty="0"/>
              <a:t>): </a:t>
            </a:r>
            <a:r>
              <a:rPr lang="en-US" sz="3200" dirty="0">
                <a:solidFill>
                  <a:srgbClr val="FF00FF"/>
                </a:solidFill>
              </a:rPr>
              <a:t>String </a:t>
            </a:r>
            <a:r>
              <a:rPr lang="en-US" sz="3200" dirty="0"/>
              <a:t>=   </a:t>
            </a:r>
          </a:p>
          <a:p>
            <a:r>
              <a:rPr lang="en-US" sz="3200" dirty="0"/>
              <a:t>	if(animal == “Cat”) </a:t>
            </a:r>
            <a:r>
              <a:rPr lang="en-US" sz="3200" dirty="0" err="1"/>
              <a:t>println</a:t>
            </a:r>
            <a:r>
              <a:rPr lang="en-US" sz="3200" dirty="0"/>
              <a:t>(“You’re right”)</a:t>
            </a:r>
          </a:p>
          <a:p>
            <a:r>
              <a:rPr lang="en-US" sz="3200" dirty="0"/>
              <a:t>	else </a:t>
            </a:r>
            <a:r>
              <a:rPr lang="en-US" sz="3200" dirty="0" err="1"/>
              <a:t>sys.error</a:t>
            </a:r>
            <a:r>
              <a:rPr lang="en-US" sz="3200" dirty="0"/>
              <a:t>(“You’re wrong”)</a:t>
            </a:r>
          </a:p>
        </p:txBody>
      </p:sp>
    </p:spTree>
    <p:extLst>
      <p:ext uri="{BB962C8B-B14F-4D97-AF65-F5344CB8AC3E}">
        <p14:creationId xmlns:p14="http://schemas.microsoft.com/office/powerpoint/2010/main" val="47679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9CB764-96CA-46D3-A40F-86DE6EEA4B32}"/>
              </a:ext>
            </a:extLst>
          </p:cNvPr>
          <p:cNvSpPr txBox="1"/>
          <p:nvPr/>
        </p:nvSpPr>
        <p:spPr>
          <a:xfrm>
            <a:off x="-585174" y="-2"/>
            <a:ext cx="127771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B6A53E"/>
                </a:solidFill>
                <a:effectLst/>
                <a:uLnTx/>
                <a:uFillTx/>
                <a:latin typeface="Trade Gothic Next Cond Hv" panose="020B0906040303020004" pitchFamily="34" charset="0"/>
                <a:ea typeface="+mn-ea"/>
                <a:cs typeface="+mn-cs"/>
              </a:rPr>
              <a:t>Defining Your Own Value Classes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B6A53E"/>
              </a:solidFill>
              <a:effectLst/>
              <a:uLnTx/>
              <a:uFillTx/>
              <a:latin typeface="Trade Gothic Next Cond Hv" panose="020B09060403030200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F21470-94C4-4DE6-90B1-7FEF8C3A0D34}"/>
              </a:ext>
            </a:extLst>
          </p:cNvPr>
          <p:cNvSpPr txBox="1"/>
          <p:nvPr/>
        </p:nvSpPr>
        <p:spPr>
          <a:xfrm>
            <a:off x="227352" y="1484026"/>
            <a:ext cx="95037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Your class will need:</a:t>
            </a:r>
            <a:endParaRPr lang="en-US" sz="14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31D482-6FD7-4771-9DEF-E4ABCE39B4B7}"/>
              </a:ext>
            </a:extLst>
          </p:cNvPr>
          <p:cNvSpPr txBox="1"/>
          <p:nvPr/>
        </p:nvSpPr>
        <p:spPr>
          <a:xfrm>
            <a:off x="812526" y="2375859"/>
            <a:ext cx="95037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36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Exactly one parameter</a:t>
            </a:r>
            <a:endParaRPr lang="en-US" sz="14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4B5BE4-1CDF-4DA4-9D94-6D05BE650A93}"/>
              </a:ext>
            </a:extLst>
          </p:cNvPr>
          <p:cNvSpPr txBox="1"/>
          <p:nvPr/>
        </p:nvSpPr>
        <p:spPr>
          <a:xfrm>
            <a:off x="812526" y="3428999"/>
            <a:ext cx="9503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36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Must be empty except for </a:t>
            </a:r>
            <a:r>
              <a:rPr lang="en-US" sz="3600" dirty="0" err="1">
                <a:solidFill>
                  <a:srgbClr val="B6A53E"/>
                </a:solidFill>
                <a:latin typeface="Trebuchet MS" panose="020B0603020202020204" pitchFamily="34" charset="0"/>
              </a:rPr>
              <a:t>def</a:t>
            </a:r>
            <a:r>
              <a:rPr lang="en-US" sz="3600" dirty="0" err="1">
                <a:solidFill>
                  <a:srgbClr val="B6A53E"/>
                </a:solidFill>
                <a:latin typeface="Trade Gothic Next Heavy" panose="020B0903040303020004" pitchFamily="34" charset="0"/>
              </a:rPr>
              <a:t>s</a:t>
            </a:r>
            <a:endParaRPr lang="en-US" sz="12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4A248C-3A58-466F-A5E8-54BBFF5E0569}"/>
              </a:ext>
            </a:extLst>
          </p:cNvPr>
          <p:cNvSpPr txBox="1"/>
          <p:nvPr/>
        </p:nvSpPr>
        <p:spPr>
          <a:xfrm>
            <a:off x="812526" y="4477226"/>
            <a:ext cx="9503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Should not redefine </a:t>
            </a:r>
            <a:r>
              <a:rPr lang="en-US" sz="4000" dirty="0">
                <a:solidFill>
                  <a:srgbClr val="B6A53E"/>
                </a:solidFill>
                <a:latin typeface="Trebuchet MS" panose="020B0603020202020204" pitchFamily="34" charset="0"/>
              </a:rPr>
              <a:t>equals</a:t>
            </a:r>
            <a:r>
              <a:rPr lang="en-US" sz="40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 or </a:t>
            </a:r>
            <a:r>
              <a:rPr lang="en-US" sz="4000" dirty="0" err="1">
                <a:solidFill>
                  <a:srgbClr val="B6A53E"/>
                </a:solidFill>
                <a:latin typeface="Trebuchet MS" panose="020B0603020202020204" pitchFamily="34" charset="0"/>
              </a:rPr>
              <a:t>hashCode</a:t>
            </a:r>
            <a:endParaRPr lang="en-US" sz="1200" dirty="0">
              <a:solidFill>
                <a:srgbClr val="B6A53E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880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9CB764-96CA-46D3-A40F-86DE6EEA4B32}"/>
              </a:ext>
            </a:extLst>
          </p:cNvPr>
          <p:cNvSpPr txBox="1"/>
          <p:nvPr/>
        </p:nvSpPr>
        <p:spPr>
          <a:xfrm>
            <a:off x="-292587" y="134909"/>
            <a:ext cx="127771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dirty="0">
                <a:solidFill>
                  <a:srgbClr val="B6A53E"/>
                </a:solidFill>
                <a:latin typeface="Trade Gothic Next Cond Hv" panose="020B0906040303020004" pitchFamily="34" charset="0"/>
              </a:rPr>
              <a:t>Value class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rgbClr val="B6A53E"/>
              </a:solidFill>
              <a:effectLst/>
              <a:uLnTx/>
              <a:uFillTx/>
              <a:latin typeface="Trade Gothic Next Cond Hv" panose="020B0906040303020004" pitchFamily="34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DA41DF-CCE9-4071-85BF-6B0F01DDFC50}"/>
              </a:ext>
            </a:extLst>
          </p:cNvPr>
          <p:cNvSpPr txBox="1"/>
          <p:nvPr/>
        </p:nvSpPr>
        <p:spPr>
          <a:xfrm>
            <a:off x="1621436" y="1470147"/>
            <a:ext cx="9441305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F0"/>
                </a:solidFill>
              </a:rPr>
              <a:t>class</a:t>
            </a:r>
            <a:r>
              <a:rPr lang="en-US" sz="3200" dirty="0"/>
              <a:t> Cats(</a:t>
            </a:r>
            <a:r>
              <a:rPr lang="en-US" sz="3200" dirty="0" err="1">
                <a:solidFill>
                  <a:srgbClr val="00B0F0"/>
                </a:solidFill>
              </a:rPr>
              <a:t>val</a:t>
            </a:r>
            <a:r>
              <a:rPr lang="en-US" sz="3200" dirty="0"/>
              <a:t> number: </a:t>
            </a:r>
            <a:r>
              <a:rPr lang="en-US" sz="3200" dirty="0">
                <a:solidFill>
                  <a:srgbClr val="FF00FF"/>
                </a:solidFill>
              </a:rPr>
              <a:t>Int</a:t>
            </a:r>
            <a:r>
              <a:rPr lang="en-US" sz="3200" dirty="0"/>
              <a:t>) </a:t>
            </a:r>
            <a:r>
              <a:rPr lang="en-US" sz="3200" dirty="0">
                <a:solidFill>
                  <a:srgbClr val="00B0F0"/>
                </a:solidFill>
              </a:rPr>
              <a:t>extends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AnyVal</a:t>
            </a:r>
            <a:r>
              <a:rPr lang="en-US" sz="3200" dirty="0"/>
              <a:t> {  </a:t>
            </a:r>
          </a:p>
          <a:p>
            <a:r>
              <a:rPr lang="en-US" sz="3200" dirty="0">
                <a:solidFill>
                  <a:srgbClr val="00B0F0"/>
                </a:solidFill>
              </a:rPr>
              <a:t>override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B0F0"/>
                </a:solidFill>
              </a:rPr>
              <a:t>def</a:t>
            </a:r>
            <a:r>
              <a:rPr lang="en-US" sz="3200" dirty="0"/>
              <a:t> </a:t>
            </a:r>
            <a:r>
              <a:rPr lang="en-US" sz="3200" dirty="0" err="1"/>
              <a:t>toString</a:t>
            </a:r>
            <a:r>
              <a:rPr lang="en-US" sz="3200" dirty="0"/>
              <a:t>() = amount + “ cats”}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E37A5B-3E54-44E9-9759-1C7D34EA688C}"/>
              </a:ext>
            </a:extLst>
          </p:cNvPr>
          <p:cNvSpPr txBox="1"/>
          <p:nvPr/>
        </p:nvSpPr>
        <p:spPr>
          <a:xfrm>
            <a:off x="1621435" y="3233418"/>
            <a:ext cx="9441305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B0F0"/>
                </a:solidFill>
              </a:rPr>
              <a:t>val</a:t>
            </a:r>
            <a:r>
              <a:rPr lang="en-US" sz="3200" dirty="0">
                <a:solidFill>
                  <a:srgbClr val="00B0F0"/>
                </a:solidFill>
              </a:rPr>
              <a:t> </a:t>
            </a:r>
            <a:r>
              <a:rPr lang="en-US" sz="3200" dirty="0"/>
              <a:t>cats</a:t>
            </a:r>
            <a:r>
              <a:rPr lang="en-US" sz="3200" dirty="0">
                <a:solidFill>
                  <a:srgbClr val="00B0F0"/>
                </a:solidFill>
              </a:rPr>
              <a:t> = new </a:t>
            </a:r>
            <a:r>
              <a:rPr lang="en-US" sz="3200" dirty="0">
                <a:solidFill>
                  <a:srgbClr val="FF00FF"/>
                </a:solidFill>
              </a:rPr>
              <a:t>Cats</a:t>
            </a:r>
            <a:r>
              <a:rPr lang="en-US" sz="3200" dirty="0"/>
              <a:t>(20)</a:t>
            </a:r>
          </a:p>
          <a:p>
            <a:r>
              <a:rPr lang="en-US" sz="3200" dirty="0" err="1">
                <a:solidFill>
                  <a:srgbClr val="00B0F0"/>
                </a:solidFill>
              </a:rPr>
              <a:t>println</a:t>
            </a:r>
            <a:r>
              <a:rPr lang="en-US" sz="3200" dirty="0"/>
              <a:t>(cats) //prints ”20 cats”</a:t>
            </a:r>
          </a:p>
        </p:txBody>
      </p:sp>
    </p:spTree>
    <p:extLst>
      <p:ext uri="{BB962C8B-B14F-4D97-AF65-F5344CB8AC3E}">
        <p14:creationId xmlns:p14="http://schemas.microsoft.com/office/powerpoint/2010/main" val="310364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EB99245-6BA7-4CDA-85BE-DE5CFB9A416D}"/>
              </a:ext>
            </a:extLst>
          </p:cNvPr>
          <p:cNvSpPr txBox="1"/>
          <p:nvPr/>
        </p:nvSpPr>
        <p:spPr>
          <a:xfrm>
            <a:off x="254833" y="61925"/>
            <a:ext cx="774991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Chapter 11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191A0F-2D74-4023-A8EA-4B4BE0CA4BDA}"/>
              </a:ext>
            </a:extLst>
          </p:cNvPr>
          <p:cNvSpPr txBox="1"/>
          <p:nvPr/>
        </p:nvSpPr>
        <p:spPr>
          <a:xfrm>
            <a:off x="512164" y="1489857"/>
            <a:ext cx="52440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    </a:t>
            </a:r>
            <a:r>
              <a:rPr lang="en-US" sz="5400" dirty="0">
                <a:solidFill>
                  <a:srgbClr val="B6A53E"/>
                </a:solidFill>
                <a:latin typeface="Trade Gothic Next Cond" panose="020B0506040303020004" pitchFamily="34" charset="0"/>
              </a:rPr>
              <a:t>Class Hierarchy</a:t>
            </a: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E9D44D76-E68C-4139-92C4-E49D79BDC983}"/>
              </a:ext>
            </a:extLst>
          </p:cNvPr>
          <p:cNvSpPr/>
          <p:nvPr/>
        </p:nvSpPr>
        <p:spPr>
          <a:xfrm>
            <a:off x="737016" y="1782664"/>
            <a:ext cx="359764" cy="33771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2AB15E-A709-4DDA-9008-6C719E90F498}"/>
              </a:ext>
            </a:extLst>
          </p:cNvPr>
          <p:cNvSpPr txBox="1"/>
          <p:nvPr/>
        </p:nvSpPr>
        <p:spPr>
          <a:xfrm>
            <a:off x="512164" y="2634402"/>
            <a:ext cx="72827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    </a:t>
            </a:r>
            <a:r>
              <a:rPr lang="en-US" sz="5400" dirty="0">
                <a:solidFill>
                  <a:srgbClr val="B6A53E"/>
                </a:solidFill>
                <a:latin typeface="Trade Gothic Next Cond" panose="020B0506040303020004" pitchFamily="34" charset="0"/>
              </a:rPr>
              <a:t>Primitive Implementation</a:t>
            </a:r>
            <a:endParaRPr lang="en-US" sz="4800" dirty="0">
              <a:solidFill>
                <a:srgbClr val="B6A53E"/>
              </a:solidFill>
              <a:latin typeface="Trade Gothic Next Cond" panose="020B0506040303020004" pitchFamily="34" charset="0"/>
            </a:endParaRPr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79787BF1-52C9-4595-A348-F9E5C604B251}"/>
              </a:ext>
            </a:extLst>
          </p:cNvPr>
          <p:cNvSpPr/>
          <p:nvPr/>
        </p:nvSpPr>
        <p:spPr>
          <a:xfrm>
            <a:off x="737016" y="2927209"/>
            <a:ext cx="359764" cy="33771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13888A-291C-4624-B9BB-76B65CE46D5F}"/>
              </a:ext>
            </a:extLst>
          </p:cNvPr>
          <p:cNvSpPr txBox="1"/>
          <p:nvPr/>
        </p:nvSpPr>
        <p:spPr>
          <a:xfrm>
            <a:off x="512164" y="3798586"/>
            <a:ext cx="4299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    </a:t>
            </a:r>
            <a:r>
              <a:rPr lang="en-US" sz="5400" dirty="0">
                <a:solidFill>
                  <a:srgbClr val="B6A53E"/>
                </a:solidFill>
                <a:latin typeface="Trade Gothic Next Cond" panose="020B0506040303020004" pitchFamily="34" charset="0"/>
              </a:rPr>
              <a:t>Bottom Types</a:t>
            </a:r>
            <a:endParaRPr lang="en-US" sz="4800" dirty="0">
              <a:solidFill>
                <a:srgbClr val="B6A53E"/>
              </a:solidFill>
              <a:latin typeface="Trade Gothic Next Cond" panose="020B0506040303020004" pitchFamily="34" charset="0"/>
            </a:endParaRPr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27669B8D-4070-4CEF-84C7-5268BECB8E35}"/>
              </a:ext>
            </a:extLst>
          </p:cNvPr>
          <p:cNvSpPr/>
          <p:nvPr/>
        </p:nvSpPr>
        <p:spPr>
          <a:xfrm>
            <a:off x="737016" y="4091393"/>
            <a:ext cx="359764" cy="33771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2F27962-A504-4C16-A430-E6502E33F9A3}"/>
              </a:ext>
            </a:extLst>
          </p:cNvPr>
          <p:cNvSpPr txBox="1"/>
          <p:nvPr/>
        </p:nvSpPr>
        <p:spPr>
          <a:xfrm>
            <a:off x="512164" y="4958983"/>
            <a:ext cx="107304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    </a:t>
            </a:r>
            <a:r>
              <a:rPr lang="en-US" sz="5400" dirty="0">
                <a:solidFill>
                  <a:srgbClr val="B6A53E"/>
                </a:solidFill>
                <a:latin typeface="Trade Gothic Next Cond" panose="020B0506040303020004" pitchFamily="34" charset="0"/>
              </a:rPr>
              <a:t>Define Your Own Value Classes</a:t>
            </a:r>
            <a:endParaRPr lang="en-US" sz="4800" dirty="0">
              <a:solidFill>
                <a:srgbClr val="B6A53E"/>
              </a:solidFill>
              <a:latin typeface="Trade Gothic Next Cond" panose="020B0506040303020004" pitchFamily="34" charset="0"/>
            </a:endParaRPr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F0A4DC86-D655-4657-883D-B39E1E163A76}"/>
              </a:ext>
            </a:extLst>
          </p:cNvPr>
          <p:cNvSpPr/>
          <p:nvPr/>
        </p:nvSpPr>
        <p:spPr>
          <a:xfrm>
            <a:off x="737016" y="5251789"/>
            <a:ext cx="359764" cy="33771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462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2" grpId="0"/>
      <p:bldP spid="13" grpId="0" animBg="1"/>
      <p:bldP spid="15" grpId="0"/>
      <p:bldP spid="16" grpId="0" animBg="1"/>
      <p:bldP spid="17" grpId="0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9CB764-96CA-46D3-A40F-86DE6EEA4B32}"/>
              </a:ext>
            </a:extLst>
          </p:cNvPr>
          <p:cNvSpPr txBox="1"/>
          <p:nvPr/>
        </p:nvSpPr>
        <p:spPr>
          <a:xfrm>
            <a:off x="-1034879" y="0"/>
            <a:ext cx="127771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B6A53E"/>
                </a:solidFill>
                <a:effectLst/>
                <a:uLnTx/>
                <a:uFillTx/>
                <a:latin typeface="Trade Gothic Next Cond Hv" panose="020B0906040303020004" pitchFamily="34" charset="0"/>
                <a:ea typeface="+mn-ea"/>
                <a:cs typeface="+mn-cs"/>
              </a:rPr>
              <a:t>Avoiding a types monoculture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B6A53E"/>
              </a:solidFill>
              <a:effectLst/>
              <a:uLnTx/>
              <a:uFillTx/>
              <a:latin typeface="Trade Gothic Next Cond Hv" panose="020B09060403030200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E347A2-BD07-49CC-AD0B-36ACC963A623}"/>
              </a:ext>
            </a:extLst>
          </p:cNvPr>
          <p:cNvSpPr txBox="1"/>
          <p:nvPr/>
        </p:nvSpPr>
        <p:spPr>
          <a:xfrm>
            <a:off x="272322" y="1439056"/>
            <a:ext cx="95037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Let the compiler help you</a:t>
            </a:r>
            <a:endParaRPr lang="en-US" sz="14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1FEF5C-B27B-41A4-99DB-FAE286AFE8DC}"/>
              </a:ext>
            </a:extLst>
          </p:cNvPr>
          <p:cNvSpPr txBox="1"/>
          <p:nvPr/>
        </p:nvSpPr>
        <p:spPr>
          <a:xfrm>
            <a:off x="229849" y="2677536"/>
            <a:ext cx="119621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Define a new class for every domain concept</a:t>
            </a:r>
            <a:endParaRPr lang="en-US" sz="14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60D90A-CD4F-45CD-9A53-7BFF83584C16}"/>
              </a:ext>
            </a:extLst>
          </p:cNvPr>
          <p:cNvSpPr txBox="1"/>
          <p:nvPr/>
        </p:nvSpPr>
        <p:spPr>
          <a:xfrm>
            <a:off x="229849" y="3916017"/>
            <a:ext cx="119621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Things can get messy if you don’t</a:t>
            </a:r>
            <a:endParaRPr lang="en-US" sz="14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867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9CB764-96CA-46D3-A40F-86DE6EEA4B32}"/>
              </a:ext>
            </a:extLst>
          </p:cNvPr>
          <p:cNvSpPr txBox="1"/>
          <p:nvPr/>
        </p:nvSpPr>
        <p:spPr>
          <a:xfrm>
            <a:off x="-585174" y="-2"/>
            <a:ext cx="127771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B6A53E"/>
                </a:solidFill>
                <a:effectLst/>
                <a:uLnTx/>
                <a:uFillTx/>
                <a:latin typeface="Trade Gothic Next Cond Hv" panose="020B0906040303020004" pitchFamily="34" charset="0"/>
                <a:ea typeface="+mn-ea"/>
                <a:cs typeface="+mn-cs"/>
              </a:rPr>
              <a:t>HTML Example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B6A53E"/>
              </a:solidFill>
              <a:effectLst/>
              <a:uLnTx/>
              <a:uFillTx/>
              <a:latin typeface="Trade Gothic Next Cond Hv" panose="020B09060403030200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9B4092-59ED-467F-9FD1-C11DC4ABA2DD}"/>
              </a:ext>
            </a:extLst>
          </p:cNvPr>
          <p:cNvSpPr txBox="1"/>
          <p:nvPr/>
        </p:nvSpPr>
        <p:spPr>
          <a:xfrm>
            <a:off x="659568" y="1470147"/>
            <a:ext cx="11137692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B0F0"/>
                </a:solidFill>
              </a:rPr>
              <a:t>def</a:t>
            </a:r>
            <a:r>
              <a:rPr lang="en-US" sz="3600" dirty="0"/>
              <a:t> title(text: </a:t>
            </a:r>
            <a:r>
              <a:rPr lang="en-US" sz="3600" dirty="0">
                <a:solidFill>
                  <a:srgbClr val="FF00FF"/>
                </a:solidFill>
              </a:rPr>
              <a:t>String</a:t>
            </a:r>
            <a:r>
              <a:rPr lang="en-US" sz="3600" dirty="0"/>
              <a:t>, anchor: </a:t>
            </a:r>
            <a:r>
              <a:rPr lang="en-US" sz="3600" dirty="0">
                <a:solidFill>
                  <a:srgbClr val="FF00FF"/>
                </a:solidFill>
              </a:rPr>
              <a:t>String</a:t>
            </a:r>
            <a:r>
              <a:rPr lang="en-US" sz="3600" dirty="0"/>
              <a:t>, style: </a:t>
            </a:r>
            <a:r>
              <a:rPr lang="en-US" sz="3600" dirty="0">
                <a:solidFill>
                  <a:srgbClr val="FF00FF"/>
                </a:solidFill>
              </a:rPr>
              <a:t>String</a:t>
            </a:r>
            <a:r>
              <a:rPr lang="en-US" sz="3600" dirty="0"/>
              <a:t>): </a:t>
            </a:r>
            <a:r>
              <a:rPr lang="en-US" sz="3600" dirty="0">
                <a:solidFill>
                  <a:srgbClr val="FF00FF"/>
                </a:solidFill>
              </a:rPr>
              <a:t>String</a:t>
            </a:r>
            <a:r>
              <a:rPr lang="en-US" sz="3600" dirty="0"/>
              <a:t> =   </a:t>
            </a:r>
          </a:p>
          <a:p>
            <a:r>
              <a:rPr lang="en-US" sz="3600" dirty="0"/>
              <a:t>s"&lt;a id='$anchor'&gt;&lt;h1 class='$style'&gt;$text&lt;/h1&gt;&lt;/a&gt;"</a:t>
            </a:r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40DDC5-025F-49FD-AAF5-3E935ACC7B62}"/>
              </a:ext>
            </a:extLst>
          </p:cNvPr>
          <p:cNvSpPr txBox="1"/>
          <p:nvPr/>
        </p:nvSpPr>
        <p:spPr>
          <a:xfrm>
            <a:off x="659568" y="3705997"/>
            <a:ext cx="11137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 title("</a:t>
            </a:r>
            <a:r>
              <a:rPr lang="en-US" sz="3600" dirty="0" err="1"/>
              <a:t>chap:vcls</a:t>
            </a:r>
            <a:r>
              <a:rPr lang="en-US" sz="3600" dirty="0"/>
              <a:t>", "bold", "Value Classes")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746842-DE42-4C7F-8BC5-9F75A297B730}"/>
              </a:ext>
            </a:extLst>
          </p:cNvPr>
          <p:cNvSpPr txBox="1"/>
          <p:nvPr/>
        </p:nvSpPr>
        <p:spPr>
          <a:xfrm>
            <a:off x="659568" y="5003132"/>
            <a:ext cx="95037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rade Gothic Next Heavy" panose="020B0903040303020004" pitchFamily="34" charset="0"/>
              </a:rPr>
              <a:t>- Let the compiler help you</a:t>
            </a:r>
            <a:endParaRPr lang="en-US" sz="1400" dirty="0">
              <a:solidFill>
                <a:srgbClr val="FF0000"/>
              </a:solidFill>
              <a:latin typeface="Trade Gothic Next Heavy" panose="020B0903040303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1815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E403A6-FAE0-4151-ACE3-F49DEA51E17E}"/>
              </a:ext>
            </a:extLst>
          </p:cNvPr>
          <p:cNvSpPr txBox="1"/>
          <p:nvPr/>
        </p:nvSpPr>
        <p:spPr>
          <a:xfrm>
            <a:off x="1375347" y="300914"/>
            <a:ext cx="9441305" cy="20621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F0"/>
                </a:solidFill>
              </a:rPr>
              <a:t>class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FF"/>
                </a:solidFill>
              </a:rPr>
              <a:t>Anchor</a:t>
            </a:r>
            <a:r>
              <a:rPr lang="en-US" sz="3200" dirty="0"/>
              <a:t>(</a:t>
            </a:r>
            <a:r>
              <a:rPr lang="en-US" sz="3200" dirty="0" err="1">
                <a:solidFill>
                  <a:srgbClr val="00B0F0"/>
                </a:solidFill>
              </a:rPr>
              <a:t>val</a:t>
            </a:r>
            <a:r>
              <a:rPr lang="en-US" sz="3200" dirty="0"/>
              <a:t> value: </a:t>
            </a:r>
            <a:r>
              <a:rPr lang="en-US" sz="3200" dirty="0">
                <a:solidFill>
                  <a:srgbClr val="FF00FF"/>
                </a:solidFill>
              </a:rPr>
              <a:t>String</a:t>
            </a:r>
            <a:r>
              <a:rPr lang="en-US" sz="3200" dirty="0"/>
              <a:t>) </a:t>
            </a:r>
            <a:r>
              <a:rPr lang="en-US" sz="3200" dirty="0">
                <a:solidFill>
                  <a:srgbClr val="00B0F0"/>
                </a:solidFill>
              </a:rPr>
              <a:t>extends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AnyVal</a:t>
            </a:r>
            <a:r>
              <a:rPr lang="en-US" sz="3200" dirty="0"/>
              <a:t> </a:t>
            </a:r>
          </a:p>
          <a:p>
            <a:r>
              <a:rPr lang="en-US" sz="3200" dirty="0">
                <a:solidFill>
                  <a:srgbClr val="00B0F0"/>
                </a:solidFill>
              </a:rPr>
              <a:t>class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FF"/>
                </a:solidFill>
              </a:rPr>
              <a:t>Style</a:t>
            </a:r>
            <a:r>
              <a:rPr lang="en-US" sz="3200" dirty="0"/>
              <a:t>(</a:t>
            </a:r>
            <a:r>
              <a:rPr lang="en-US" sz="3200" dirty="0" err="1">
                <a:solidFill>
                  <a:srgbClr val="00B0F0"/>
                </a:solidFill>
              </a:rPr>
              <a:t>val</a:t>
            </a:r>
            <a:r>
              <a:rPr lang="en-US" sz="3200" dirty="0"/>
              <a:t> value: </a:t>
            </a:r>
            <a:r>
              <a:rPr lang="en-US" sz="3200" dirty="0">
                <a:solidFill>
                  <a:srgbClr val="FF00FF"/>
                </a:solidFill>
              </a:rPr>
              <a:t>String</a:t>
            </a:r>
            <a:r>
              <a:rPr lang="en-US" sz="3200" dirty="0"/>
              <a:t>) </a:t>
            </a:r>
            <a:r>
              <a:rPr lang="en-US" sz="3200" dirty="0">
                <a:solidFill>
                  <a:srgbClr val="00B0F0"/>
                </a:solidFill>
              </a:rPr>
              <a:t>extends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AnyVal</a:t>
            </a:r>
            <a:r>
              <a:rPr lang="en-US" sz="3200" dirty="0"/>
              <a:t> </a:t>
            </a:r>
          </a:p>
          <a:p>
            <a:r>
              <a:rPr lang="en-US" sz="3200" dirty="0">
                <a:solidFill>
                  <a:srgbClr val="00B0F0"/>
                </a:solidFill>
              </a:rPr>
              <a:t>class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FF"/>
                </a:solidFill>
              </a:rPr>
              <a:t>Text</a:t>
            </a:r>
            <a:r>
              <a:rPr lang="en-US" sz="3200" dirty="0"/>
              <a:t>(</a:t>
            </a:r>
            <a:r>
              <a:rPr lang="en-US" sz="3200" dirty="0" err="1">
                <a:solidFill>
                  <a:srgbClr val="00B0F0"/>
                </a:solidFill>
              </a:rPr>
              <a:t>val</a:t>
            </a:r>
            <a:r>
              <a:rPr lang="en-US" sz="3200" dirty="0"/>
              <a:t> value: </a:t>
            </a:r>
            <a:r>
              <a:rPr lang="en-US" sz="3200" dirty="0">
                <a:solidFill>
                  <a:srgbClr val="FF00FF"/>
                </a:solidFill>
              </a:rPr>
              <a:t>String</a:t>
            </a:r>
            <a:r>
              <a:rPr lang="en-US" sz="3200" dirty="0"/>
              <a:t>) </a:t>
            </a:r>
            <a:r>
              <a:rPr lang="en-US" sz="3200" dirty="0">
                <a:solidFill>
                  <a:srgbClr val="00B0F0"/>
                </a:solidFill>
              </a:rPr>
              <a:t>extends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AnyVal</a:t>
            </a:r>
            <a:r>
              <a:rPr lang="en-US" sz="3200" dirty="0"/>
              <a:t> </a:t>
            </a:r>
          </a:p>
          <a:p>
            <a:r>
              <a:rPr lang="en-US" sz="3200" dirty="0">
                <a:solidFill>
                  <a:srgbClr val="00B0F0"/>
                </a:solidFill>
              </a:rPr>
              <a:t>class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FF"/>
                </a:solidFill>
              </a:rPr>
              <a:t>Html</a:t>
            </a:r>
            <a:r>
              <a:rPr lang="en-US" sz="3200" dirty="0"/>
              <a:t>(</a:t>
            </a:r>
            <a:r>
              <a:rPr lang="en-US" sz="3200" dirty="0" err="1">
                <a:solidFill>
                  <a:srgbClr val="00B0F0"/>
                </a:solidFill>
              </a:rPr>
              <a:t>val</a:t>
            </a:r>
            <a:r>
              <a:rPr lang="en-US" sz="3200" dirty="0"/>
              <a:t> value: </a:t>
            </a:r>
            <a:r>
              <a:rPr lang="en-US" sz="3200" dirty="0">
                <a:solidFill>
                  <a:srgbClr val="FF00FF"/>
                </a:solidFill>
              </a:rPr>
              <a:t>String</a:t>
            </a:r>
            <a:r>
              <a:rPr lang="en-US" sz="3200" dirty="0"/>
              <a:t>) </a:t>
            </a:r>
            <a:r>
              <a:rPr lang="en-US" sz="3200" dirty="0">
                <a:solidFill>
                  <a:srgbClr val="00B0F0"/>
                </a:solidFill>
              </a:rPr>
              <a:t>extends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AnyVal</a:t>
            </a:r>
            <a:r>
              <a:rPr lang="en-US" sz="3200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904867-2BD2-46A2-890C-F8199A31D4E5}"/>
              </a:ext>
            </a:extLst>
          </p:cNvPr>
          <p:cNvSpPr txBox="1"/>
          <p:nvPr/>
        </p:nvSpPr>
        <p:spPr>
          <a:xfrm>
            <a:off x="1375347" y="2840793"/>
            <a:ext cx="9441305" cy="35394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F0"/>
                </a:solidFill>
              </a:rPr>
              <a:t>def </a:t>
            </a:r>
            <a:r>
              <a:rPr lang="en-US" sz="3200" dirty="0">
                <a:solidFill>
                  <a:srgbClr val="FF00FF"/>
                </a:solidFill>
              </a:rPr>
              <a:t>title</a:t>
            </a:r>
            <a:r>
              <a:rPr lang="en-US" sz="3200" dirty="0">
                <a:solidFill>
                  <a:srgbClr val="00B0F0"/>
                </a:solidFill>
              </a:rPr>
              <a:t>(</a:t>
            </a:r>
            <a:r>
              <a:rPr lang="en-US" sz="3200" dirty="0"/>
              <a:t>text</a:t>
            </a:r>
            <a:r>
              <a:rPr lang="en-US" sz="3200" dirty="0">
                <a:solidFill>
                  <a:srgbClr val="00B0F0"/>
                </a:solidFill>
              </a:rPr>
              <a:t>: </a:t>
            </a:r>
            <a:r>
              <a:rPr lang="en-US" sz="3200" dirty="0">
                <a:solidFill>
                  <a:srgbClr val="FF00FF"/>
                </a:solidFill>
              </a:rPr>
              <a:t>Text</a:t>
            </a:r>
            <a:r>
              <a:rPr lang="en-US" sz="3200" dirty="0">
                <a:solidFill>
                  <a:srgbClr val="00B0F0"/>
                </a:solidFill>
              </a:rPr>
              <a:t>, </a:t>
            </a:r>
            <a:r>
              <a:rPr lang="en-US" sz="3200" dirty="0"/>
              <a:t>anchor</a:t>
            </a:r>
            <a:r>
              <a:rPr lang="en-US" sz="3200" dirty="0">
                <a:solidFill>
                  <a:srgbClr val="00B0F0"/>
                </a:solidFill>
              </a:rPr>
              <a:t>: </a:t>
            </a:r>
            <a:r>
              <a:rPr lang="en-US" sz="3200" dirty="0">
                <a:solidFill>
                  <a:srgbClr val="FF00FF"/>
                </a:solidFill>
              </a:rPr>
              <a:t>Anchor</a:t>
            </a:r>
            <a:r>
              <a:rPr lang="en-US" sz="3200" dirty="0">
                <a:solidFill>
                  <a:srgbClr val="00B0F0"/>
                </a:solidFill>
              </a:rPr>
              <a:t>, </a:t>
            </a:r>
            <a:r>
              <a:rPr lang="en-US" sz="3200" dirty="0"/>
              <a:t>style</a:t>
            </a:r>
            <a:r>
              <a:rPr lang="en-US" sz="3200" dirty="0">
                <a:solidFill>
                  <a:srgbClr val="00B0F0"/>
                </a:solidFill>
              </a:rPr>
              <a:t>: </a:t>
            </a:r>
            <a:r>
              <a:rPr lang="en-US" sz="3200" dirty="0">
                <a:solidFill>
                  <a:srgbClr val="FF00FF"/>
                </a:solidFill>
              </a:rPr>
              <a:t>Style</a:t>
            </a:r>
            <a:r>
              <a:rPr lang="en-US" sz="3200" dirty="0">
                <a:solidFill>
                  <a:srgbClr val="00B0F0"/>
                </a:solidFill>
              </a:rPr>
              <a:t>): </a:t>
            </a:r>
            <a:r>
              <a:rPr lang="en-US" sz="3200" dirty="0">
                <a:solidFill>
                  <a:srgbClr val="FF00FF"/>
                </a:solidFill>
              </a:rPr>
              <a:t>Html</a:t>
            </a:r>
            <a:r>
              <a:rPr lang="en-US" sz="3200" dirty="0">
                <a:solidFill>
                  <a:srgbClr val="00B0F0"/>
                </a:solidFill>
              </a:rPr>
              <a:t> =</a:t>
            </a:r>
          </a:p>
          <a:p>
            <a:r>
              <a:rPr lang="en-US" sz="3200" dirty="0">
                <a:solidFill>
                  <a:srgbClr val="00B0F0"/>
                </a:solidFill>
              </a:rPr>
              <a:t>   new </a:t>
            </a:r>
            <a:r>
              <a:rPr lang="en-US" sz="3200" dirty="0">
                <a:solidFill>
                  <a:srgbClr val="FF00FF"/>
                </a:solidFill>
              </a:rPr>
              <a:t>Html</a:t>
            </a:r>
            <a:r>
              <a:rPr lang="en-US" sz="3200" dirty="0">
                <a:solidFill>
                  <a:srgbClr val="00B0F0"/>
                </a:solidFill>
              </a:rPr>
              <a:t>(</a:t>
            </a:r>
          </a:p>
          <a:p>
            <a:r>
              <a:rPr lang="en-US" sz="3200" dirty="0">
                <a:solidFill>
                  <a:srgbClr val="00B0F0"/>
                </a:solidFill>
              </a:rPr>
              <a:t>     </a:t>
            </a:r>
            <a:r>
              <a:rPr lang="en-US" sz="3200" dirty="0"/>
              <a:t>s"&lt;a id='${</a:t>
            </a:r>
            <a:r>
              <a:rPr lang="en-US" sz="3200" dirty="0" err="1"/>
              <a:t>anchor.value</a:t>
            </a:r>
            <a:r>
              <a:rPr lang="en-US" sz="3200" dirty="0"/>
              <a:t>}'&gt;" +</a:t>
            </a:r>
          </a:p>
          <a:p>
            <a:r>
              <a:rPr lang="en-US" sz="3200" dirty="0"/>
              <a:t>         s"&lt;h1 class='${</a:t>
            </a:r>
            <a:r>
              <a:rPr lang="en-US" sz="3200" dirty="0" err="1"/>
              <a:t>style.value</a:t>
            </a:r>
            <a:r>
              <a:rPr lang="en-US" sz="3200" dirty="0"/>
              <a:t>}'&gt;" +</a:t>
            </a:r>
          </a:p>
          <a:p>
            <a:r>
              <a:rPr lang="en-US" sz="3200" dirty="0"/>
              <a:t>         </a:t>
            </a:r>
            <a:r>
              <a:rPr lang="en-US" sz="3200" dirty="0" err="1"/>
              <a:t>text.value</a:t>
            </a:r>
            <a:r>
              <a:rPr lang="en-US" sz="3200" dirty="0"/>
              <a:t> +</a:t>
            </a:r>
          </a:p>
          <a:p>
            <a:r>
              <a:rPr lang="en-US" sz="3200" dirty="0"/>
              <a:t>         "&lt;/h1&gt;&lt;/a&gt;"</a:t>
            </a:r>
          </a:p>
          <a:p>
            <a:r>
              <a:rPr lang="en-US" sz="3200" dirty="0">
                <a:solidFill>
                  <a:srgbClr val="00B0F0"/>
                </a:solidFill>
              </a:rPr>
              <a:t>   )</a:t>
            </a:r>
          </a:p>
        </p:txBody>
      </p:sp>
    </p:spTree>
    <p:extLst>
      <p:ext uri="{BB962C8B-B14F-4D97-AF65-F5344CB8AC3E}">
        <p14:creationId xmlns:p14="http://schemas.microsoft.com/office/powerpoint/2010/main" val="2505561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1904867-2BD2-46A2-890C-F8199A31D4E5}"/>
              </a:ext>
            </a:extLst>
          </p:cNvPr>
          <p:cNvSpPr txBox="1"/>
          <p:nvPr/>
        </p:nvSpPr>
        <p:spPr>
          <a:xfrm>
            <a:off x="602105" y="1518875"/>
            <a:ext cx="10987790" cy="36009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FF00FF"/>
                </a:solidFill>
              </a:rPr>
              <a:t>title</a:t>
            </a:r>
            <a:r>
              <a:rPr lang="en-US" sz="3600" dirty="0"/>
              <a:t>(new </a:t>
            </a:r>
            <a:r>
              <a:rPr lang="en-US" sz="3600" dirty="0">
                <a:solidFill>
                  <a:srgbClr val="FF00FF"/>
                </a:solidFill>
              </a:rPr>
              <a:t>Anchor</a:t>
            </a:r>
            <a:r>
              <a:rPr lang="en-US" sz="3600" dirty="0"/>
              <a:t>("</a:t>
            </a:r>
            <a:r>
              <a:rPr lang="en-US" sz="3600" dirty="0" err="1"/>
              <a:t>chap:vcls</a:t>
            </a:r>
            <a:r>
              <a:rPr lang="en-US" sz="3600" dirty="0"/>
              <a:t>"), new </a:t>
            </a:r>
            <a:r>
              <a:rPr lang="en-US" sz="3600" dirty="0">
                <a:solidFill>
                  <a:srgbClr val="FF00FF"/>
                </a:solidFill>
              </a:rPr>
              <a:t>Style</a:t>
            </a:r>
            <a:r>
              <a:rPr lang="en-US" sz="3600" dirty="0"/>
              <a:t>("bold"),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/>
              <a:t>new </a:t>
            </a:r>
            <a:r>
              <a:rPr lang="en-US" sz="3600" dirty="0">
                <a:solidFill>
                  <a:srgbClr val="FF00FF"/>
                </a:solidFill>
              </a:rPr>
              <a:t>Text</a:t>
            </a:r>
            <a:r>
              <a:rPr lang="en-US" sz="3600" dirty="0"/>
              <a:t>("Value Classes"))          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/>
              <a:t>error: type mismatch;  found   : Anchor  required: Text                   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/>
              <a:t>error: type mismatch;  found   : Style  required: Anchor new Text("Value Classes")) On line 2: error: type mismatch;  found   : Text  required: Style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5713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E0D47FC-6DDB-41BF-8023-414B157CF3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174" y="128899"/>
            <a:ext cx="10341651" cy="6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2071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E150E39-DFA0-4B34-A9BE-B1767FC2146C}"/>
              </a:ext>
            </a:extLst>
          </p:cNvPr>
          <p:cNvSpPr txBox="1"/>
          <p:nvPr/>
        </p:nvSpPr>
        <p:spPr>
          <a:xfrm>
            <a:off x="239844" y="97437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Scala’s Class Hierarchy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6211C7-6721-422F-9504-9270E4A52DF4}"/>
              </a:ext>
            </a:extLst>
          </p:cNvPr>
          <p:cNvSpPr txBox="1"/>
          <p:nvPr/>
        </p:nvSpPr>
        <p:spPr>
          <a:xfrm>
            <a:off x="239844" y="1695004"/>
            <a:ext cx="520158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FF00"/>
                </a:solidFill>
                <a:latin typeface="Trade Gothic Next Cond Hv" panose="020B0906040303020004" pitchFamily="34" charset="0"/>
              </a:rPr>
              <a:t>Class </a:t>
            </a:r>
            <a:r>
              <a:rPr lang="en-US" sz="4400" dirty="0">
                <a:solidFill>
                  <a:srgbClr val="FFFF00"/>
                </a:solidFill>
                <a:latin typeface="Trade Gothic Next Cond" panose="020B0506040303020004" pitchFamily="34" charset="0"/>
              </a:rPr>
              <a:t>Any</a:t>
            </a:r>
          </a:p>
          <a:p>
            <a:r>
              <a:rPr lang="en-US" sz="3200" dirty="0">
                <a:solidFill>
                  <a:srgbClr val="B6A53E"/>
                </a:solidFill>
                <a:latin typeface="Trade Gothic Next Cond" panose="020B0506040303020004" pitchFamily="34" charset="0"/>
              </a:rPr>
              <a:t>- </a:t>
            </a:r>
            <a:r>
              <a:rPr lang="en-US" sz="3200" dirty="0">
                <a:solidFill>
                  <a:srgbClr val="B6A53E"/>
                </a:solidFill>
                <a:latin typeface="Trade Gothic Next Cond Hv" panose="020B0906040303020004" pitchFamily="34" charset="0"/>
              </a:rPr>
              <a:t>Root of the class hierarchy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D596DDD5-3733-4356-AB3C-1103BEC0CE38}"/>
              </a:ext>
            </a:extLst>
          </p:cNvPr>
          <p:cNvSpPr/>
          <p:nvPr/>
        </p:nvSpPr>
        <p:spPr>
          <a:xfrm>
            <a:off x="4463022" y="3186682"/>
            <a:ext cx="1632978" cy="484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6147DA-88D7-4D87-A22E-AF1D9810BCFD}"/>
              </a:ext>
            </a:extLst>
          </p:cNvPr>
          <p:cNvSpPr txBox="1"/>
          <p:nvPr/>
        </p:nvSpPr>
        <p:spPr>
          <a:xfrm>
            <a:off x="6625652" y="1695004"/>
            <a:ext cx="5326504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F0"/>
                </a:solidFill>
              </a:rPr>
              <a:t>final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def</a:t>
            </a:r>
            <a:r>
              <a:rPr lang="en-US" sz="2800" dirty="0"/>
              <a:t> ==(that: </a:t>
            </a:r>
            <a:r>
              <a:rPr lang="en-US" sz="2800" dirty="0">
                <a:solidFill>
                  <a:srgbClr val="FF00FF"/>
                </a:solidFill>
              </a:rPr>
              <a:t>Any</a:t>
            </a:r>
            <a:r>
              <a:rPr lang="en-US" sz="2800" dirty="0"/>
              <a:t>): </a:t>
            </a:r>
            <a:r>
              <a:rPr lang="en-US" sz="2800" dirty="0">
                <a:solidFill>
                  <a:srgbClr val="FF00FF"/>
                </a:solidFill>
              </a:rPr>
              <a:t>Boolean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00B0F0"/>
                </a:solidFill>
              </a:rPr>
              <a:t>final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def</a:t>
            </a:r>
            <a:r>
              <a:rPr lang="en-US" sz="2800" dirty="0"/>
              <a:t> !=(that: </a:t>
            </a:r>
            <a:r>
              <a:rPr lang="en-US" sz="2800" dirty="0">
                <a:solidFill>
                  <a:srgbClr val="FF00FF"/>
                </a:solidFill>
              </a:rPr>
              <a:t>Any</a:t>
            </a:r>
            <a:r>
              <a:rPr lang="en-US" sz="2800" dirty="0"/>
              <a:t>): </a:t>
            </a:r>
            <a:r>
              <a:rPr lang="en-US" sz="2800" dirty="0">
                <a:solidFill>
                  <a:srgbClr val="FF00FF"/>
                </a:solidFill>
              </a:rPr>
              <a:t>Boolean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00B0F0"/>
                </a:solidFill>
              </a:rPr>
              <a:t>def</a:t>
            </a:r>
            <a:r>
              <a:rPr lang="en-US" sz="2800" dirty="0"/>
              <a:t> equals(that: </a:t>
            </a:r>
            <a:r>
              <a:rPr lang="en-US" sz="2800" dirty="0">
                <a:solidFill>
                  <a:srgbClr val="FF00FF"/>
                </a:solidFill>
              </a:rPr>
              <a:t>Any</a:t>
            </a:r>
            <a:r>
              <a:rPr lang="en-US" sz="2800" dirty="0"/>
              <a:t>): </a:t>
            </a:r>
            <a:r>
              <a:rPr lang="en-US" sz="2800" dirty="0">
                <a:solidFill>
                  <a:srgbClr val="FF00FF"/>
                </a:solidFill>
              </a:rPr>
              <a:t>Boolean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00B0F0"/>
                </a:solidFill>
              </a:rPr>
              <a:t>def</a:t>
            </a:r>
            <a:r>
              <a:rPr lang="en-US" sz="2800" dirty="0"/>
              <a:t> ##: Int def </a:t>
            </a:r>
            <a:r>
              <a:rPr lang="en-US" sz="2800" dirty="0" err="1"/>
              <a:t>hashCode</a:t>
            </a:r>
            <a:r>
              <a:rPr lang="en-US" sz="2800" dirty="0"/>
              <a:t>: </a:t>
            </a:r>
            <a:r>
              <a:rPr lang="en-US" sz="2800" dirty="0">
                <a:solidFill>
                  <a:srgbClr val="FF00FF"/>
                </a:solidFill>
              </a:rPr>
              <a:t>Int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00B0F0"/>
                </a:solidFill>
              </a:rPr>
              <a:t>def</a:t>
            </a:r>
            <a:r>
              <a:rPr lang="en-US" sz="2800" dirty="0"/>
              <a:t> </a:t>
            </a:r>
            <a:r>
              <a:rPr lang="en-US" sz="2800" dirty="0" err="1"/>
              <a:t>toString</a:t>
            </a:r>
            <a:r>
              <a:rPr lang="en-US" sz="2800" dirty="0"/>
              <a:t>: </a:t>
            </a:r>
            <a:r>
              <a:rPr lang="en-US" sz="2800" dirty="0">
                <a:solidFill>
                  <a:srgbClr val="FF00FF"/>
                </a:solidFill>
              </a:rPr>
              <a:t>String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2E956D-CA8D-4806-A2D8-87216D648652}"/>
              </a:ext>
            </a:extLst>
          </p:cNvPr>
          <p:cNvSpPr txBox="1"/>
          <p:nvPr/>
        </p:nvSpPr>
        <p:spPr>
          <a:xfrm>
            <a:off x="239844" y="3072984"/>
            <a:ext cx="51865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B6A53E"/>
                </a:solidFill>
                <a:latin typeface="Trade Gothic Next Cond Hv" panose="020B0906040303020004" pitchFamily="34" charset="0"/>
              </a:rPr>
              <a:t>- Some of its methods are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4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DDA1394-92D7-4F67-9342-3461597C6541}"/>
              </a:ext>
            </a:extLst>
          </p:cNvPr>
          <p:cNvSpPr txBox="1"/>
          <p:nvPr/>
        </p:nvSpPr>
        <p:spPr>
          <a:xfrm>
            <a:off x="254833" y="61925"/>
            <a:ext cx="774991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>
                <a:solidFill>
                  <a:srgbClr val="B6A53E"/>
                </a:solidFill>
                <a:latin typeface="Trade Gothic Next Heavy" panose="020B0903040303020004" pitchFamily="34" charset="0"/>
              </a:rPr>
              <a:t>AnyVal</a:t>
            </a:r>
            <a:endParaRPr lang="en-US" sz="66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C1132E-449D-4403-B4FE-FF5309A1B301}"/>
              </a:ext>
            </a:extLst>
          </p:cNvPr>
          <p:cNvSpPr txBox="1"/>
          <p:nvPr/>
        </p:nvSpPr>
        <p:spPr>
          <a:xfrm>
            <a:off x="254833" y="1559901"/>
            <a:ext cx="5841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40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Subclass of Any</a:t>
            </a:r>
            <a:endParaRPr lang="en-US" sz="32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F4F1FD-BBE0-4629-B0BB-48EABDCAADC4}"/>
              </a:ext>
            </a:extLst>
          </p:cNvPr>
          <p:cNvSpPr txBox="1"/>
          <p:nvPr/>
        </p:nvSpPr>
        <p:spPr>
          <a:xfrm>
            <a:off x="254833" y="2415782"/>
            <a:ext cx="8049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40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Parent class of value classes</a:t>
            </a:r>
            <a:endParaRPr lang="en-US" sz="36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C4D187-B3EF-4058-8A96-1E3AF87B8976}"/>
              </a:ext>
            </a:extLst>
          </p:cNvPr>
          <p:cNvSpPr txBox="1"/>
          <p:nvPr/>
        </p:nvSpPr>
        <p:spPr>
          <a:xfrm>
            <a:off x="1209207" y="3232613"/>
            <a:ext cx="2283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rade Gothic Next Heavy" panose="020B0903040303020004" pitchFamily="34" charset="0"/>
              </a:rPr>
              <a:t>- Byte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0C9235-5DED-48DA-8D07-1FED72BAD54C}"/>
              </a:ext>
            </a:extLst>
          </p:cNvPr>
          <p:cNvSpPr txBox="1"/>
          <p:nvPr/>
        </p:nvSpPr>
        <p:spPr>
          <a:xfrm>
            <a:off x="1209207" y="4040443"/>
            <a:ext cx="2283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rade Gothic Next Heavy" panose="020B0903040303020004" pitchFamily="34" charset="0"/>
              </a:rPr>
              <a:t>- Short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84D74B-4893-4165-85A9-FA23F6A08177}"/>
              </a:ext>
            </a:extLst>
          </p:cNvPr>
          <p:cNvSpPr txBox="1"/>
          <p:nvPr/>
        </p:nvSpPr>
        <p:spPr>
          <a:xfrm>
            <a:off x="1209207" y="4747546"/>
            <a:ext cx="2283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rade Gothic Next Heavy" panose="020B0903040303020004" pitchFamily="34" charset="0"/>
              </a:rPr>
              <a:t>- Char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C531C1-7B6A-4372-B874-89159246453F}"/>
              </a:ext>
            </a:extLst>
          </p:cNvPr>
          <p:cNvSpPr txBox="1"/>
          <p:nvPr/>
        </p:nvSpPr>
        <p:spPr>
          <a:xfrm>
            <a:off x="1209207" y="5484721"/>
            <a:ext cx="2283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rade Gothic Next Heavy" panose="020B0903040303020004" pitchFamily="34" charset="0"/>
              </a:rPr>
              <a:t>- Int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4137B4-4DBA-4D32-A748-0A511FBF62EE}"/>
              </a:ext>
            </a:extLst>
          </p:cNvPr>
          <p:cNvSpPr txBox="1"/>
          <p:nvPr/>
        </p:nvSpPr>
        <p:spPr>
          <a:xfrm>
            <a:off x="6560694" y="3237849"/>
            <a:ext cx="2283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rade Gothic Next Heavy" panose="020B0903040303020004" pitchFamily="34" charset="0"/>
              </a:rPr>
              <a:t>- Unit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A90542-0018-4B7C-8837-BB89670909FD}"/>
              </a:ext>
            </a:extLst>
          </p:cNvPr>
          <p:cNvSpPr txBox="1"/>
          <p:nvPr/>
        </p:nvSpPr>
        <p:spPr>
          <a:xfrm>
            <a:off x="4277192" y="4713324"/>
            <a:ext cx="2283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rade Gothic Next Heavy" panose="020B0903040303020004" pitchFamily="34" charset="0"/>
              </a:rPr>
              <a:t>- Double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B4E64D-35A9-4F91-8723-3330E3724DD2}"/>
              </a:ext>
            </a:extLst>
          </p:cNvPr>
          <p:cNvSpPr txBox="1"/>
          <p:nvPr/>
        </p:nvSpPr>
        <p:spPr>
          <a:xfrm>
            <a:off x="4277192" y="5484641"/>
            <a:ext cx="2283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rade Gothic Next Heavy" panose="020B0903040303020004" pitchFamily="34" charset="0"/>
              </a:rPr>
              <a:t>- Boolean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30C02B-1507-4906-8566-7FE350947E8F}"/>
              </a:ext>
            </a:extLst>
          </p:cNvPr>
          <p:cNvSpPr txBox="1"/>
          <p:nvPr/>
        </p:nvSpPr>
        <p:spPr>
          <a:xfrm>
            <a:off x="4277192" y="4040444"/>
            <a:ext cx="2283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rade Gothic Next Heavy" panose="020B0903040303020004" pitchFamily="34" charset="0"/>
              </a:rPr>
              <a:t>- Float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50D18A0-C429-478A-95D1-E9421874FF98}"/>
              </a:ext>
            </a:extLst>
          </p:cNvPr>
          <p:cNvSpPr txBox="1"/>
          <p:nvPr/>
        </p:nvSpPr>
        <p:spPr>
          <a:xfrm>
            <a:off x="4279690" y="3232640"/>
            <a:ext cx="2283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rade Gothic Next Heavy" panose="020B0903040303020004" pitchFamily="34" charset="0"/>
              </a:rPr>
              <a:t>- Long</a:t>
            </a:r>
          </a:p>
        </p:txBody>
      </p:sp>
    </p:spTree>
    <p:extLst>
      <p:ext uri="{BB962C8B-B14F-4D97-AF65-F5344CB8AC3E}">
        <p14:creationId xmlns:p14="http://schemas.microsoft.com/office/powerpoint/2010/main" val="9827281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FA81649-EAB6-4FFC-99EF-EC300873DD72}"/>
              </a:ext>
            </a:extLst>
          </p:cNvPr>
          <p:cNvSpPr txBox="1"/>
          <p:nvPr/>
        </p:nvSpPr>
        <p:spPr>
          <a:xfrm>
            <a:off x="254833" y="61925"/>
            <a:ext cx="98035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Implicit Conversions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19D47A-5F03-4EC7-8EE6-A1D8A6A794D6}"/>
              </a:ext>
            </a:extLst>
          </p:cNvPr>
          <p:cNvSpPr txBox="1"/>
          <p:nvPr/>
        </p:nvSpPr>
        <p:spPr>
          <a:xfrm>
            <a:off x="254833" y="2721113"/>
            <a:ext cx="9983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4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Applied whenever it’s necessary</a:t>
            </a:r>
            <a:endParaRPr lang="en-US" sz="32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58AFFF-0DB8-42C6-8092-73AE3847533D}"/>
              </a:ext>
            </a:extLst>
          </p:cNvPr>
          <p:cNvSpPr txBox="1"/>
          <p:nvPr/>
        </p:nvSpPr>
        <p:spPr>
          <a:xfrm>
            <a:off x="254833" y="1591574"/>
            <a:ext cx="9983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4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Exist between value class types</a:t>
            </a:r>
            <a:endParaRPr lang="en-US" sz="32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561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-1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5D332C3-D6D3-4AD3-8563-4E2B555EE736}"/>
              </a:ext>
            </a:extLst>
          </p:cNvPr>
          <p:cNvSpPr txBox="1"/>
          <p:nvPr/>
        </p:nvSpPr>
        <p:spPr>
          <a:xfrm>
            <a:off x="254833" y="61925"/>
            <a:ext cx="98035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B52DB9-F69D-4CB3-8579-132F4E209EC1}"/>
              </a:ext>
            </a:extLst>
          </p:cNvPr>
          <p:cNvSpPr txBox="1"/>
          <p:nvPr/>
        </p:nvSpPr>
        <p:spPr>
          <a:xfrm>
            <a:off x="494674" y="1905505"/>
            <a:ext cx="4332159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C000"/>
                </a:solidFill>
                <a:latin typeface="Trade Gothic Next Heavy" panose="020B0903040303020004" pitchFamily="34" charset="0"/>
              </a:rPr>
              <a:t>42 max 43 </a:t>
            </a:r>
          </a:p>
          <a:p>
            <a:r>
              <a:rPr lang="en-US" sz="3600" dirty="0">
                <a:solidFill>
                  <a:srgbClr val="FFC000"/>
                </a:solidFill>
                <a:latin typeface="Trade Gothic Next Heavy" panose="020B0903040303020004" pitchFamily="34" charset="0"/>
              </a:rPr>
              <a:t>42 min 43</a:t>
            </a:r>
          </a:p>
          <a:p>
            <a:r>
              <a:rPr lang="en-US" sz="3600" dirty="0">
                <a:solidFill>
                  <a:srgbClr val="FFC000"/>
                </a:solidFill>
                <a:latin typeface="Trade Gothic Next Heavy" panose="020B0903040303020004" pitchFamily="34" charset="0"/>
              </a:rPr>
              <a:t>1 until 5 </a:t>
            </a:r>
          </a:p>
          <a:p>
            <a:r>
              <a:rPr lang="en-US" sz="3600" dirty="0">
                <a:solidFill>
                  <a:srgbClr val="FFC000"/>
                </a:solidFill>
                <a:latin typeface="Trade Gothic Next Heavy" panose="020B0903040303020004" pitchFamily="34" charset="0"/>
              </a:rPr>
              <a:t>1 to 5</a:t>
            </a:r>
          </a:p>
          <a:p>
            <a:r>
              <a:rPr lang="en-US" sz="3600" dirty="0">
                <a:solidFill>
                  <a:srgbClr val="FFC000"/>
                </a:solidFill>
                <a:latin typeface="Trade Gothic Next Heavy" panose="020B0903040303020004" pitchFamily="34" charset="0"/>
              </a:rPr>
              <a:t>3.abs </a:t>
            </a:r>
          </a:p>
          <a:p>
            <a:r>
              <a:rPr lang="en-US" sz="3600" dirty="0">
                <a:solidFill>
                  <a:srgbClr val="FFC000"/>
                </a:solidFill>
                <a:latin typeface="Trade Gothic Next Heavy" panose="020B0903040303020004" pitchFamily="34" charset="0"/>
              </a:rPr>
              <a:t>(-3).abs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7022A6-726B-4454-A6E0-33DAB76D5F40}"/>
              </a:ext>
            </a:extLst>
          </p:cNvPr>
          <p:cNvSpPr txBox="1"/>
          <p:nvPr/>
        </p:nvSpPr>
        <p:spPr>
          <a:xfrm>
            <a:off x="5666282" y="2967334"/>
            <a:ext cx="13790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latin typeface="Trade Gothic Next Heavy" panose="020B0903040303020004" pitchFamily="34" charset="0"/>
              </a:rPr>
              <a:t>Int</a:t>
            </a:r>
            <a:endParaRPr lang="en-US" dirty="0">
              <a:solidFill>
                <a:srgbClr val="FF0000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FC438104-6CF5-49A6-AA35-2486DB866537}"/>
              </a:ext>
            </a:extLst>
          </p:cNvPr>
          <p:cNvSpPr/>
          <p:nvPr/>
        </p:nvSpPr>
        <p:spPr>
          <a:xfrm>
            <a:off x="6895475" y="3197809"/>
            <a:ext cx="1379095" cy="462382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6340EA-988F-4CF5-88D7-B344AAD0B939}"/>
              </a:ext>
            </a:extLst>
          </p:cNvPr>
          <p:cNvSpPr txBox="1"/>
          <p:nvPr/>
        </p:nvSpPr>
        <p:spPr>
          <a:xfrm>
            <a:off x="8549389" y="3013500"/>
            <a:ext cx="30180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solidFill>
                  <a:srgbClr val="FF0000"/>
                </a:solidFill>
                <a:latin typeface="Trade Gothic Next Heavy" panose="020B0903040303020004" pitchFamily="34" charset="0"/>
              </a:rPr>
              <a:t>RichInt</a:t>
            </a:r>
            <a:endParaRPr lang="en-US" dirty="0">
              <a:solidFill>
                <a:srgbClr val="FF0000"/>
              </a:solidFill>
              <a:latin typeface="Trade Gothic Next Heavy" panose="020B0903040303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224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3B7CC1F-240C-47E2-9E3E-8E2A74EBA1DA}"/>
              </a:ext>
            </a:extLst>
          </p:cNvPr>
          <p:cNvSpPr txBox="1"/>
          <p:nvPr/>
        </p:nvSpPr>
        <p:spPr>
          <a:xfrm>
            <a:off x="254833" y="61925"/>
            <a:ext cx="98035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rgbClr val="B6A53E"/>
                </a:solidFill>
                <a:latin typeface="Trade Gothic Next Heavy" panose="020B0903040303020004" pitchFamily="34" charset="0"/>
              </a:rPr>
              <a:t>AnyRef</a:t>
            </a:r>
            <a:endParaRPr lang="en-US" sz="72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212C69-6DB4-4AF0-ACC0-C2F75E5C7BCF}"/>
              </a:ext>
            </a:extLst>
          </p:cNvPr>
          <p:cNvSpPr txBox="1"/>
          <p:nvPr/>
        </p:nvSpPr>
        <p:spPr>
          <a:xfrm>
            <a:off x="254833" y="1626831"/>
            <a:ext cx="9983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4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Root class of all reference classes</a:t>
            </a:r>
            <a:endParaRPr lang="en-US" sz="32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8A3768-5738-4C56-A655-3F49C7BE140B}"/>
              </a:ext>
            </a:extLst>
          </p:cNvPr>
          <p:cNvSpPr txBox="1"/>
          <p:nvPr/>
        </p:nvSpPr>
        <p:spPr>
          <a:xfrm>
            <a:off x="337279" y="2659558"/>
            <a:ext cx="9983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4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Same as Object class in Java</a:t>
            </a:r>
            <a:endParaRPr lang="en-US" sz="32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EC27DF-A0B2-4877-A147-7C09F86E9448}"/>
              </a:ext>
            </a:extLst>
          </p:cNvPr>
          <p:cNvSpPr txBox="1"/>
          <p:nvPr/>
        </p:nvSpPr>
        <p:spPr>
          <a:xfrm>
            <a:off x="337279" y="3692285"/>
            <a:ext cx="9983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44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Can use Object and </a:t>
            </a:r>
            <a:r>
              <a:rPr lang="en-US" sz="4400" dirty="0" err="1">
                <a:solidFill>
                  <a:srgbClr val="B6A53E"/>
                </a:solidFill>
                <a:latin typeface="Trade Gothic Next Heavy" panose="020B0903040303020004" pitchFamily="34" charset="0"/>
              </a:rPr>
              <a:t>AnyRef</a:t>
            </a:r>
            <a:endParaRPr lang="en-US" sz="32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B53B81-BE8D-4FF5-8399-2D68D00B03E2}"/>
              </a:ext>
            </a:extLst>
          </p:cNvPr>
          <p:cNvSpPr txBox="1"/>
          <p:nvPr/>
        </p:nvSpPr>
        <p:spPr>
          <a:xfrm>
            <a:off x="1104275" y="4671109"/>
            <a:ext cx="9983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8D608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4000" dirty="0">
                <a:solidFill>
                  <a:srgbClr val="F8D608"/>
                </a:solidFill>
                <a:latin typeface="Trade Gothic Next Heavy" panose="020B0903040303020004" pitchFamily="34" charset="0"/>
              </a:rPr>
              <a:t>Don’t do it</a:t>
            </a:r>
            <a:endParaRPr lang="en-US" sz="3200" dirty="0">
              <a:solidFill>
                <a:srgbClr val="F8D608"/>
              </a:solidFill>
              <a:latin typeface="Trade Gothic Next Heavy" panose="020B0903040303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9343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7C059DB-D1ED-434E-AAE4-B19096FE7E0F}"/>
              </a:ext>
            </a:extLst>
          </p:cNvPr>
          <p:cNvSpPr txBox="1"/>
          <p:nvPr/>
        </p:nvSpPr>
        <p:spPr>
          <a:xfrm>
            <a:off x="119921" y="119921"/>
            <a:ext cx="12396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How Primitives Are Implemented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21208F-CEA0-4A2E-B1AE-BE9F401D466B}"/>
              </a:ext>
            </a:extLst>
          </p:cNvPr>
          <p:cNvSpPr txBox="1"/>
          <p:nvPr/>
        </p:nvSpPr>
        <p:spPr>
          <a:xfrm>
            <a:off x="254833" y="1591574"/>
            <a:ext cx="9983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48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Similar to Java</a:t>
            </a:r>
            <a:endParaRPr lang="en-US" sz="32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A4548F-5EB8-4B79-8F3A-9DE420F0110C}"/>
              </a:ext>
            </a:extLst>
          </p:cNvPr>
          <p:cNvSpPr txBox="1"/>
          <p:nvPr/>
        </p:nvSpPr>
        <p:spPr>
          <a:xfrm>
            <a:off x="254833" y="2614634"/>
            <a:ext cx="9983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- </a:t>
            </a:r>
            <a:r>
              <a:rPr lang="en-US" sz="4800" dirty="0">
                <a:solidFill>
                  <a:srgbClr val="B6A53E"/>
                </a:solidFill>
                <a:latin typeface="Trade Gothic Next Heavy" panose="020B0903040303020004" pitchFamily="34" charset="0"/>
              </a:rPr>
              <a:t>Except there is one difference… </a:t>
            </a:r>
            <a:endParaRPr lang="en-US" sz="3200" dirty="0">
              <a:solidFill>
                <a:srgbClr val="B6A53E"/>
              </a:solidFill>
              <a:latin typeface="Trade Gothic Next Heavy" panose="020B09030403030200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2BF4E3-9F07-4B07-9E32-C719A6C382AE}"/>
              </a:ext>
            </a:extLst>
          </p:cNvPr>
          <p:cNvSpPr txBox="1"/>
          <p:nvPr/>
        </p:nvSpPr>
        <p:spPr>
          <a:xfrm>
            <a:off x="1104275" y="3559367"/>
            <a:ext cx="9983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Trade Gothic Next Heavy" panose="020B0903040303020004" pitchFamily="34" charset="0"/>
              </a:rPr>
              <a:t>- Boxing</a:t>
            </a:r>
          </a:p>
        </p:txBody>
      </p:sp>
    </p:spTree>
    <p:extLst>
      <p:ext uri="{BB962C8B-B14F-4D97-AF65-F5344CB8AC3E}">
        <p14:creationId xmlns:p14="http://schemas.microsoft.com/office/powerpoint/2010/main" val="977531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night, night sky&#10;&#10;Description automatically generated">
            <a:extLst>
              <a:ext uri="{FF2B5EF4-FFF2-40B4-BE49-F238E27FC236}">
                <a16:creationId xmlns:a16="http://schemas.microsoft.com/office/drawing/2014/main" id="{C2D47710-A2BD-4244-863C-795E00DF5B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53FB4D9-40C3-43D8-B1D5-F073389D5216}"/>
              </a:ext>
            </a:extLst>
          </p:cNvPr>
          <p:cNvSpPr txBox="1"/>
          <p:nvPr/>
        </p:nvSpPr>
        <p:spPr>
          <a:xfrm>
            <a:off x="1675286" y="1284290"/>
            <a:ext cx="7783507" cy="20621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B0F0"/>
                </a:solidFill>
              </a:rPr>
              <a:t>boolean</a:t>
            </a:r>
            <a:r>
              <a:rPr lang="en-US" sz="3200" dirty="0"/>
              <a:t> </a:t>
            </a:r>
            <a:r>
              <a:rPr lang="en-US" sz="3200" dirty="0" err="1"/>
              <a:t>isEqual</a:t>
            </a:r>
            <a:r>
              <a:rPr lang="en-US" sz="3200" dirty="0"/>
              <a:t>(</a:t>
            </a:r>
            <a:r>
              <a:rPr lang="en-US" sz="3200" dirty="0">
                <a:solidFill>
                  <a:srgbClr val="FF00FF"/>
                </a:solidFill>
              </a:rPr>
              <a:t>int</a:t>
            </a:r>
            <a:r>
              <a:rPr lang="en-US" sz="3200" dirty="0"/>
              <a:t> x, </a:t>
            </a:r>
            <a:r>
              <a:rPr lang="en-US" sz="3200" dirty="0">
                <a:solidFill>
                  <a:srgbClr val="FF00FF"/>
                </a:solidFill>
              </a:rPr>
              <a:t>int</a:t>
            </a:r>
            <a:r>
              <a:rPr lang="en-US" sz="3200" dirty="0"/>
              <a:t> y) { </a:t>
            </a:r>
          </a:p>
          <a:p>
            <a:r>
              <a:rPr lang="en-US" sz="3200" dirty="0"/>
              <a:t>	</a:t>
            </a:r>
            <a:r>
              <a:rPr lang="en-US" sz="3200" dirty="0">
                <a:solidFill>
                  <a:srgbClr val="FF0000"/>
                </a:solidFill>
              </a:rPr>
              <a:t>return</a:t>
            </a:r>
            <a:r>
              <a:rPr lang="en-US" sz="3200" dirty="0"/>
              <a:t> x == y; </a:t>
            </a:r>
          </a:p>
          <a:p>
            <a:r>
              <a:rPr lang="en-US" sz="3200" dirty="0"/>
              <a:t>} </a:t>
            </a:r>
          </a:p>
          <a:p>
            <a:r>
              <a:rPr lang="en-US" sz="3200" dirty="0" err="1"/>
              <a:t>System.out.println</a:t>
            </a:r>
            <a:r>
              <a:rPr lang="en-US" sz="3200" dirty="0"/>
              <a:t>(</a:t>
            </a:r>
            <a:r>
              <a:rPr lang="en-US" sz="3200" dirty="0" err="1"/>
              <a:t>isEqual</a:t>
            </a:r>
            <a:r>
              <a:rPr lang="en-US" sz="3200" dirty="0"/>
              <a:t>(421, 421));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2FD197-6255-4F31-8B2A-E6702E12863F}"/>
              </a:ext>
            </a:extLst>
          </p:cNvPr>
          <p:cNvSpPr txBox="1"/>
          <p:nvPr/>
        </p:nvSpPr>
        <p:spPr>
          <a:xfrm>
            <a:off x="1675285" y="3809318"/>
            <a:ext cx="7783508" cy="20621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B0F0"/>
                </a:solidFill>
              </a:rPr>
              <a:t>boolean</a:t>
            </a:r>
            <a:r>
              <a:rPr lang="en-US" sz="3200" dirty="0"/>
              <a:t> </a:t>
            </a:r>
            <a:r>
              <a:rPr lang="en-US" sz="3200" dirty="0" err="1"/>
              <a:t>isEqual</a:t>
            </a:r>
            <a:r>
              <a:rPr lang="en-US" sz="3200" dirty="0"/>
              <a:t>(</a:t>
            </a:r>
            <a:r>
              <a:rPr lang="en-US" sz="3200" dirty="0">
                <a:solidFill>
                  <a:srgbClr val="FF00FF"/>
                </a:solidFill>
              </a:rPr>
              <a:t>Integer</a:t>
            </a:r>
            <a:r>
              <a:rPr lang="en-US" sz="3200" dirty="0"/>
              <a:t> x, </a:t>
            </a:r>
            <a:r>
              <a:rPr lang="en-US" sz="3200" dirty="0">
                <a:solidFill>
                  <a:srgbClr val="FF00FF"/>
                </a:solidFill>
              </a:rPr>
              <a:t>Integer</a:t>
            </a:r>
            <a:r>
              <a:rPr lang="en-US" sz="3200" dirty="0"/>
              <a:t> y) { </a:t>
            </a:r>
          </a:p>
          <a:p>
            <a:r>
              <a:rPr lang="en-US" sz="3200" dirty="0"/>
              <a:t>	</a:t>
            </a:r>
            <a:r>
              <a:rPr lang="en-US" sz="3200" dirty="0">
                <a:solidFill>
                  <a:srgbClr val="FF0000"/>
                </a:solidFill>
              </a:rPr>
              <a:t>return</a:t>
            </a:r>
            <a:r>
              <a:rPr lang="en-US" sz="3200" dirty="0"/>
              <a:t> x == y; </a:t>
            </a:r>
          </a:p>
          <a:p>
            <a:r>
              <a:rPr lang="en-US" sz="3200" dirty="0"/>
              <a:t>} </a:t>
            </a:r>
          </a:p>
          <a:p>
            <a:r>
              <a:rPr lang="en-US" sz="3200" dirty="0" err="1"/>
              <a:t>System.out.println</a:t>
            </a:r>
            <a:r>
              <a:rPr lang="en-US" sz="3200" dirty="0"/>
              <a:t>(</a:t>
            </a:r>
            <a:r>
              <a:rPr lang="en-US" sz="3200" dirty="0" err="1"/>
              <a:t>isEqual</a:t>
            </a:r>
            <a:r>
              <a:rPr lang="en-US" sz="3200" dirty="0"/>
              <a:t>(421, 421));</a:t>
            </a:r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846D24E-C0EF-4DB1-988C-45FE2C9B42AF}"/>
              </a:ext>
            </a:extLst>
          </p:cNvPr>
          <p:cNvSpPr/>
          <p:nvPr/>
        </p:nvSpPr>
        <p:spPr>
          <a:xfrm rot="18221405">
            <a:off x="9788575" y="1693888"/>
            <a:ext cx="1618938" cy="659567"/>
          </a:xfrm>
          <a:prstGeom prst="corner">
            <a:avLst/>
          </a:prstGeom>
          <a:solidFill>
            <a:srgbClr val="0EFA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B30B63BB-4DAC-47EA-9959-D0B46AEFA9C8}"/>
              </a:ext>
            </a:extLst>
          </p:cNvPr>
          <p:cNvSpPr/>
          <p:nvPr/>
        </p:nvSpPr>
        <p:spPr>
          <a:xfrm>
            <a:off x="9728616" y="3809318"/>
            <a:ext cx="1592838" cy="171290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36374D-8409-4D9A-9EAD-C347026AD5FF}"/>
              </a:ext>
            </a:extLst>
          </p:cNvPr>
          <p:cNvSpPr txBox="1"/>
          <p:nvPr/>
        </p:nvSpPr>
        <p:spPr>
          <a:xfrm>
            <a:off x="2880610" y="-2"/>
            <a:ext cx="56363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B6A53E"/>
                </a:solidFill>
                <a:latin typeface="Trade Gothic Next Cond Hv" panose="020B0906040303020004" pitchFamily="34" charset="0"/>
              </a:rPr>
              <a:t>Java</a:t>
            </a:r>
            <a:endParaRPr lang="en-US" dirty="0">
              <a:solidFill>
                <a:srgbClr val="B6A53E"/>
              </a:solidFill>
              <a:latin typeface="Trade Gothic Next Cond Hv" panose="020B0906040303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858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790</Words>
  <Application>Microsoft Office PowerPoint</Application>
  <PresentationFormat>Widescreen</PresentationFormat>
  <Paragraphs>140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Trade Gothic Next Cond</vt:lpstr>
      <vt:lpstr>Trade Gothic Next Cond Hv</vt:lpstr>
      <vt:lpstr>Trade Gothic Next Heavy</vt:lpstr>
      <vt:lpstr>Trebuchet MS</vt:lpstr>
      <vt:lpstr>Office Theme</vt:lpstr>
      <vt:lpstr>Chapter 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Garcia Soriano, Luis</dc:creator>
  <cp:lastModifiedBy>Garcia Soriano, Luis</cp:lastModifiedBy>
  <cp:revision>39</cp:revision>
  <dcterms:created xsi:type="dcterms:W3CDTF">2021-02-08T18:51:01Z</dcterms:created>
  <dcterms:modified xsi:type="dcterms:W3CDTF">2021-02-10T17:12:02Z</dcterms:modified>
</cp:coreProperties>
</file>