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257" r:id="rId4"/>
    <p:sldId id="298" r:id="rId5"/>
    <p:sldId id="286" r:id="rId6"/>
    <p:sldId id="299" r:id="rId7"/>
    <p:sldId id="288" r:id="rId8"/>
    <p:sldId id="300" r:id="rId9"/>
    <p:sldId id="301" r:id="rId10"/>
    <p:sldId id="30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4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4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33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1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257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9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96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33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7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2/4/2026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E7B2DC-9E81-4B9B-A721-F48D61B3E77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86F8E8A-A2FE-4FEE-9312-5D1D08D0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7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tes.io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C8E9-57F0-477C-881A-FF52DDC16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/>
              <a:t>Rust: Organizing Code</a:t>
            </a:r>
            <a:endParaRPr lang="en-US" sz="8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4842E-02CF-4ACC-B180-E94342930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4210</a:t>
            </a:r>
          </a:p>
          <a:p>
            <a:r>
              <a:rPr lang="en-US" dirty="0"/>
              <a:t>David J Stucki</a:t>
            </a:r>
          </a:p>
        </p:txBody>
      </p:sp>
    </p:spTree>
    <p:extLst>
      <p:ext uri="{BB962C8B-B14F-4D97-AF65-F5344CB8AC3E}">
        <p14:creationId xmlns:p14="http://schemas.microsoft.com/office/powerpoint/2010/main" val="108682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6082-B2BD-4C8A-AF46-13043482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7B847-5E90-48E8-B957-3F4009F7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Chapter 7</a:t>
            </a:r>
            <a:endParaRPr lang="en-US" sz="2800" dirty="0"/>
          </a:p>
          <a:p>
            <a:pPr lvl="1"/>
            <a:r>
              <a:rPr lang="en-US" sz="2600">
                <a:solidFill>
                  <a:schemeClr val="accent1"/>
                </a:solidFill>
              </a:rPr>
              <a:t>Unit Testing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3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73F-00D9-458D-9FD2-072FF77D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5D93-E184-45C3-A6C4-475DB804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Read </a:t>
            </a:r>
            <a:r>
              <a:rPr lang="en-US" sz="2800"/>
              <a:t>chapters 6-7</a:t>
            </a:r>
            <a:endParaRPr lang="en-US" sz="2800" dirty="0"/>
          </a:p>
          <a:p>
            <a:r>
              <a:rPr lang="en-US" sz="2800"/>
              <a:t>Assignment 2 is due Monday</a:t>
            </a:r>
            <a:endParaRPr lang="en-US" sz="2800" dirty="0"/>
          </a:p>
          <a:p>
            <a:r>
              <a:rPr lang="en-US" sz="2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519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89C13-9C0D-56C2-298D-7FA5442A5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FB82-F2E4-0672-ADB1-03C89C10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Packages, </a:t>
            </a:r>
            <a:r>
              <a:rPr lang="en-US">
                <a:solidFill>
                  <a:schemeClr val="accent1"/>
                </a:solidFill>
              </a:rPr>
              <a:t>Crates</a:t>
            </a:r>
            <a:r>
              <a:rPr lang="en-US"/>
              <a:t>, &amp; 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4718-77C0-8FEB-5A86-AD706D8A1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89814" cy="4251960"/>
          </a:xfrm>
        </p:spPr>
        <p:txBody>
          <a:bodyPr>
            <a:normAutofit/>
          </a:bodyPr>
          <a:lstStyle/>
          <a:p>
            <a:r>
              <a:rPr lang="en-US" sz="2400"/>
              <a:t>A </a:t>
            </a:r>
            <a:r>
              <a:rPr lang="en-US" sz="2400" b="1">
                <a:solidFill>
                  <a:schemeClr val="accent6"/>
                </a:solidFill>
              </a:rPr>
              <a:t>crate</a:t>
            </a:r>
            <a:r>
              <a:rPr lang="en-US" sz="2400"/>
              <a:t> is unit of compilation in </a:t>
            </a:r>
            <a:r>
              <a:rPr lang="en-US" sz="2400" b="1">
                <a:solidFill>
                  <a:schemeClr val="accent2"/>
                </a:solidFill>
              </a:rPr>
              <a:t>Rust</a:t>
            </a:r>
            <a:r>
              <a:rPr lang="en-US" sz="2400"/>
              <a:t>. (Like class/interface are in Java)</a:t>
            </a:r>
            <a:endParaRPr lang="en-US" sz="2400" dirty="0"/>
          </a:p>
          <a:p>
            <a:r>
              <a:rPr lang="en-US" sz="2400"/>
              <a:t>A crate can be a binary crate or a library crate</a:t>
            </a:r>
          </a:p>
          <a:p>
            <a:pPr lvl="1"/>
            <a:r>
              <a:rPr lang="en-US" sz="2200"/>
              <a:t>Binary crates must have a main function</a:t>
            </a:r>
          </a:p>
          <a:p>
            <a:pPr lvl="1"/>
            <a:r>
              <a:rPr lang="en-US" sz="2200"/>
              <a:t>Binary crates compile to executable files (.exe)</a:t>
            </a:r>
          </a:p>
          <a:p>
            <a:pPr lvl="1"/>
            <a:r>
              <a:rPr lang="en-US" sz="2200"/>
              <a:t>Library crates compile compile to sharable libraries of code, but are not themselves executable</a:t>
            </a:r>
          </a:p>
          <a:p>
            <a:r>
              <a:rPr lang="en-US" sz="2400"/>
              <a:t>A crate can be made up of code in a single file, or can be distributed across multiple files of code.</a:t>
            </a:r>
          </a:p>
          <a:p>
            <a:r>
              <a:rPr lang="en-US" sz="2400"/>
              <a:t>Each crate contains at least one </a:t>
            </a:r>
            <a:r>
              <a:rPr lang="en-US" sz="2400" b="1">
                <a:solidFill>
                  <a:schemeClr val="accent3"/>
                </a:solidFill>
              </a:rPr>
              <a:t>module</a:t>
            </a:r>
            <a:r>
              <a:rPr lang="en-US" sz="2400"/>
              <a:t> (the root)</a:t>
            </a:r>
          </a:p>
        </p:txBody>
      </p:sp>
    </p:spTree>
    <p:extLst>
      <p:ext uri="{BB962C8B-B14F-4D97-AF65-F5344CB8AC3E}">
        <p14:creationId xmlns:p14="http://schemas.microsoft.com/office/powerpoint/2010/main" val="8086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F485-F81C-4627-A50C-4D443F5E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Packages</a:t>
            </a:r>
            <a:r>
              <a:rPr lang="en-US"/>
              <a:t>, Crates, &amp; 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AF0E5-34AB-4F36-BCBF-9C105770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89814" cy="4251960"/>
          </a:xfrm>
        </p:spPr>
        <p:txBody>
          <a:bodyPr>
            <a:normAutofit/>
          </a:bodyPr>
          <a:lstStyle/>
          <a:p>
            <a:r>
              <a:rPr lang="en-US" sz="2400"/>
              <a:t>A </a:t>
            </a:r>
            <a:r>
              <a:rPr lang="en-US" sz="2400" b="1">
                <a:solidFill>
                  <a:schemeClr val="accent2"/>
                </a:solidFill>
              </a:rPr>
              <a:t>package</a:t>
            </a:r>
            <a:r>
              <a:rPr lang="en-US" sz="2400"/>
              <a:t> is a collection of one or more crates that are organized into a unit that is managed by the cargo package manager for building, running, testing, documenting, and publishing a project</a:t>
            </a:r>
          </a:p>
          <a:p>
            <a:r>
              <a:rPr lang="en-US" sz="2400"/>
              <a:t>A package can have many binary crates, but at most one library crate</a:t>
            </a:r>
          </a:p>
          <a:p>
            <a:pPr lvl="1"/>
            <a:r>
              <a:rPr lang="en-US" sz="2200">
                <a:solidFill>
                  <a:schemeClr val="accent2">
                    <a:lumMod val="60000"/>
                    <a:lumOff val="40000"/>
                  </a:schemeClr>
                </a:solidFill>
              </a:rPr>
              <a:t>Not sure why; I haven't seen a rationale for this in any of the texts</a:t>
            </a:r>
          </a:p>
          <a:p>
            <a:r>
              <a:rPr lang="en-US" sz="2400"/>
              <a:t>Packages are how </a:t>
            </a:r>
            <a:r>
              <a:rPr lang="en-US" sz="2400" b="1">
                <a:solidFill>
                  <a:schemeClr val="accent2"/>
                </a:solidFill>
              </a:rPr>
              <a:t>Rust</a:t>
            </a:r>
            <a:r>
              <a:rPr lang="en-US" sz="2400"/>
              <a:t> organizes code </a:t>
            </a:r>
            <a:r>
              <a:rPr lang="en-US" sz="2400" i="1"/>
              <a:t>that is shared between different but related applications</a:t>
            </a:r>
            <a:r>
              <a:rPr lang="en-US" sz="2400"/>
              <a:t> (binary crates).</a:t>
            </a:r>
          </a:p>
          <a:p>
            <a:r>
              <a:rPr lang="en-US" sz="2400"/>
              <a:t>Each package can have (optionally) one binary crate and one library crate that has the same name as the package name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3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8FB23-F594-4CB6-1434-2709E7FD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7581-F35D-EA15-360A-1654E1FC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Packages, Crates, &amp; </a:t>
            </a:r>
            <a:r>
              <a:rPr lang="en-US">
                <a:solidFill>
                  <a:schemeClr val="accent1"/>
                </a:solidFill>
              </a:rPr>
              <a:t>Modules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4517-5BE0-6D1E-DCD8-A9A2E91A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89814" cy="4251960"/>
          </a:xfrm>
        </p:spPr>
        <p:txBody>
          <a:bodyPr>
            <a:normAutofit/>
          </a:bodyPr>
          <a:lstStyle/>
          <a:p>
            <a:r>
              <a:rPr lang="en-US" sz="2400" dirty="0"/>
              <a:t>Each crate contains a top level </a:t>
            </a:r>
            <a:r>
              <a:rPr lang="en-US" sz="2400" b="1" dirty="0">
                <a:solidFill>
                  <a:schemeClr val="accent3"/>
                </a:solidFill>
              </a:rPr>
              <a:t>module</a:t>
            </a:r>
            <a:r>
              <a:rPr lang="en-US" sz="2400" dirty="0"/>
              <a:t> (the root)</a:t>
            </a:r>
          </a:p>
          <a:p>
            <a:r>
              <a:rPr lang="en-US" sz="2400" dirty="0"/>
              <a:t>Modules can have submodules</a:t>
            </a:r>
          </a:p>
          <a:p>
            <a:r>
              <a:rPr lang="en-US" sz="2400" dirty="0"/>
              <a:t>So a crate contains a tree of modules</a:t>
            </a:r>
          </a:p>
          <a:p>
            <a:r>
              <a:rPr lang="en-US" sz="2400" dirty="0"/>
              <a:t>Modules are how </a:t>
            </a:r>
            <a:r>
              <a:rPr lang="en-US" sz="2400" b="1" dirty="0">
                <a:solidFill>
                  <a:schemeClr val="accent2"/>
                </a:solidFill>
              </a:rPr>
              <a:t>Rust</a:t>
            </a:r>
            <a:r>
              <a:rPr lang="en-US" sz="2400" dirty="0"/>
              <a:t> </a:t>
            </a:r>
            <a:r>
              <a:rPr lang="en-US" sz="2400" i="1" dirty="0"/>
              <a:t>organizes code within an application</a:t>
            </a:r>
            <a:r>
              <a:rPr lang="en-US" sz="2400" dirty="0"/>
              <a:t>.</a:t>
            </a:r>
          </a:p>
          <a:p>
            <a:r>
              <a:rPr lang="en-US" sz="2400" dirty="0"/>
              <a:t>A module is declared with the </a:t>
            </a:r>
            <a:r>
              <a:rPr lang="en-US" sz="2400" b="1" dirty="0">
                <a:solidFill>
                  <a:srgbClr val="0066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400" dirty="0"/>
              <a:t> keyword</a:t>
            </a:r>
          </a:p>
          <a:p>
            <a:pPr marL="274320" lvl="1" indent="0">
              <a:buNone/>
            </a:pPr>
            <a:r>
              <a:rPr lang="en-US" sz="2000" b="1" dirty="0">
                <a:solidFill>
                  <a:srgbClr val="0066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rgbClr val="0066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dirty="0"/>
              <a:t>Elements of modules need to be qualified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" lvl="1" indent="0"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Inventory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Item</a:t>
            </a:r>
            <a:endParaRPr lang="en-US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39C897-1B57-46B5-AEAF-52C4ABB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cap="none">
                <a:solidFill>
                  <a:srgbClr val="FFFFFF"/>
                </a:solidFill>
              </a:rPr>
              <a:t>cargo</a:t>
            </a:r>
            <a:endParaRPr lang="en-US" sz="3000" cap="none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0AB2F-F3E3-41BD-92DF-CAE12587B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86" y="725394"/>
            <a:ext cx="6392406" cy="540721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$ </a:t>
            </a:r>
            <a:r>
              <a:rPr lang="en-US" sz="1800" b="1" dirty="0"/>
              <a:t>cargo new my-first-project 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Created binary (application) `my-first-project` package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$ </a:t>
            </a:r>
            <a:r>
              <a:rPr lang="en-US" sz="1800" b="1" dirty="0"/>
              <a:t>ls my-first-project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</a:t>
            </a:r>
            <a:r>
              <a:rPr lang="en-US" sz="1800" dirty="0" err="1"/>
              <a:t>Cargo.toml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</a:t>
            </a:r>
            <a:r>
              <a:rPr lang="en-US" sz="1800" dirty="0" err="1"/>
              <a:t>src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$ </a:t>
            </a:r>
            <a:r>
              <a:rPr lang="en-US" sz="1800" b="1" dirty="0"/>
              <a:t>ls my-first-project/</a:t>
            </a:r>
            <a:r>
              <a:rPr lang="en-US" sz="1800" b="1" dirty="0" err="1"/>
              <a:t>src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main.rs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$ </a:t>
            </a:r>
            <a:r>
              <a:rPr lang="en-US" sz="1800" b="1" dirty="0"/>
              <a:t>cat </a:t>
            </a:r>
            <a:r>
              <a:rPr lang="en-US" sz="1800" b="1" dirty="0" err="1"/>
              <a:t>Cargo.toml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[package]</a:t>
            </a:r>
            <a:br>
              <a:rPr lang="en-US" sz="1800" dirty="0"/>
            </a:br>
            <a:r>
              <a:rPr lang="en-US" sz="1800" dirty="0"/>
              <a:t>    name = "my-first-package"</a:t>
            </a:r>
            <a:br>
              <a:rPr lang="en-US" sz="1800" dirty="0"/>
            </a:br>
            <a:r>
              <a:rPr lang="en-US" sz="1800" dirty="0"/>
              <a:t>    version = "0.1.0"</a:t>
            </a:r>
            <a:br>
              <a:rPr lang="en-US" sz="1800" dirty="0"/>
            </a:br>
            <a:r>
              <a:rPr lang="en-US" sz="1800" dirty="0"/>
              <a:t>    edition = "2026"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    [dependencies]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$ </a:t>
            </a:r>
            <a:r>
              <a:rPr lang="en-US" sz="1800" b="1" dirty="0"/>
              <a:t>cargo build</a:t>
            </a:r>
            <a:br>
              <a:rPr lang="en-US" sz="1800" b="1" dirty="0"/>
            </a:br>
            <a:r>
              <a:rPr lang="en-US" sz="1800" dirty="0"/>
              <a:t>$ </a:t>
            </a:r>
            <a:r>
              <a:rPr lang="en-US" sz="1800" b="1" dirty="0"/>
              <a:t>cargo --help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BBCD-12E3-4871-96F0-8374753E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&amp; 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3559-2444-10D9-7CA7-EF0915942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By default, all the members of a module are private</a:t>
            </a:r>
          </a:p>
          <a:p>
            <a:r>
              <a:rPr lang="en-US" sz="2400" dirty="0"/>
              <a:t>You can make them public with the keyword </a:t>
            </a:r>
            <a:r>
              <a:rPr lang="en-US" sz="2400" b="1" dirty="0">
                <a:solidFill>
                  <a:srgbClr val="0066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</a:t>
            </a:r>
            <a:r>
              <a:rPr lang="en-US" sz="2400" dirty="0"/>
              <a:t> at the front of the declaration</a:t>
            </a:r>
          </a:p>
          <a:p>
            <a:r>
              <a:rPr lang="en-US" sz="2400" dirty="0"/>
              <a:t>The rules for public and private visibility in nested modules gets tricky</a:t>
            </a:r>
          </a:p>
          <a:p>
            <a:pPr lvl="1"/>
            <a:r>
              <a:rPr lang="en-US" sz="2000" dirty="0"/>
              <a:t>Hussein will go into that more...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4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1938-F631-C7E1-28E0-1B586B643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76365"/>
            <a:ext cx="9440034" cy="1828801"/>
          </a:xfrm>
        </p:spPr>
        <p:txBody>
          <a:bodyPr/>
          <a:lstStyle/>
          <a:p>
            <a:r>
              <a:rPr lang="en-US" dirty="0"/>
              <a:t>Rust, 6.3-6.4 (Cargo &amp; Privacy)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E5FE1-5B7D-3204-6E54-677C33182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66829"/>
            <a:ext cx="9440034" cy="1049867"/>
          </a:xfrm>
        </p:spPr>
        <p:txBody>
          <a:bodyPr/>
          <a:lstStyle/>
          <a:p>
            <a:r>
              <a:rPr lang="en-US" dirty="0"/>
              <a:t>Hussein Al-Ani</a:t>
            </a:r>
          </a:p>
        </p:txBody>
      </p:sp>
    </p:spTree>
    <p:extLst>
      <p:ext uri="{BB962C8B-B14F-4D97-AF65-F5344CB8AC3E}">
        <p14:creationId xmlns:p14="http://schemas.microsoft.com/office/powerpoint/2010/main" val="199229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E54B-1C05-708C-3BEA-C3DF1D7B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crates.io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60143-23AF-FC51-64B8-61A77B4BC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crates.io</a:t>
            </a:r>
            <a:endParaRPr lang="en-US" dirty="0"/>
          </a:p>
          <a:p>
            <a:r>
              <a:rPr lang="en-US" dirty="0"/>
              <a:t>Using packages from crates.io</a:t>
            </a:r>
          </a:p>
          <a:p>
            <a:pPr lvl="1"/>
            <a:r>
              <a:rPr lang="en-US" dirty="0"/>
              <a:t>Add dependencies to the list in the .</a:t>
            </a:r>
            <a:r>
              <a:rPr lang="en-US" dirty="0" err="1"/>
              <a:t>toml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Add a </a:t>
            </a:r>
            <a:r>
              <a:rPr lang="en-US" b="1" dirty="0">
                <a:solidFill>
                  <a:srgbClr val="0066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en-US" dirty="0"/>
              <a:t> statement at the top of your code to add the package to your scope</a:t>
            </a:r>
          </a:p>
          <a:p>
            <a:r>
              <a:rPr lang="en-US" dirty="0"/>
              <a:t>Adding your package to crates.io</a:t>
            </a:r>
          </a:p>
          <a:p>
            <a:pPr lvl="1"/>
            <a:r>
              <a:rPr lang="en-US" dirty="0"/>
              <a:t>Create an account (using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 an API token that is unique to you (and private)</a:t>
            </a:r>
          </a:p>
          <a:p>
            <a:pPr lvl="1"/>
            <a:r>
              <a:rPr lang="en-US" dirty="0"/>
              <a:t>Add documentation comments to your code</a:t>
            </a:r>
          </a:p>
          <a:p>
            <a:pPr lvl="1"/>
            <a:r>
              <a:rPr lang="en-US" dirty="0"/>
              <a:t>Use cargo to test &amp; build your package (see chapter 7 next week)</a:t>
            </a:r>
          </a:p>
          <a:p>
            <a:pPr lvl="1"/>
            <a:r>
              <a:rPr lang="en-US" dirty="0"/>
              <a:t>Use cargo to publish your package to crates.io</a:t>
            </a:r>
          </a:p>
        </p:txBody>
      </p:sp>
    </p:spTree>
    <p:extLst>
      <p:ext uri="{BB962C8B-B14F-4D97-AF65-F5344CB8AC3E}">
        <p14:creationId xmlns:p14="http://schemas.microsoft.com/office/powerpoint/2010/main" val="228266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Override1.xml><?xml version="1.0" encoding="utf-8"?>
<a:themeOverride xmlns:a="http://schemas.openxmlformats.org/drawingml/2006/main">
  <a:clrScheme name="Wood Type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542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Calisto MT</vt:lpstr>
      <vt:lpstr>Courier New</vt:lpstr>
      <vt:lpstr>Rockwell</vt:lpstr>
      <vt:lpstr>Rockwell Condensed</vt:lpstr>
      <vt:lpstr>Rockwell Extra Bold</vt:lpstr>
      <vt:lpstr>Wingdings</vt:lpstr>
      <vt:lpstr>Wingdings 2</vt:lpstr>
      <vt:lpstr>Wood Type</vt:lpstr>
      <vt:lpstr>Slate</vt:lpstr>
      <vt:lpstr>Rust: Organizing Code</vt:lpstr>
      <vt:lpstr>ALERTS</vt:lpstr>
      <vt:lpstr>Packages, Crates, &amp; Modules</vt:lpstr>
      <vt:lpstr>Packages, Crates, &amp; Modules</vt:lpstr>
      <vt:lpstr>Packages, Crates, &amp; Modules</vt:lpstr>
      <vt:lpstr>cargo</vt:lpstr>
      <vt:lpstr>Public &amp; Private</vt:lpstr>
      <vt:lpstr>Rust, 6.3-6.4 (Cargo &amp; Privacy)</vt:lpstr>
      <vt:lpstr>crates.io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Scala: Control Structures</dc:title>
  <dc:creator>Stucki, David</dc:creator>
  <cp:lastModifiedBy>Stucki, David</cp:lastModifiedBy>
  <cp:revision>38</cp:revision>
  <dcterms:created xsi:type="dcterms:W3CDTF">2021-02-03T05:02:48Z</dcterms:created>
  <dcterms:modified xsi:type="dcterms:W3CDTF">2026-02-04T16:04:12Z</dcterms:modified>
</cp:coreProperties>
</file>