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86" r:id="rId4"/>
    <p:sldId id="288" r:id="rId5"/>
    <p:sldId id="289" r:id="rId6"/>
    <p:sldId id="295" r:id="rId7"/>
    <p:sldId id="292" r:id="rId8"/>
    <p:sldId id="294" r:id="rId9"/>
    <p:sldId id="296" r:id="rId10"/>
    <p:sldId id="297" r:id="rId11"/>
    <p:sldId id="2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2/2/2026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/>
              <a:t>Rust: </a:t>
            </a:r>
            <a:r>
              <a:rPr lang="en-US" sz="8800" cap="none"/>
              <a:t>enums</a:t>
            </a:r>
            <a:endParaRPr lang="en-US" sz="8800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176C1-EB85-8074-6322-3E1C374C9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HashMap &amp; HashSet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080F4-BF19-D9BF-88F9-AA9D15FA0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2000" b="1" i="0" u="none" strike="noStrike" baseline="0" dirty="0">
                <a:solidFill>
                  <a:srgbClr val="00669A"/>
                </a:solidFill>
                <a:latin typeface="UbuntuMono-Bold"/>
              </a:rPr>
              <a:t>use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std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::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collections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::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HashMap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;</a:t>
            </a:r>
          </a:p>
          <a:p>
            <a:pPr marL="0" indent="0">
              <a:buNone/>
            </a:pPr>
            <a:r>
              <a:rPr lang="en-US" sz="2000" b="1" i="0" u="none" strike="noStrike" baseline="0" dirty="0">
                <a:solidFill>
                  <a:srgbClr val="00669A"/>
                </a:solidFill>
                <a:latin typeface="UbuntuMono-Bold"/>
              </a:rPr>
              <a:t>let mut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m: HashMap&lt;</a:t>
            </a:r>
            <a:r>
              <a:rPr lang="en-US" dirty="0">
                <a:solidFill>
                  <a:srgbClr val="000000"/>
                </a:solidFill>
                <a:latin typeface="UbuntuMono-Regular"/>
              </a:rPr>
              <a:t>&amp;</a:t>
            </a:r>
            <a:r>
              <a:rPr lang="en-US" dirty="0">
                <a:solidFill>
                  <a:schemeClr val="accent1"/>
                </a:solidFill>
                <a:latin typeface="UbuntuMono-Regular"/>
              </a:rPr>
              <a:t>str</a:t>
            </a:r>
            <a:r>
              <a:rPr lang="en-US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dirty="0">
                <a:solidFill>
                  <a:schemeClr val="accent1"/>
                </a:solidFill>
                <a:latin typeface="UbuntuMono-Regular"/>
              </a:rPr>
              <a:t>u32</a:t>
            </a:r>
            <a:r>
              <a:rPr lang="en-US" dirty="0">
                <a:solidFill>
                  <a:srgbClr val="000000"/>
                </a:solidFill>
                <a:latin typeface="UbuntuMono-Regular"/>
              </a:rPr>
              <a:t>&gt;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 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=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HashMap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::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new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();</a:t>
            </a:r>
          </a:p>
          <a:p>
            <a:pPr marL="0" indent="0">
              <a:buNone/>
            </a:pP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m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UbuntuMono-Regular"/>
              </a:rPr>
              <a:t>.</a:t>
            </a: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insert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dirty="0">
                <a:solidFill>
                  <a:srgbClr val="CD3300"/>
                </a:solidFill>
                <a:latin typeface="UbuntuMono-Regular"/>
              </a:rPr>
              <a:t>"a</a:t>
            </a:r>
            <a:r>
              <a:rPr lang="nqo-GN" sz="2000" b="0" i="0" u="none" strike="noStrike" baseline="0" dirty="0">
                <a:solidFill>
                  <a:srgbClr val="CD3300"/>
                </a:solidFill>
                <a:latin typeface="UbuntuMono-Regular"/>
              </a:rPr>
              <a:t>"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nqo-GN" sz="2000" b="0" i="0" u="none" strike="noStrike" baseline="0" dirty="0">
                <a:solidFill>
                  <a:srgbClr val="FF6600"/>
                </a:solidFill>
                <a:latin typeface="UbuntuMono-Regular"/>
              </a:rPr>
              <a:t>10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);</a:t>
            </a:r>
          </a:p>
          <a:p>
            <a:pPr marL="0" indent="0">
              <a:buNone/>
            </a:pP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m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UbuntuMono-Regular"/>
              </a:rPr>
              <a:t>.</a:t>
            </a: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insert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dirty="0">
                <a:solidFill>
                  <a:srgbClr val="CD3300"/>
                </a:solidFill>
                <a:latin typeface="UbuntuMono-Regular"/>
              </a:rPr>
              <a:t>"b</a:t>
            </a:r>
            <a:r>
              <a:rPr lang="nqo-GN" sz="2000" b="0" i="0" u="none" strike="noStrike" baseline="0" dirty="0">
                <a:solidFill>
                  <a:srgbClr val="CD3300"/>
                </a:solidFill>
                <a:latin typeface="UbuntuMono-Regular"/>
              </a:rPr>
              <a:t>"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nqo-GN" sz="2000" b="0" i="0" u="none" strike="noStrike" baseline="0" dirty="0">
                <a:solidFill>
                  <a:srgbClr val="FF6600"/>
                </a:solidFill>
                <a:latin typeface="UbuntuMono-Regular"/>
              </a:rPr>
              <a:t>100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);</a:t>
            </a:r>
          </a:p>
          <a:p>
            <a:pPr marL="0" indent="0">
              <a:buNone/>
            </a:pP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m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UbuntuMono-Regular"/>
              </a:rPr>
              <a:t>.</a:t>
            </a: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insert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dirty="0">
                <a:solidFill>
                  <a:srgbClr val="CD3300"/>
                </a:solidFill>
                <a:latin typeface="UbuntuMono-Regular"/>
              </a:rPr>
              <a:t>"c</a:t>
            </a:r>
            <a:r>
              <a:rPr lang="nqo-GN" sz="2000" b="0" i="0" u="none" strike="noStrike" baseline="0" dirty="0">
                <a:solidFill>
                  <a:srgbClr val="CD3300"/>
                </a:solidFill>
                <a:latin typeface="UbuntuMono-Regular"/>
              </a:rPr>
              <a:t>"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nqo-GN" sz="2000" b="0" i="0" u="none" strike="noStrike" baseline="0" dirty="0">
                <a:solidFill>
                  <a:srgbClr val="FF6600"/>
                </a:solidFill>
                <a:latin typeface="UbuntuMono-Regular"/>
              </a:rPr>
              <a:t>1000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);</a:t>
            </a:r>
            <a:endParaRPr lang="en-US" sz="2000" b="0" i="0" u="none" strike="noStrike" baseline="0" dirty="0">
              <a:solidFill>
                <a:srgbClr val="000000"/>
              </a:solidFill>
              <a:latin typeface="UbuntuMono-Regular"/>
            </a:endParaRPr>
          </a:p>
          <a:p>
            <a:pPr marL="0" indent="0">
              <a:buNone/>
            </a:pP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m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UbuntuMono-Regular"/>
              </a:rPr>
              <a:t>.</a:t>
            </a: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insert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dirty="0">
                <a:solidFill>
                  <a:srgbClr val="CD3300"/>
                </a:solidFill>
                <a:latin typeface="UbuntuMono-Regular"/>
              </a:rPr>
              <a:t>"d</a:t>
            </a:r>
            <a:r>
              <a:rPr lang="nqo-GN" sz="2000" b="0" i="0" u="none" strike="noStrike" baseline="0" dirty="0">
                <a:solidFill>
                  <a:srgbClr val="CD3300"/>
                </a:solidFill>
                <a:latin typeface="UbuntuMono-Regular"/>
              </a:rPr>
              <a:t>"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nqo-GN" sz="2000" b="0" i="0" u="none" strike="noStrike" baseline="0" dirty="0">
                <a:solidFill>
                  <a:srgbClr val="FF6600"/>
                </a:solidFill>
                <a:latin typeface="UbuntuMono-Regular"/>
              </a:rPr>
              <a:t>10000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);</a:t>
            </a:r>
          </a:p>
          <a:p>
            <a:pPr marL="0" indent="0" algn="l">
              <a:buNone/>
            </a:pP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m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UbuntuMono-Regular"/>
              </a:rPr>
              <a:t>.</a:t>
            </a:r>
            <a:r>
              <a:rPr lang="en-US" sz="2000" b="0" i="0" u="none" strike="noStrike" baseline="0" dirty="0" err="1">
                <a:solidFill>
                  <a:srgbClr val="000089"/>
                </a:solidFill>
                <a:latin typeface="UbuntuMono-Regular"/>
              </a:rPr>
              <a:t>insert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dirty="0">
                <a:solidFill>
                  <a:srgbClr val="CD3300"/>
                </a:solidFill>
                <a:latin typeface="UbuntuMono-Regular"/>
              </a:rPr>
              <a:t>“c</a:t>
            </a:r>
            <a:r>
              <a:rPr lang="nqo-GN" sz="2000" b="0" i="0" u="none" strike="noStrike" baseline="0" dirty="0">
                <a:solidFill>
                  <a:srgbClr val="CD3300"/>
                </a:solidFill>
                <a:latin typeface="UbuntuMono-Regular"/>
              </a:rPr>
              <a:t>"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nqo-GN" sz="2000" b="0" i="0" u="none" strike="noStrike" baseline="0" dirty="0">
                <a:solidFill>
                  <a:srgbClr val="FF6600"/>
                </a:solidFill>
                <a:latin typeface="UbuntuMono-Regular"/>
              </a:rPr>
              <a:t>100000</a:t>
            </a:r>
            <a:r>
              <a:rPr lang="nqo-GN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);</a:t>
            </a:r>
          </a:p>
          <a:p>
            <a:pPr marL="0" indent="0" algn="l">
              <a:buNone/>
            </a:pP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assert_eq!(</a:t>
            </a:r>
            <a:r>
              <a:rPr lang="nb-NO" sz="2000" b="0" i="0" u="none" strike="noStrike" baseline="0" dirty="0">
                <a:solidFill>
                  <a:srgbClr val="000089"/>
                </a:solidFill>
                <a:latin typeface="UbuntuMono-Regular"/>
              </a:rPr>
              <a:t>m</a:t>
            </a: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[</a:t>
            </a:r>
            <a:r>
              <a:rPr lang="nb-NO" sz="2000" b="0" i="0" u="none" strike="noStrike" baseline="0" dirty="0">
                <a:solidFill>
                  <a:srgbClr val="CD3300"/>
                </a:solidFill>
                <a:latin typeface="UbuntuMono-Regular"/>
              </a:rPr>
              <a:t>"a"</a:t>
            </a: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], </a:t>
            </a:r>
            <a:r>
              <a:rPr lang="nb-NO" sz="2000" b="0" i="0" u="none" strike="noStrike" baseline="0" dirty="0">
                <a:solidFill>
                  <a:srgbClr val="FF6600"/>
                </a:solidFill>
                <a:latin typeface="UbuntuMono-Regular"/>
              </a:rPr>
              <a:t>10</a:t>
            </a: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);</a:t>
            </a:r>
          </a:p>
          <a:p>
            <a:pPr marL="0" indent="0" algn="l">
              <a:buNone/>
            </a:pP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assert_eq!(</a:t>
            </a:r>
            <a:r>
              <a:rPr lang="nb-NO" sz="2000" b="0" i="0" u="none" strike="noStrike" baseline="0" dirty="0">
                <a:solidFill>
                  <a:srgbClr val="000089"/>
                </a:solidFill>
                <a:latin typeface="UbuntuMono-Regular"/>
              </a:rPr>
              <a:t>m</a:t>
            </a: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[</a:t>
            </a:r>
            <a:r>
              <a:rPr lang="nb-NO" sz="2000" b="0" i="0" u="none" strike="noStrike" baseline="0" dirty="0">
                <a:solidFill>
                  <a:srgbClr val="CD3300"/>
                </a:solidFill>
                <a:latin typeface="UbuntuMono-Regular"/>
              </a:rPr>
              <a:t>"c"</a:t>
            </a: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], </a:t>
            </a:r>
            <a:r>
              <a:rPr lang="nb-NO" sz="2000" b="0" i="0" u="none" strike="noStrike" baseline="0" dirty="0">
                <a:solidFill>
                  <a:srgbClr val="FF6600"/>
                </a:solidFill>
                <a:latin typeface="UbuntuMono-Regular"/>
              </a:rPr>
              <a:t>10000</a:t>
            </a:r>
            <a:r>
              <a:rPr lang="nb-NO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6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Chapter 6</a:t>
            </a:r>
            <a:endParaRPr lang="en-US" sz="2800" dirty="0"/>
          </a:p>
          <a:p>
            <a:pPr lvl="1"/>
            <a:r>
              <a:rPr lang="en-US" sz="2600">
                <a:solidFill>
                  <a:schemeClr val="accent1"/>
                </a:solidFill>
              </a:rPr>
              <a:t>Modules &amp; Cargo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173F-00D9-458D-9FD2-072FF77D2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B5D93-E184-45C3-A6C4-475DB8047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Read chapters 5-6</a:t>
            </a:r>
          </a:p>
          <a:p>
            <a:r>
              <a:rPr lang="en-US" sz="2800"/>
              <a:t>Assignment 2 is due next Monday</a:t>
            </a:r>
            <a:endParaRPr lang="en-US" sz="2800" dirty="0"/>
          </a:p>
          <a:p>
            <a:r>
              <a:rPr lang="en-US" sz="26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8519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6F485-F81C-4627-A50C-4D443F5E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/>
              <a:t>enums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F0E5-34AB-4F36-BCBF-9C1057700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289814" cy="4251960"/>
          </a:xfrm>
        </p:spPr>
        <p:txBody>
          <a:bodyPr>
            <a:normAutofit/>
          </a:bodyPr>
          <a:lstStyle/>
          <a:p>
            <a:r>
              <a:rPr lang="en-US" sz="2400" dirty="0"/>
              <a:t>What is an 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2400" dirty="0"/>
              <a:t>?</a:t>
            </a:r>
          </a:p>
          <a:p>
            <a:pPr lvl="1"/>
            <a:r>
              <a:rPr lang="en-US" sz="2200" dirty="0"/>
              <a:t>Short for “enumerated type”</a:t>
            </a:r>
          </a:p>
          <a:p>
            <a:pPr lvl="1"/>
            <a:r>
              <a:rPr lang="en-US" sz="2200" dirty="0"/>
              <a:t>In C/C++/Java?</a:t>
            </a:r>
          </a:p>
          <a:p>
            <a:pPr lvl="1"/>
            <a:r>
              <a:rPr lang="en-US" sz="2200" dirty="0"/>
              <a:t>Basically, a user-defined type with a finite number of possible values</a:t>
            </a:r>
          </a:p>
          <a:p>
            <a:pPr lvl="2"/>
            <a:r>
              <a:rPr lang="en-US" sz="2000" dirty="0"/>
              <a:t>Values are typically identifiers</a:t>
            </a:r>
          </a:p>
          <a:p>
            <a:pPr lvl="2"/>
            <a:r>
              <a:rPr lang="en-US" sz="2000" dirty="0"/>
              <a:t>Each identifier is internally represented as a unique unsigned integer</a:t>
            </a:r>
          </a:p>
          <a:p>
            <a:pPr lvl="1"/>
            <a:r>
              <a:rPr lang="en-US" sz="2200" b="1" dirty="0">
                <a:solidFill>
                  <a:schemeClr val="accent2"/>
                </a:solidFill>
              </a:rPr>
              <a:t>Rust</a:t>
            </a:r>
            <a:r>
              <a:rPr lang="en-US" sz="2200" dirty="0"/>
              <a:t> supports this notion of what an </a:t>
            </a:r>
            <a:r>
              <a:rPr lang="en-US" sz="24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2200" dirty="0"/>
              <a:t> is</a:t>
            </a:r>
          </a:p>
          <a:p>
            <a:pPr marL="548640" lvl="2" indent="0">
              <a:buNone/>
            </a:pP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Spades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Hearts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Clubs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Diamonds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card_suit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0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Spades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sz="2200" dirty="0"/>
              <a:t>But it doesn’t stop there…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338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39C897-1B57-46B5-AEAF-52C4ABB5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000" cap="none" dirty="0">
                <a:solidFill>
                  <a:srgbClr val="FFFFFF"/>
                </a:solidFill>
              </a:rPr>
              <a:t>enum</a:t>
            </a:r>
            <a:endParaRPr lang="en-US" sz="3000" cap="none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0AB2F-F3E3-41BD-92DF-CAE12587B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8" y="725394"/>
            <a:ext cx="5659463" cy="5407212"/>
          </a:xfrm>
        </p:spPr>
        <p:txBody>
          <a:bodyPr anchor="t"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LessThan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GreaterThan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err="1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(n: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i32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m: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i32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-&gt;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 &lt; m 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2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1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LessThan</a:t>
            </a:r>
            <a:endParaRPr lang="en-US" sz="21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en-US" sz="21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if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&gt; m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100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GreaterThan</a:t>
            </a:r>
            <a:endParaRPr lang="en-US" sz="21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  <a:r>
              <a:rPr lang="en-US" sz="21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1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1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23DD-213F-49E4-B7F6-9B387AC9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enums</a:t>
            </a:r>
            <a:r>
              <a:rPr lang="en-US" dirty="0"/>
              <a:t> with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DFC4F-1E00-4C74-90A5-84688082A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Rust</a:t>
            </a:r>
            <a:r>
              <a:rPr lang="en-US" dirty="0"/>
              <a:t> has generalized and extended this notion of </a:t>
            </a:r>
            <a:r>
              <a:rPr lang="en-US" sz="2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dirty="0"/>
              <a:t> to a much more powerful primitive language feature</a:t>
            </a:r>
          </a:p>
          <a:p>
            <a:r>
              <a:rPr lang="en-US" dirty="0"/>
              <a:t>Each </a:t>
            </a:r>
            <a:r>
              <a:rPr lang="en-US" b="1" dirty="0">
                <a:solidFill>
                  <a:schemeClr val="accent1"/>
                </a:solidFill>
              </a:rPr>
              <a:t>variant</a:t>
            </a:r>
            <a:r>
              <a:rPr lang="en-US" dirty="0"/>
              <a:t> (the term </a:t>
            </a:r>
            <a:r>
              <a:rPr lang="en-US" b="1" dirty="0">
                <a:solidFill>
                  <a:schemeClr val="accent2"/>
                </a:solidFill>
              </a:rPr>
              <a:t>Rust</a:t>
            </a:r>
            <a:r>
              <a:rPr lang="en-US" dirty="0"/>
              <a:t> uses for the individual values in an </a:t>
            </a:r>
            <a:r>
              <a:rPr lang="en-US" sz="2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dirty="0"/>
              <a:t>), in addition to being an identifier, </a:t>
            </a:r>
            <a:r>
              <a:rPr lang="en-US" i="1" dirty="0"/>
              <a:t>may</a:t>
            </a:r>
            <a:r>
              <a:rPr lang="en-US" dirty="0"/>
              <a:t> also possess a value, which can be of </a:t>
            </a:r>
            <a:r>
              <a:rPr lang="en-US" b="1" dirty="0"/>
              <a:t>any</a:t>
            </a:r>
            <a:r>
              <a:rPr lang="en-US" dirty="0"/>
              <a:t> type</a:t>
            </a:r>
          </a:p>
          <a:p>
            <a:pPr lvl="1"/>
            <a:r>
              <a:rPr lang="en-US" sz="2000" dirty="0"/>
              <a:t>No data</a:t>
            </a:r>
          </a:p>
          <a:p>
            <a:pPr lvl="1"/>
            <a:r>
              <a:rPr lang="en-US" sz="20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tuple</a:t>
            </a:r>
            <a:r>
              <a:rPr lang="en-US" sz="2000" dirty="0"/>
              <a:t>-like</a:t>
            </a:r>
          </a:p>
          <a:p>
            <a:pPr lvl="1"/>
            <a:r>
              <a:rPr lang="en-US" sz="20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000" dirty="0"/>
              <a:t>-like</a:t>
            </a:r>
          </a:p>
          <a:p>
            <a:r>
              <a:rPr lang="en-US" dirty="0"/>
              <a:t>Ownership rules apply.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PAY ATTENTION TO THE HEAP!</a:t>
            </a:r>
          </a:p>
          <a:p>
            <a:r>
              <a:rPr lang="en-US" dirty="0"/>
              <a:t>These </a:t>
            </a:r>
            <a:r>
              <a:rPr lang="en-US" dirty="0" err="1"/>
              <a:t>enums</a:t>
            </a:r>
            <a:r>
              <a:rPr lang="en-US" dirty="0"/>
              <a:t> with data are similar to the concept of unions in C</a:t>
            </a:r>
          </a:p>
          <a:p>
            <a:pPr lvl="1"/>
            <a:r>
              <a:rPr lang="en-US" dirty="0"/>
              <a:t>What is a union??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7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9745-CD7D-1131-AD9A-A36F4D1F6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enums</a:t>
            </a:r>
            <a:r>
              <a:rPr lang="en-US" dirty="0"/>
              <a:t> in Memory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B8B7D6-2747-D0AE-AEFB-CC0CBB669B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800" b="0" i="0" u="none" strike="noStrike" baseline="0" dirty="0">
                <a:solidFill>
                  <a:srgbClr val="009A9A"/>
                </a:solidFill>
                <a:latin typeface="UbuntuMono-Regular"/>
              </a:rPr>
              <a:t>#[derive(Copy, Clone, Debug, </a:t>
            </a:r>
            <a:r>
              <a:rPr lang="en-US" sz="1800" b="0" i="0" u="none" strike="noStrike" baseline="0" dirty="0" err="1">
                <a:solidFill>
                  <a:srgbClr val="009A9A"/>
                </a:solidFill>
                <a:latin typeface="UbuntuMono-Regular"/>
              </a:rPr>
              <a:t>PartialEq</a:t>
            </a:r>
            <a:r>
              <a:rPr lang="en-US" sz="1800" b="0" i="0" u="none" strike="noStrike" baseline="0" dirty="0">
                <a:solidFill>
                  <a:srgbClr val="009A9A"/>
                </a:solidFill>
                <a:latin typeface="UbuntuMono-Regular"/>
              </a:rPr>
              <a:t>, Eq)]</a:t>
            </a:r>
            <a:br>
              <a:rPr lang="en-US" sz="1800" b="0" i="0" u="none" strike="noStrike" baseline="0" dirty="0">
                <a:solidFill>
                  <a:srgbClr val="009A9A"/>
                </a:solidFill>
                <a:latin typeface="UbuntuMono-Regular"/>
              </a:rPr>
            </a:br>
            <a:r>
              <a:rPr lang="en-US" sz="1800" b="1" i="0" u="none" strike="noStrike" baseline="0" dirty="0">
                <a:solidFill>
                  <a:srgbClr val="00669A"/>
                </a:solidFill>
                <a:latin typeface="UbuntuMono-Bold"/>
              </a:rPr>
              <a:t>enum </a:t>
            </a:r>
            <a:r>
              <a:rPr lang="en-US" sz="1800" b="1" i="0" u="none" strike="noStrike" baseline="0" dirty="0" err="1">
                <a:solidFill>
                  <a:srgbClr val="00AB89"/>
                </a:solidFill>
                <a:latin typeface="UbuntuMono-Bold"/>
              </a:rPr>
              <a:t>TimeUnit</a:t>
            </a:r>
            <a:r>
              <a:rPr lang="en-US" sz="1800" b="1" i="0" u="none" strike="noStrike" baseline="0" dirty="0">
                <a:solidFill>
                  <a:srgbClr val="00AB89"/>
                </a:solidFill>
                <a:latin typeface="UbuntuMono-Bold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{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1800" b="0" i="0" u="none" strike="noStrike" baseline="0" dirty="0">
                <a:solidFill>
                  <a:srgbClr val="000089"/>
                </a:solidFill>
                <a:latin typeface="UbuntuMono-Regular"/>
              </a:rPr>
              <a:t>Seconds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1800" b="0" i="0" u="none" strike="noStrike" baseline="0" dirty="0">
                <a:solidFill>
                  <a:srgbClr val="000089"/>
                </a:solidFill>
                <a:latin typeface="UbuntuMono-Regular"/>
              </a:rPr>
              <a:t>Minutes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1800" b="0" i="0" u="none" strike="noStrike" baseline="0" dirty="0">
                <a:solidFill>
                  <a:srgbClr val="000089"/>
                </a:solidFill>
                <a:latin typeface="UbuntuMono-Regular"/>
              </a:rPr>
              <a:t>Hours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1800" b="0" i="0" u="none" strike="noStrike" baseline="0" dirty="0">
                <a:solidFill>
                  <a:srgbClr val="000089"/>
                </a:solidFill>
                <a:latin typeface="UbuntuMono-Regular"/>
              </a:rPr>
              <a:t>Days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1800" b="0" i="0" u="none" strike="noStrike" baseline="0" dirty="0">
                <a:solidFill>
                  <a:srgbClr val="000089"/>
                </a:solidFill>
                <a:latin typeface="UbuntuMono-Regular"/>
              </a:rPr>
              <a:t>Months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1800" b="0" i="0" u="none" strike="noStrike" baseline="0" dirty="0">
                <a:solidFill>
                  <a:srgbClr val="000089"/>
                </a:solidFill>
                <a:latin typeface="UbuntuMono-Regular"/>
              </a:rPr>
              <a:t>Years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}</a:t>
            </a:r>
          </a:p>
          <a:p>
            <a:pPr marL="0" indent="0" algn="l">
              <a:buNone/>
            </a:pPr>
            <a:r>
              <a:rPr lang="en-US" sz="1800" b="0" i="1" u="none" strike="noStrike" baseline="0" dirty="0">
                <a:solidFill>
                  <a:srgbClr val="CD3300"/>
                </a:solidFill>
                <a:latin typeface="UbuntuMono-Italic"/>
              </a:rPr>
              <a:t>/// A timestamp that has been deliberately</a:t>
            </a:r>
            <a:br>
              <a:rPr lang="en-US" sz="1800" b="0" i="1" u="none" strike="noStrike" baseline="0" dirty="0">
                <a:solidFill>
                  <a:srgbClr val="CD3300"/>
                </a:solidFill>
                <a:latin typeface="UbuntuMono-Italic"/>
              </a:rPr>
            </a:br>
            <a:r>
              <a:rPr lang="en-US" sz="1800" b="0" i="1" u="none" strike="noStrike" baseline="0" dirty="0">
                <a:solidFill>
                  <a:srgbClr val="CD3300"/>
                </a:solidFill>
                <a:latin typeface="UbuntuMono-Italic"/>
              </a:rPr>
              <a:t>/// rounded off, so our program can say</a:t>
            </a:r>
            <a:br>
              <a:rPr lang="en-US" sz="1800" i="1" dirty="0">
                <a:solidFill>
                  <a:srgbClr val="CD3300"/>
                </a:solidFill>
                <a:latin typeface="UbuntuMono-Italic"/>
              </a:rPr>
            </a:br>
            <a:r>
              <a:rPr lang="en-US" sz="1800" i="1" dirty="0">
                <a:solidFill>
                  <a:srgbClr val="CD3300"/>
                </a:solidFill>
                <a:latin typeface="UbuntuMono-Italic"/>
              </a:rPr>
              <a:t>/// </a:t>
            </a:r>
            <a:r>
              <a:rPr lang="en-US" sz="1800" b="0" i="1" u="none" strike="noStrike" baseline="0" dirty="0">
                <a:solidFill>
                  <a:srgbClr val="CD3300"/>
                </a:solidFill>
                <a:latin typeface="UbuntuMono-Italic"/>
              </a:rPr>
              <a:t>"6 months ago" instead of</a:t>
            </a:r>
            <a:br>
              <a:rPr lang="en-US" sz="1800" b="0" i="1" u="none" strike="noStrike" baseline="0" dirty="0">
                <a:solidFill>
                  <a:srgbClr val="CD3300"/>
                </a:solidFill>
                <a:latin typeface="UbuntuMono-Italic"/>
              </a:rPr>
            </a:br>
            <a:r>
              <a:rPr lang="en-US" sz="1800" b="0" i="1" u="none" strike="noStrike" baseline="0" dirty="0">
                <a:solidFill>
                  <a:srgbClr val="CD3300"/>
                </a:solidFill>
                <a:latin typeface="UbuntuMono-Italic"/>
              </a:rPr>
              <a:t>/// "February 9, 2016, at 9:49 AM".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solidFill>
                  <a:srgbClr val="009A9A"/>
                </a:solidFill>
                <a:latin typeface="UbuntuMono-Regular"/>
              </a:rPr>
              <a:t>#[derive(Copy, Clone, Debug, </a:t>
            </a:r>
            <a:r>
              <a:rPr lang="en-US" sz="1800" b="0" i="0" u="none" strike="noStrike" baseline="0" dirty="0" err="1">
                <a:solidFill>
                  <a:srgbClr val="009A9A"/>
                </a:solidFill>
                <a:latin typeface="UbuntuMono-Regular"/>
              </a:rPr>
              <a:t>PartialEq</a:t>
            </a:r>
            <a:r>
              <a:rPr lang="en-US" sz="1800" b="0" i="0" u="none" strike="noStrike" baseline="0" dirty="0">
                <a:solidFill>
                  <a:srgbClr val="009A9A"/>
                </a:solidFill>
                <a:latin typeface="UbuntuMono-Regular"/>
              </a:rPr>
              <a:t>)]</a:t>
            </a:r>
            <a:br>
              <a:rPr lang="en-US" sz="1800" b="0" i="0" u="none" strike="noStrike" baseline="0" dirty="0">
                <a:solidFill>
                  <a:srgbClr val="009A9A"/>
                </a:solidFill>
                <a:latin typeface="UbuntuMono-Regular"/>
              </a:rPr>
            </a:br>
            <a:r>
              <a:rPr lang="en-US" sz="1800" b="1" i="0" u="none" strike="noStrike" baseline="0" dirty="0">
                <a:solidFill>
                  <a:srgbClr val="00669A"/>
                </a:solidFill>
                <a:latin typeface="UbuntuMono-Bold"/>
              </a:rPr>
              <a:t>enum </a:t>
            </a:r>
            <a:r>
              <a:rPr lang="en-US" sz="1800" b="1" i="0" u="none" strike="noStrike" baseline="0" dirty="0" err="1">
                <a:solidFill>
                  <a:srgbClr val="00AB89"/>
                </a:solidFill>
                <a:latin typeface="UbuntuMono-Bold"/>
              </a:rPr>
              <a:t>RoughTime</a:t>
            </a:r>
            <a:r>
              <a:rPr lang="en-US" sz="1800" b="1" i="0" u="none" strike="noStrike" baseline="0" dirty="0">
                <a:solidFill>
                  <a:srgbClr val="00AB89"/>
                </a:solidFill>
                <a:latin typeface="UbuntuMono-Bold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{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1800" b="0" i="0" u="none" strike="noStrike" baseline="0" dirty="0" err="1">
                <a:solidFill>
                  <a:srgbClr val="000089"/>
                </a:solidFill>
                <a:latin typeface="UbuntuMono-Regular"/>
              </a:rPr>
              <a:t>InThePast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1800" b="0" i="0" u="none" strike="noStrike" baseline="0" dirty="0" err="1">
                <a:solidFill>
                  <a:srgbClr val="000089"/>
                </a:solidFill>
                <a:latin typeface="UbuntuMono-Regular"/>
              </a:rPr>
              <a:t>TimeUnit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1800" b="1" i="0" u="none" strike="noStrike" baseline="0" dirty="0">
                <a:solidFill>
                  <a:srgbClr val="007789"/>
                </a:solidFill>
                <a:latin typeface="UbuntuMono-Bold"/>
              </a:rPr>
              <a:t>u32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1800" b="0" i="0" u="none" strike="noStrike" baseline="0" dirty="0" err="1">
                <a:solidFill>
                  <a:srgbClr val="000089"/>
                </a:solidFill>
                <a:latin typeface="UbuntuMono-Regular"/>
              </a:rPr>
              <a:t>JustNow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1800" b="0" i="0" u="none" strike="noStrike" baseline="0" dirty="0" err="1">
                <a:solidFill>
                  <a:srgbClr val="000089"/>
                </a:solidFill>
                <a:latin typeface="UbuntuMono-Regular"/>
              </a:rPr>
              <a:t>InTheFuture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1800" b="0" i="0" u="none" strike="noStrike" baseline="0" dirty="0" err="1">
                <a:solidFill>
                  <a:srgbClr val="000089"/>
                </a:solidFill>
                <a:latin typeface="UbuntuMono-Regular"/>
              </a:rPr>
              <a:t>TimeUnit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1800" b="1" i="0" u="none" strike="noStrike" baseline="0" dirty="0">
                <a:solidFill>
                  <a:srgbClr val="007789"/>
                </a:solidFill>
                <a:latin typeface="UbuntuMono-Bold"/>
              </a:rPr>
              <a:t>u32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UbuntuMono-Regular"/>
              </a:rPr>
              <a:t>}</a:t>
            </a:r>
            <a:endParaRPr lang="en-US" sz="18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1AC9120-7428-7CEE-1912-D529A2102C3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46358" y="3266983"/>
            <a:ext cx="6890596" cy="283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74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F281F1-F5C7-4D1E-BE9A-1E1E79EB3523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cap="none" dirty="0"/>
              <a:t>enum Examples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E66D98-E035-4C4A-80AB-D90A55EF2A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IpAddrKind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V4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V6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kind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IpAddrKind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String,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home =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kind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IpAddrKind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V4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String::from(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"127.0.0.1"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loopback =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kind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8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IpAddrKind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V6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String::from(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"::1"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076366-DF03-F8B4-B4AC-43C2EEA8C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5265524" cy="3977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V4(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u8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u8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u8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u8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V6(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home =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V4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127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800" b="1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loopback =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V6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(String::from(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"::1"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ipval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b="1" dirty="0">
                <a:solidFill>
                  <a:srgbClr val="00669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match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home {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V4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a,b,c,d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=&gt; 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a,b,c,d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IpAddr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8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V6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 =&gt; s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72801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86A09C0-C18E-2456-9705-B5E1405C1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5275" y="4414279"/>
            <a:ext cx="7281862" cy="23694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EEEED2-1F77-41DC-9819-C48ACA967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 Data Structures using </a:t>
            </a:r>
            <a:r>
              <a:rPr lang="en-US" cap="none" dirty="0" err="1"/>
              <a:t>enums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68BA4-6F14-4362-BBE4-C4C7D543F5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3315721" cy="3977640"/>
          </a:xfrm>
        </p:spPr>
        <p:txBody>
          <a:bodyPr>
            <a:normAutofit/>
          </a:bodyPr>
          <a:lstStyle/>
          <a:p>
            <a:r>
              <a:rPr lang="en-US" sz="2400" dirty="0"/>
              <a:t>What is JSON?</a:t>
            </a:r>
          </a:p>
          <a:p>
            <a:r>
              <a:rPr lang="en-US" sz="2400" dirty="0"/>
              <a:t>What types of things can be in a JSON object?</a:t>
            </a:r>
          </a:p>
          <a:p>
            <a:pPr lvl="1"/>
            <a:r>
              <a:rPr lang="en-US" sz="2200" dirty="0"/>
              <a:t>Null</a:t>
            </a:r>
          </a:p>
          <a:p>
            <a:pPr lvl="1"/>
            <a:r>
              <a:rPr lang="en-US" sz="2200" dirty="0"/>
              <a:t>Boolean</a:t>
            </a:r>
          </a:p>
          <a:p>
            <a:pPr lvl="1"/>
            <a:r>
              <a:rPr lang="en-US" sz="2200" dirty="0"/>
              <a:t>Number</a:t>
            </a:r>
          </a:p>
          <a:p>
            <a:pPr lvl="1"/>
            <a:r>
              <a:rPr lang="en-US" sz="2200" dirty="0"/>
              <a:t>String</a:t>
            </a:r>
          </a:p>
          <a:p>
            <a:pPr lvl="1"/>
            <a:r>
              <a:rPr lang="en-US" sz="2200" dirty="0"/>
              <a:t>List</a:t>
            </a:r>
          </a:p>
          <a:p>
            <a:pPr lvl="1"/>
            <a:r>
              <a:rPr lang="en-US" sz="2200" dirty="0"/>
              <a:t>Dictionary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E151A-CB56-868A-AAA0-0EA228323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78299" y="1842135"/>
            <a:ext cx="4754880" cy="280606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000" b="1" i="0" u="none" strike="noStrike" baseline="0" dirty="0">
                <a:solidFill>
                  <a:srgbClr val="00669A"/>
                </a:solidFill>
                <a:latin typeface="UbuntuMono-Bold"/>
              </a:rPr>
              <a:t>use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std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::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collections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::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HashMap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;</a:t>
            </a:r>
          </a:p>
          <a:p>
            <a:pPr marL="0" indent="0">
              <a:buNone/>
            </a:pPr>
            <a:r>
              <a:rPr lang="en-US" sz="2000" b="1" i="0" u="none" strike="noStrike" baseline="0" dirty="0">
                <a:solidFill>
                  <a:srgbClr val="00669A"/>
                </a:solidFill>
                <a:latin typeface="UbuntuMono-Bold"/>
              </a:rPr>
              <a:t>enum </a:t>
            </a:r>
            <a:r>
              <a:rPr lang="en-US" sz="2000" b="1" i="0" u="none" strike="noStrike" baseline="0" dirty="0">
                <a:solidFill>
                  <a:srgbClr val="00AB89"/>
                </a:solidFill>
                <a:latin typeface="UbuntuMono-Bold"/>
              </a:rPr>
              <a:t>Json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{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UbuntuMono-Regular"/>
              </a:rPr>
              <a:t>,</a:t>
            </a:r>
            <a:br>
              <a:rPr lang="en-US" dirty="0">
                <a:solidFill>
                  <a:srgbClr val="000000"/>
                </a:solidFill>
                <a:latin typeface="UbuntuMono-Regular"/>
              </a:rPr>
            </a:br>
            <a:r>
              <a:rPr lang="en-US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Boolean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1" i="0" u="none" strike="noStrike" baseline="0" dirty="0">
                <a:solidFill>
                  <a:srgbClr val="007789"/>
                </a:solidFill>
                <a:latin typeface="UbuntuMono-Bold"/>
              </a:rPr>
              <a:t>bool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Number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1" i="0" u="none" strike="noStrike" baseline="0" dirty="0">
                <a:solidFill>
                  <a:srgbClr val="007789"/>
                </a:solidFill>
                <a:latin typeface="UbuntuMono-Bold"/>
              </a:rPr>
              <a:t>f64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String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String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Array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Vec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&lt;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Json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&gt;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Object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Box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&lt;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HashMap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&lt;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String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Json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&gt;&gt;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73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E3E0-0107-1B63-11FA-486CCD32F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Option &amp; Result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DBE33A9-1BCC-13EC-A0F1-90DB505B7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38625" y="2194560"/>
            <a:ext cx="7639049" cy="3977640"/>
          </a:xfrm>
        </p:spPr>
        <p:txBody>
          <a:bodyPr>
            <a:normAutofit fontScale="92500" lnSpcReduction="20000"/>
          </a:bodyPr>
          <a:lstStyle/>
          <a:p>
            <a:r>
              <a:rPr lang="en-US" sz="2200" b="1" dirty="0">
                <a:solidFill>
                  <a:schemeClr val="accent2"/>
                </a:solidFill>
              </a:rPr>
              <a:t>Rust</a:t>
            </a:r>
            <a:r>
              <a:rPr lang="en-US" sz="2200" dirty="0"/>
              <a:t> uses </a:t>
            </a:r>
            <a:r>
              <a:rPr lang="en-US" sz="22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Option</a:t>
            </a:r>
            <a:r>
              <a:rPr lang="en-US" sz="2200" dirty="0"/>
              <a:t> as an alternative to null pointers</a:t>
            </a:r>
          </a:p>
          <a:p>
            <a:pPr lvl="1"/>
            <a:r>
              <a:rPr lang="en-US" sz="1900" dirty="0"/>
              <a:t>Tony Hoare sidebar…</a:t>
            </a:r>
          </a:p>
          <a:p>
            <a:r>
              <a:rPr lang="en-US" sz="2200" dirty="0"/>
              <a:t>It allow for values to be present or not, but with type-safety.</a:t>
            </a:r>
          </a:p>
          <a:p>
            <a:endParaRPr lang="en-US" sz="2200" dirty="0"/>
          </a:p>
          <a:p>
            <a:r>
              <a:rPr lang="en-US" sz="2200" b="1" dirty="0">
                <a:solidFill>
                  <a:schemeClr val="accent2"/>
                </a:solidFill>
              </a:rPr>
              <a:t>Rust</a:t>
            </a:r>
            <a:r>
              <a:rPr lang="en-US" sz="2200" dirty="0"/>
              <a:t> uses </a:t>
            </a:r>
            <a:r>
              <a:rPr lang="en-US" sz="2200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2200" dirty="0"/>
              <a:t> as an alternative to try-catch error handling</a:t>
            </a:r>
          </a:p>
          <a:p>
            <a:r>
              <a:rPr lang="en-US" sz="2200" dirty="0"/>
              <a:t>A computation can return a value or an error.</a:t>
            </a:r>
          </a:p>
          <a:p>
            <a:endParaRPr lang="en-US" sz="2200" dirty="0"/>
          </a:p>
          <a:p>
            <a:r>
              <a:rPr lang="en-US" sz="2200" dirty="0"/>
              <a:t>In both cases, matching can determine which outcome was produced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901B1-0CC4-462E-5D38-F6A514814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2194559"/>
            <a:ext cx="4911852" cy="4463415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2000" b="1" i="0" u="none" strike="noStrike" baseline="0" dirty="0">
                <a:solidFill>
                  <a:srgbClr val="00669A"/>
                </a:solidFill>
                <a:latin typeface="UbuntuMono-Bold"/>
              </a:rPr>
              <a:t>enum 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Option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&lt;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T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&gt;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{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None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Some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}</a:t>
            </a:r>
          </a:p>
          <a:p>
            <a:pPr marL="0" indent="0" algn="l">
              <a:buNone/>
            </a:pPr>
            <a:endParaRPr lang="en-US" sz="2600" b="0" i="0" u="none" strike="noStrike" baseline="0" dirty="0">
              <a:solidFill>
                <a:srgbClr val="000000"/>
              </a:solidFill>
              <a:latin typeface="UbuntuMono-Regular"/>
            </a:endParaRPr>
          </a:p>
          <a:p>
            <a:pPr marL="0" indent="0" algn="l">
              <a:buNone/>
            </a:pPr>
            <a:r>
              <a:rPr lang="en-US" sz="2000" b="1" i="0" u="none" strike="noStrike" baseline="0" dirty="0">
                <a:solidFill>
                  <a:srgbClr val="00669A"/>
                </a:solidFill>
                <a:latin typeface="UbuntuMono-Bold"/>
              </a:rPr>
              <a:t>enum 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Result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&lt;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, 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E</a:t>
            </a:r>
            <a:r>
              <a:rPr lang="en-US" sz="2000" b="0" i="0" u="none" strike="noStrike" baseline="0" dirty="0">
                <a:solidFill>
                  <a:srgbClr val="555555"/>
                </a:solidFill>
                <a:latin typeface="UbuntuMono-Regular"/>
              </a:rPr>
              <a:t>&gt;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{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Ok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T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    </a:t>
            </a:r>
            <a:r>
              <a:rPr lang="en-US" sz="2000" b="0" i="0" u="none" strike="noStrike" baseline="0" dirty="0">
                <a:solidFill>
                  <a:srgbClr val="336666"/>
                </a:solidFill>
                <a:latin typeface="UbuntuMono-Regular"/>
              </a:rPr>
              <a:t>Err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(</a:t>
            </a:r>
            <a:r>
              <a:rPr lang="en-US" sz="2000" b="0" i="0" u="none" strike="noStrike" baseline="0" dirty="0">
                <a:solidFill>
                  <a:srgbClr val="000089"/>
                </a:solidFill>
                <a:latin typeface="UbuntuMono-Regular"/>
              </a:rPr>
              <a:t>E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),</a:t>
            </a:r>
            <a:b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</a:br>
            <a:r>
              <a:rPr lang="en-US" sz="2000" b="0" i="0" u="none" strike="noStrike" baseline="0" dirty="0">
                <a:solidFill>
                  <a:srgbClr val="000000"/>
                </a:solidFill>
                <a:latin typeface="UbuntuMono-Regular"/>
              </a:rPr>
              <a:t>}</a:t>
            </a: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000000"/>
              </a:solidFill>
              <a:latin typeface="UbuntuMono-Regular"/>
            </a:endParaRPr>
          </a:p>
          <a:p>
            <a:pPr marL="0" indent="0" algn="l">
              <a:buNone/>
            </a:pPr>
            <a:endParaRPr lang="en-US" sz="2000" b="0" i="0" u="none" strike="noStrike" baseline="0" dirty="0">
              <a:solidFill>
                <a:srgbClr val="000000"/>
              </a:solidFill>
              <a:latin typeface="UbuntuMono-Regular"/>
            </a:endParaRPr>
          </a:p>
          <a:p>
            <a:pPr marL="0" indent="0">
              <a:buNone/>
            </a:pPr>
            <a:r>
              <a:rPr lang="en-US" sz="2100" b="1" dirty="0" err="1">
                <a:solidFill>
                  <a:srgbClr val="00669A"/>
                </a:solidFill>
                <a:latin typeface="UbuntuMono-Bold"/>
              </a:rPr>
              <a:t>fn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heSansMonoCd W5Regular"/>
              </a:rPr>
              <a:t>plus_one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(x: </a:t>
            </a:r>
            <a:r>
              <a:rPr lang="en-US" sz="2100" dirty="0">
                <a:solidFill>
                  <a:srgbClr val="336666"/>
                </a:solidFill>
                <a:latin typeface="UbuntuMono-Regular"/>
              </a:rPr>
              <a:t>Option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&lt;</a:t>
            </a:r>
            <a:r>
              <a:rPr lang="en-US" dirty="0">
                <a:solidFill>
                  <a:schemeClr val="accent1"/>
                </a:solidFill>
                <a:latin typeface="TheSansMonoCd W5Regular"/>
              </a:rPr>
              <a:t>i32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&gt;) -&gt; </a:t>
            </a:r>
            <a:r>
              <a:rPr lang="en-US" sz="2100" dirty="0">
                <a:solidFill>
                  <a:srgbClr val="336666"/>
                </a:solidFill>
                <a:latin typeface="UbuntuMono-Regular"/>
              </a:rPr>
              <a:t>Option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&lt;</a:t>
            </a:r>
            <a:r>
              <a:rPr lang="en-US" dirty="0">
                <a:solidFill>
                  <a:schemeClr val="accent1"/>
                </a:solidFill>
                <a:latin typeface="TheSansMonoCd W5Regular"/>
              </a:rPr>
              <a:t>i32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&gt; { </a:t>
            </a:r>
            <a:br>
              <a:rPr lang="en-US" dirty="0">
                <a:solidFill>
                  <a:srgbClr val="000000"/>
                </a:solidFill>
                <a:latin typeface="TheSansMonoCd W5Regular"/>
              </a:rPr>
            </a:br>
            <a:r>
              <a:rPr lang="en-US" dirty="0">
                <a:solidFill>
                  <a:srgbClr val="000000"/>
                </a:solidFill>
                <a:latin typeface="TheSansMonoCd W5Regular"/>
              </a:rPr>
              <a:t>    match x { </a:t>
            </a:r>
            <a:br>
              <a:rPr lang="en-US" dirty="0">
                <a:solidFill>
                  <a:srgbClr val="000000"/>
                </a:solidFill>
                <a:latin typeface="TheSansMonoCd W5Regular"/>
              </a:rPr>
            </a:br>
            <a:r>
              <a:rPr lang="en-US" dirty="0">
                <a:solidFill>
                  <a:srgbClr val="000000"/>
                </a:solidFill>
                <a:latin typeface="TheSansMonoCd W5Regular"/>
              </a:rPr>
              <a:t>        None =&gt; None, </a:t>
            </a:r>
            <a:br>
              <a:rPr lang="en-US" dirty="0">
                <a:solidFill>
                  <a:srgbClr val="000000"/>
                </a:solidFill>
                <a:latin typeface="TheSansMonoCd W5Regular"/>
              </a:rPr>
            </a:br>
            <a:r>
              <a:rPr lang="en-US" dirty="0">
                <a:solidFill>
                  <a:srgbClr val="000000"/>
                </a:solidFill>
                <a:latin typeface="TheSansMonoCd W5Regular"/>
              </a:rPr>
              <a:t>        Some(</a:t>
            </a:r>
            <a:r>
              <a:rPr lang="en-US" dirty="0" err="1">
                <a:solidFill>
                  <a:srgbClr val="000000"/>
                </a:solidFill>
                <a:latin typeface="TheSansMonoCd W5Regular"/>
              </a:rPr>
              <a:t>i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) =&gt; Some(</a:t>
            </a:r>
            <a:r>
              <a:rPr lang="en-US" dirty="0" err="1">
                <a:solidFill>
                  <a:srgbClr val="000000"/>
                </a:solidFill>
                <a:latin typeface="TheSansMonoCd W5Regular"/>
              </a:rPr>
              <a:t>i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 + </a:t>
            </a:r>
            <a:r>
              <a:rPr lang="en-US" dirty="0">
                <a:solidFill>
                  <a:srgbClr val="FFC000"/>
                </a:solidFill>
                <a:latin typeface="TheSansMonoCd W5Regular"/>
              </a:rPr>
              <a:t>1</a:t>
            </a:r>
            <a:r>
              <a:rPr lang="en-US" dirty="0">
                <a:solidFill>
                  <a:srgbClr val="000000"/>
                </a:solidFill>
                <a:latin typeface="TheSansMonoCd W5Regular"/>
              </a:rPr>
              <a:t>), </a:t>
            </a:r>
            <a:br>
              <a:rPr lang="en-US" dirty="0">
                <a:solidFill>
                  <a:srgbClr val="000000"/>
                </a:solidFill>
                <a:latin typeface="TheSansMonoCd W5Regular"/>
              </a:rPr>
            </a:br>
            <a:r>
              <a:rPr lang="en-US" dirty="0">
                <a:solidFill>
                  <a:srgbClr val="000000"/>
                </a:solidFill>
                <a:latin typeface="TheSansMonoCd W5Regular"/>
              </a:rPr>
              <a:t>    }</a:t>
            </a:r>
            <a:br>
              <a:rPr lang="en-US" dirty="0">
                <a:solidFill>
                  <a:srgbClr val="000000"/>
                </a:solidFill>
                <a:latin typeface="TheSansMonoCd W5Regular"/>
              </a:rPr>
            </a:br>
            <a:r>
              <a:rPr lang="en-US" dirty="0">
                <a:solidFill>
                  <a:srgbClr val="000000"/>
                </a:solidFill>
                <a:latin typeface="TheSansMonoCd W5Regular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09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851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Calibri</vt:lpstr>
      <vt:lpstr>Courier New</vt:lpstr>
      <vt:lpstr>Rockwell</vt:lpstr>
      <vt:lpstr>Rockwell Condensed</vt:lpstr>
      <vt:lpstr>Rockwell Extra Bold</vt:lpstr>
      <vt:lpstr>TheSansMonoCd W5Regular</vt:lpstr>
      <vt:lpstr>UbuntuMono-Bold</vt:lpstr>
      <vt:lpstr>UbuntuMono-Italic</vt:lpstr>
      <vt:lpstr>UbuntuMono-Regular</vt:lpstr>
      <vt:lpstr>Wingdings</vt:lpstr>
      <vt:lpstr>Wood Type</vt:lpstr>
      <vt:lpstr>Rust: enums</vt:lpstr>
      <vt:lpstr>ALERTS</vt:lpstr>
      <vt:lpstr>enums</vt:lpstr>
      <vt:lpstr>enum</vt:lpstr>
      <vt:lpstr>enums with data</vt:lpstr>
      <vt:lpstr>enums in Memory</vt:lpstr>
      <vt:lpstr>enum Examples</vt:lpstr>
      <vt:lpstr>Rich Data Structures using enums</vt:lpstr>
      <vt:lpstr>Option &amp; Result</vt:lpstr>
      <vt:lpstr>HashMap &amp; HashSet</vt:lpstr>
      <vt:lpstr>Next Time...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Scala: Control Structures</dc:title>
  <dc:creator>Stucki, David</dc:creator>
  <cp:lastModifiedBy>Stucki, David</cp:lastModifiedBy>
  <cp:revision>30</cp:revision>
  <dcterms:created xsi:type="dcterms:W3CDTF">2021-02-03T05:02:48Z</dcterms:created>
  <dcterms:modified xsi:type="dcterms:W3CDTF">2026-02-02T16:19:05Z</dcterms:modified>
</cp:coreProperties>
</file>