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86" r:id="rId4"/>
    <p:sldId id="295" r:id="rId5"/>
    <p:sldId id="288" r:id="rId6"/>
    <p:sldId id="296" r:id="rId7"/>
    <p:sldId id="289" r:id="rId8"/>
    <p:sldId id="292" r:id="rId9"/>
    <p:sldId id="294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1/30/2026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C8E9-57F0-477C-881A-FF52DDC16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/>
              <a:t>Rust: </a:t>
            </a:r>
            <a:r>
              <a:rPr lang="en-US" sz="8800" cap="none"/>
              <a:t>structs</a:t>
            </a:r>
            <a:endParaRPr lang="en-US" sz="8800" cap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4842E-02CF-4ACC-B180-E94342930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 4210</a:t>
            </a:r>
          </a:p>
          <a:p>
            <a:r>
              <a:rPr lang="en-US" dirty="0"/>
              <a:t>David J Stucki</a:t>
            </a:r>
          </a:p>
        </p:txBody>
      </p:sp>
    </p:spTree>
    <p:extLst>
      <p:ext uri="{BB962C8B-B14F-4D97-AF65-F5344CB8AC3E}">
        <p14:creationId xmlns:p14="http://schemas.microsoft.com/office/powerpoint/2010/main" val="1086829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6082-B2BD-4C8A-AF46-13043482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7B847-5E90-48E8-B957-3F4009F7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Chapter 5</a:t>
            </a:r>
            <a:endParaRPr lang="en-US" sz="2800" dirty="0"/>
          </a:p>
          <a:p>
            <a:pPr lvl="1"/>
            <a:r>
              <a:rPr lang="en-US" sz="2600">
                <a:solidFill>
                  <a:schemeClr val="accent1"/>
                </a:solidFill>
              </a:rPr>
              <a:t>enums</a:t>
            </a:r>
          </a:p>
          <a:p>
            <a:pPr lvl="1"/>
            <a:endParaRPr lang="en-US" sz="2600">
              <a:solidFill>
                <a:schemeClr val="accent1"/>
              </a:solidFill>
            </a:endParaRPr>
          </a:p>
          <a:p>
            <a:pPr lvl="1"/>
            <a:r>
              <a:rPr lang="en-US" sz="2600">
                <a:solidFill>
                  <a:schemeClr val="accent1"/>
                </a:solidFill>
              </a:rPr>
              <a:t>Option</a:t>
            </a:r>
          </a:p>
          <a:p>
            <a:pPr lvl="1"/>
            <a:r>
              <a:rPr lang="en-US" sz="2600">
                <a:solidFill>
                  <a:schemeClr val="accent1"/>
                </a:solidFill>
              </a:rPr>
              <a:t>Result</a:t>
            </a:r>
          </a:p>
          <a:p>
            <a:pPr lvl="1"/>
            <a:r>
              <a:rPr lang="en-US" sz="2600">
                <a:solidFill>
                  <a:schemeClr val="accent1"/>
                </a:solidFill>
              </a:rPr>
              <a:t>HashMap</a:t>
            </a:r>
          </a:p>
          <a:p>
            <a:pPr lvl="1"/>
            <a:r>
              <a:rPr lang="en-US" sz="2600">
                <a:solidFill>
                  <a:schemeClr val="accent1"/>
                </a:solidFill>
              </a:rPr>
              <a:t>HashSet</a:t>
            </a:r>
            <a:endParaRPr lang="en-US" sz="26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3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1173F-00D9-458D-9FD2-072FF77D2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B5D93-E184-45C3-A6C4-475DB8047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Read chapters 5-6</a:t>
            </a:r>
          </a:p>
          <a:p>
            <a:r>
              <a:rPr lang="en-US" sz="2800"/>
              <a:t>Assignment 2 </a:t>
            </a:r>
            <a:r>
              <a:rPr lang="en-US" sz="2800" dirty="0"/>
              <a:t>is available</a:t>
            </a:r>
          </a:p>
          <a:p>
            <a:r>
              <a:rPr lang="en-US" sz="26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85194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6F485-F81C-4627-A50C-4D443F5E4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AF0E5-34AB-4F36-BCBF-9C1057700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289814" cy="4251960"/>
          </a:xfrm>
        </p:spPr>
        <p:txBody>
          <a:bodyPr>
            <a:normAutofit/>
          </a:bodyPr>
          <a:lstStyle/>
          <a:p>
            <a:r>
              <a:rPr lang="en-US" sz="2400"/>
              <a:t>Prior to the introduction of C in 1972 there weren't really any widely-used programming languages that allowed structured data of heterogeneous types</a:t>
            </a:r>
          </a:p>
          <a:p>
            <a:pPr lvl="1"/>
            <a:r>
              <a:rPr lang="en-US" sz="2200">
                <a:solidFill>
                  <a:schemeClr val="accent1"/>
                </a:solidFill>
              </a:rPr>
              <a:t>FORTRAN</a:t>
            </a:r>
            <a:r>
              <a:rPr lang="en-US" sz="2200"/>
              <a:t>: arrays were built-in</a:t>
            </a:r>
          </a:p>
          <a:p>
            <a:pPr lvl="1"/>
            <a:r>
              <a:rPr lang="en-US" sz="2200">
                <a:solidFill>
                  <a:srgbClr val="00B050"/>
                </a:solidFill>
              </a:rPr>
              <a:t>LISP</a:t>
            </a:r>
            <a:r>
              <a:rPr lang="en-US" sz="2200"/>
              <a:t>: linked-lists were built-in (nested lists could make trees)</a:t>
            </a:r>
          </a:p>
          <a:p>
            <a:pPr lvl="1"/>
            <a:r>
              <a:rPr lang="en-US" sz="2200">
                <a:solidFill>
                  <a:srgbClr val="7030A0"/>
                </a:solidFill>
              </a:rPr>
              <a:t>Algol-60</a:t>
            </a:r>
            <a:r>
              <a:rPr lang="en-US" sz="2200"/>
              <a:t> &amp; </a:t>
            </a:r>
            <a:r>
              <a:rPr lang="en-US" sz="2200">
                <a:solidFill>
                  <a:srgbClr val="00B0F0"/>
                </a:solidFill>
              </a:rPr>
              <a:t>Simlua-67</a:t>
            </a:r>
            <a:r>
              <a:rPr lang="en-US" sz="2200"/>
              <a:t> had records &amp; classes</a:t>
            </a:r>
          </a:p>
          <a:p>
            <a:pPr lvl="1"/>
            <a:r>
              <a:rPr lang="en-US" sz="2200">
                <a:solidFill>
                  <a:srgbClr val="7030A0"/>
                </a:solidFill>
              </a:rPr>
              <a:t>Algol-68</a:t>
            </a:r>
            <a:r>
              <a:rPr lang="en-US" sz="2200"/>
              <a:t> has a STRUCT(...) syntax that influenced C</a:t>
            </a:r>
          </a:p>
          <a:p>
            <a:pPr lvl="1"/>
            <a:r>
              <a:rPr lang="en-US" sz="2200" b="1">
                <a:solidFill>
                  <a:srgbClr val="FFC000"/>
                </a:solidFill>
              </a:rPr>
              <a:t>C</a:t>
            </a:r>
            <a:r>
              <a:rPr lang="en-US" sz="2200"/>
              <a:t> introduced </a:t>
            </a:r>
            <a:r>
              <a:rPr lang="en-US" sz="2200">
                <a:solidFill>
                  <a:srgbClr val="FF0000"/>
                </a:solidFill>
              </a:rPr>
              <a:t>struct</a:t>
            </a:r>
            <a:r>
              <a:rPr lang="en-US" sz="2200"/>
              <a:t>, a user defined type with named fields of specific types</a:t>
            </a:r>
          </a:p>
          <a:p>
            <a:pPr lvl="1"/>
            <a:r>
              <a:rPr lang="en-US" sz="2200">
                <a:solidFill>
                  <a:schemeClr val="accent4"/>
                </a:solidFill>
              </a:rPr>
              <a:t>C++</a:t>
            </a:r>
            <a:r>
              <a:rPr lang="en-US" sz="2200"/>
              <a:t> added function pointers, and later classes</a:t>
            </a:r>
          </a:p>
          <a:p>
            <a:pPr lvl="1"/>
            <a:endParaRPr lang="en-US" sz="2200"/>
          </a:p>
          <a:p>
            <a:pPr lvl="1"/>
            <a:r>
              <a:rPr lang="en-US" sz="2200" b="1">
                <a:solidFill>
                  <a:schemeClr val="accent2"/>
                </a:solidFill>
              </a:rPr>
              <a:t>Rust</a:t>
            </a:r>
            <a:r>
              <a:rPr lang="en-US" sz="2200"/>
              <a:t> &amp; </a:t>
            </a:r>
            <a:r>
              <a:rPr lang="en-US" sz="2200">
                <a:solidFill>
                  <a:schemeClr val="accent2">
                    <a:lumMod val="60000"/>
                    <a:lumOff val="40000"/>
                  </a:schemeClr>
                </a:solidFill>
              </a:rPr>
              <a:t>Go</a:t>
            </a:r>
            <a:r>
              <a:rPr lang="en-US" sz="2200"/>
              <a:t> both have more modern versions of struct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338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2AF7D-655B-AFDC-08C7-A7CA2335A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/>
              <a:t>The Significance of C's struct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EE9A1-F51F-4707-3CF2-CC3F137FB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/>
              <a:t>C represented a departure from the past because the </a:t>
            </a:r>
            <a:r>
              <a:rPr lang="en-US" sz="2800">
                <a:solidFill>
                  <a:srgbClr val="FF0000"/>
                </a:solidFill>
              </a:rPr>
              <a:t>struct</a:t>
            </a:r>
            <a:r>
              <a:rPr lang="en-US" sz="2800"/>
              <a:t> included these features:</a:t>
            </a:r>
          </a:p>
          <a:p>
            <a:pPr marL="800100" indent="-349250"/>
            <a:r>
              <a:rPr lang="en-US" sz="2800"/>
              <a:t>Named fields</a:t>
            </a:r>
          </a:p>
          <a:p>
            <a:pPr marL="800100" indent="-349250"/>
            <a:r>
              <a:rPr lang="en-US" sz="2800"/>
              <a:t>Static type checking</a:t>
            </a:r>
          </a:p>
          <a:p>
            <a:pPr marL="800100" indent="-349250"/>
            <a:r>
              <a:rPr lang="en-US" sz="2800"/>
              <a:t>Predictable memory layout</a:t>
            </a:r>
          </a:p>
          <a:p>
            <a:pPr marL="800100" indent="-349250"/>
            <a:r>
              <a:rPr lang="en-US" sz="2800"/>
              <a:t>Easy mapping to low-level operations</a:t>
            </a:r>
            <a:br>
              <a:rPr lang="en-US" sz="2800"/>
            </a:br>
            <a:r>
              <a:rPr lang="en-US" sz="2800"/>
              <a:t>(good for systems programming)</a:t>
            </a:r>
          </a:p>
        </p:txBody>
      </p:sp>
    </p:spTree>
    <p:extLst>
      <p:ext uri="{BB962C8B-B14F-4D97-AF65-F5344CB8AC3E}">
        <p14:creationId xmlns:p14="http://schemas.microsoft.com/office/powerpoint/2010/main" val="298826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39C897-1B57-46B5-AEAF-52C4ABB5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6000" cap="none">
                <a:solidFill>
                  <a:srgbClr val="FFFFFF"/>
                </a:solidFill>
              </a:rPr>
              <a:t>struct</a:t>
            </a:r>
            <a:endParaRPr lang="en-US" sz="3000" cap="none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40AB2F-F3E3-41BD-92DF-CAE12587B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8" y="725394"/>
            <a:ext cx="5659463" cy="5407212"/>
          </a:xfrm>
        </p:spPr>
        <p:txBody>
          <a:bodyPr anchor="t"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active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bool,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username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String,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String,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sign_in_count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u64,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user1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= User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active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true,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username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String::from(</a:t>
            </a:r>
            <a:r>
              <a:rPr lang="en-US" b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"bill"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String::from(</a:t>
            </a:r>
            <a:r>
              <a:rPr lang="en-US" sz="1600" b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"bill@mail.com"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sign_in_count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b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user2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= User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username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String::from(</a:t>
            </a:r>
            <a:r>
              <a:rPr lang="en-US" b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"jane"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String::from(</a:t>
            </a:r>
            <a:r>
              <a:rPr lang="en-US" sz="1600" b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"jane@mail.com"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..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6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930E0F-1936-B387-8311-FDA5A2775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889A12-3E08-1A95-3983-DE3A41A4E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119E690-1BCB-8585-B3A9-A9C67779D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36FEFB0-FD80-06AF-D870-35FA67BF7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A974D4B-51E0-0695-8082-62C6D433F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8BEEADF-8867-20F0-25BC-074511CAB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6000" cap="none">
                <a:solidFill>
                  <a:srgbClr val="FFFFFF"/>
                </a:solidFill>
              </a:rPr>
              <a:t>struct</a:t>
            </a:r>
            <a:endParaRPr lang="en-US" sz="3000" cap="none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3FD45BD-1FD3-7AE4-871F-30FD6DC9C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0A9EB5-3A71-A34C-E245-ACB8DEB45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8" y="725394"/>
            <a:ext cx="5659463" cy="5407212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active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bool,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username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String,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String,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sign_in_count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: u64,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active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= true;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username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String::from(</a:t>
            </a:r>
            <a:r>
              <a:rPr lang="en-US" sz="1800" b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"mike"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>
                <a:latin typeface="Courier New" panose="02070309020205020404" pitchFamily="49" charset="0"/>
                <a:cs typeface="Courier New" panose="02070309020205020404" pitchFamily="49" charset="0"/>
              </a:rPr>
              <a:t>String::from(</a:t>
            </a:r>
            <a:r>
              <a:rPr lang="en-US" sz="1400" b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"mike@mail.com"</a:t>
            </a:r>
            <a:r>
              <a:rPr lang="en-US" sz="1400" b="1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sign_in_count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= 21;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user3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active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username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sign_in_count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7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723DD-213F-49E4-B7F6-9B387AC9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DFC4F-1E00-4C74-90A5-84688082A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structs can be immutable (default) or mutable</a:t>
            </a:r>
          </a:p>
          <a:p>
            <a:r>
              <a:rPr lang="en-US"/>
              <a:t>the fields inherit this attribute from the struct (no partially mutable structs)</a:t>
            </a:r>
          </a:p>
          <a:p>
            <a:r>
              <a:rPr lang="en-US"/>
              <a:t>Fields are accessed via the . operator</a:t>
            </a:r>
          </a:p>
          <a:p>
            <a:pPr lvl="1"/>
            <a:r>
              <a:rPr lang="en-US" sz="2000"/>
              <a:t>For example,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user1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0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email</a:t>
            </a:r>
          </a:p>
          <a:p>
            <a:r>
              <a:rPr lang="en-US"/>
              <a:t>A struct value must be completely specified. No fields can be left out or missing.</a:t>
            </a:r>
          </a:p>
          <a:p>
            <a:r>
              <a:rPr lang="en-US"/>
              <a:t>Ownership rules apply. In the above example, user1 has transferred ownership of its email address to x. Use .clone() to avoid this. </a:t>
            </a:r>
            <a:r>
              <a:rPr lang="en-US">
                <a:solidFill>
                  <a:schemeClr val="accent1">
                    <a:lumMod val="60000"/>
                    <a:lumOff val="40000"/>
                  </a:schemeClr>
                </a:solidFill>
              </a:rPr>
              <a:t>PAY ATTENTION TO THE HEAP!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7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E66D98-E035-4C4A-80AB-D90A55EF2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277" y="844902"/>
            <a:ext cx="6138431" cy="516819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1800" b="1">
              <a:solidFill>
                <a:srgbClr val="00669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my_info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= (</a:t>
            </a:r>
            <a:r>
              <a:rPr lang="en-US" sz="1800" b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"Walter"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40000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40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 years 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8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my_info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.3;</a:t>
            </a:r>
          </a:p>
          <a:p>
            <a:pPr marL="0" indent="0">
              <a:buNone/>
            </a:pPr>
            <a:endParaRPr lang="en-US" sz="18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8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salary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) = </a:t>
            </a:r>
            <a:r>
              <a:rPr lang="en-US" sz="1800" b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my_info</a:t>
            </a:r>
            <a:r>
              <a:rPr lang="en-US" sz="1800" b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Ownership rules still apply!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Tuples don't have the ability to enforce consistency of typing, or other semantics.</a:t>
            </a:r>
          </a:p>
          <a:p>
            <a:pPr marL="0" indent="0">
              <a:buNone/>
            </a:pPr>
            <a:r>
              <a:rPr lang="en-US"/>
              <a:t>So </a:t>
            </a:r>
            <a:r>
              <a:rPr lang="en-US" b="1">
                <a:solidFill>
                  <a:schemeClr val="accent2"/>
                </a:solidFill>
              </a:rPr>
              <a:t>Rust</a:t>
            </a:r>
            <a:r>
              <a:rPr lang="en-US"/>
              <a:t> has a variant of structs called tuple-structs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7AF281F1-F5C7-4D1E-BE9A-1E1E79EB3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6000">
                <a:solidFill>
                  <a:schemeClr val="bg1">
                    <a:shade val="97000"/>
                    <a:satMod val="150000"/>
                  </a:schemeClr>
                </a:solidFill>
              </a:rPr>
              <a:t>tuples</a:t>
            </a:r>
            <a:endParaRPr lang="en-US" sz="6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01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EEED2-1F77-41DC-9819-C48ACA967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OOP (</a:t>
            </a:r>
            <a:r>
              <a:rPr lang="en-US" cap="none"/>
              <a:t>sort of...</a:t>
            </a:r>
            <a:r>
              <a:rPr lang="en-US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68BA4-6F14-4362-BBE4-C4C7D543F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/>
              <a:t>In addition to representing structured data, structs can have functions implemented on them (approximating an object-oriented style of programming).</a:t>
            </a:r>
          </a:p>
          <a:p>
            <a:r>
              <a:rPr lang="en-US" sz="2400"/>
              <a:t>This is accomplished by using </a:t>
            </a:r>
            <a:r>
              <a:rPr lang="en-US" sz="2400">
                <a:solidFill>
                  <a:srgbClr val="00B0F0"/>
                </a:solidFill>
              </a:rPr>
              <a:t>implementation blocks</a:t>
            </a:r>
            <a:r>
              <a:rPr lang="en-US" sz="2400"/>
              <a:t>, which are separate blocks of code from the data portion of the struct.</a:t>
            </a:r>
          </a:p>
          <a:p>
            <a:r>
              <a:rPr lang="en-US" sz="2400"/>
              <a:t>These include </a:t>
            </a:r>
            <a:r>
              <a:rPr lang="en-US" sz="2400">
                <a:solidFill>
                  <a:srgbClr val="92D050"/>
                </a:solidFill>
              </a:rPr>
              <a:t>methods</a:t>
            </a:r>
            <a:r>
              <a:rPr lang="en-US" sz="2400"/>
              <a:t>, </a:t>
            </a:r>
            <a:r>
              <a:rPr lang="en-US" sz="2400">
                <a:solidFill>
                  <a:srgbClr val="7030A0"/>
                </a:solidFill>
              </a:rPr>
              <a:t>constructors</a:t>
            </a:r>
            <a:r>
              <a:rPr lang="en-US" sz="2400"/>
              <a:t>, and </a:t>
            </a:r>
            <a:r>
              <a:rPr lang="en-US" sz="2400">
                <a:solidFill>
                  <a:srgbClr val="FFC000"/>
                </a:solidFill>
              </a:rPr>
              <a:t>associated functions</a:t>
            </a:r>
            <a:r>
              <a:rPr lang="en-US" sz="2400"/>
              <a:t>.</a:t>
            </a:r>
          </a:p>
          <a:p>
            <a:pPr lvl="1"/>
            <a:r>
              <a:rPr lang="en-US" sz="2200">
                <a:solidFill>
                  <a:srgbClr val="92D050"/>
                </a:solidFill>
              </a:rPr>
              <a:t>Methods</a:t>
            </a:r>
            <a:r>
              <a:rPr lang="en-US" sz="2200"/>
              <a:t>: analogous to instance methods in Java</a:t>
            </a:r>
          </a:p>
          <a:p>
            <a:pPr lvl="2"/>
            <a:r>
              <a:rPr lang="en-US" sz="2000"/>
              <a:t>Use self parameter (and Self return type), similar to Python</a:t>
            </a:r>
          </a:p>
          <a:p>
            <a:pPr lvl="1"/>
            <a:r>
              <a:rPr lang="en-US" sz="2200">
                <a:solidFill>
                  <a:srgbClr val="7030A0"/>
                </a:solidFill>
              </a:rPr>
              <a:t>Constructors</a:t>
            </a:r>
            <a:r>
              <a:rPr lang="en-US" sz="2200"/>
              <a:t>: same as in Java</a:t>
            </a:r>
          </a:p>
          <a:p>
            <a:pPr lvl="1"/>
            <a:r>
              <a:rPr lang="en-US" sz="2200">
                <a:solidFill>
                  <a:srgbClr val="FFC000"/>
                </a:solidFill>
              </a:rPr>
              <a:t>Associated functions</a:t>
            </a:r>
            <a:r>
              <a:rPr lang="en-US" sz="2200"/>
              <a:t>: analogous to static methods in Java</a:t>
            </a:r>
          </a:p>
          <a:p>
            <a:r>
              <a:rPr lang="en-US" sz="2400"/>
              <a:t>Let's look at some examples...</a:t>
            </a:r>
          </a:p>
        </p:txBody>
      </p:sp>
    </p:spTree>
    <p:extLst>
      <p:ext uri="{BB962C8B-B14F-4D97-AF65-F5344CB8AC3E}">
        <p14:creationId xmlns:p14="http://schemas.microsoft.com/office/powerpoint/2010/main" val="170373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599</Words>
  <Application>Microsoft Office PowerPoint</Application>
  <PresentationFormat>Widescreen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Calibri</vt:lpstr>
      <vt:lpstr>Courier New</vt:lpstr>
      <vt:lpstr>Rockwell</vt:lpstr>
      <vt:lpstr>Rockwell Condensed</vt:lpstr>
      <vt:lpstr>Rockwell Extra Bold</vt:lpstr>
      <vt:lpstr>Wingdings</vt:lpstr>
      <vt:lpstr>Wood Type</vt:lpstr>
      <vt:lpstr>Rust: structs</vt:lpstr>
      <vt:lpstr>ALERTS</vt:lpstr>
      <vt:lpstr>History</vt:lpstr>
      <vt:lpstr>The Significance of C's struct</vt:lpstr>
      <vt:lpstr>struct</vt:lpstr>
      <vt:lpstr>struct</vt:lpstr>
      <vt:lpstr>Rules</vt:lpstr>
      <vt:lpstr>tuples</vt:lpstr>
      <vt:lpstr>OOP (sort of...)</vt:lpstr>
      <vt:lpstr>Next Time...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Scala: Control Structures</dc:title>
  <dc:creator>Stucki, David</dc:creator>
  <cp:lastModifiedBy>Stucki, David</cp:lastModifiedBy>
  <cp:revision>18</cp:revision>
  <dcterms:created xsi:type="dcterms:W3CDTF">2021-02-03T05:02:48Z</dcterms:created>
  <dcterms:modified xsi:type="dcterms:W3CDTF">2026-01-30T13:59:54Z</dcterms:modified>
</cp:coreProperties>
</file>