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Scala: Control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BBD8-50A5-4092-A9C6-D2C3C194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639E-D24A-4452-85C1-FF9A2A68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</p:spPr>
        <p:txBody>
          <a:bodyPr>
            <a:normAutofit/>
          </a:bodyPr>
          <a:lstStyle/>
          <a:p>
            <a:r>
              <a:rPr lang="en-US" dirty="0"/>
              <a:t>This chapter claims that match is similar to Java's switch, which has some merit</a:t>
            </a:r>
          </a:p>
          <a:p>
            <a:r>
              <a:rPr lang="en-US" dirty="0"/>
              <a:t>However, it is a much richer and more complex structure than it appears here</a:t>
            </a:r>
          </a:p>
          <a:p>
            <a:pPr lvl="1"/>
            <a:r>
              <a:rPr lang="en-US" dirty="0"/>
              <a:t>Wait until chapter 15 to learn more...</a:t>
            </a:r>
          </a:p>
          <a:p>
            <a:pPr marL="274320" lvl="1" indent="0">
              <a:buNone/>
            </a:pPr>
            <a:endParaRPr lang="en-US" dirty="0"/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firstArg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if (!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args.isEmpty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 else ""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friend =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firstArg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match {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"salt" =&gt; "pepper"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"chips" =&gt; "salsa"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"eggs" =&gt; "bacon"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 =&gt; "huh?"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(friend)</a:t>
            </a:r>
          </a:p>
        </p:txBody>
      </p:sp>
    </p:spTree>
    <p:extLst>
      <p:ext uri="{BB962C8B-B14F-4D97-AF65-F5344CB8AC3E}">
        <p14:creationId xmlns:p14="http://schemas.microsoft.com/office/powerpoint/2010/main" val="19193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continue, &amp;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shouldn't be using </a:t>
            </a:r>
            <a:r>
              <a:rPr lang="en-US" sz="2400" b="1" dirty="0">
                <a:solidFill>
                  <a:schemeClr val="accent1"/>
                </a:solidFill>
              </a:rPr>
              <a:t>break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chemeClr val="accent1"/>
                </a:solidFill>
              </a:rPr>
              <a:t>continue</a:t>
            </a:r>
            <a:r>
              <a:rPr lang="en-US" sz="2400" dirty="0"/>
              <a:t> in Java anyway, so the fact that they are missing in Scala isn't a big loss</a:t>
            </a:r>
          </a:p>
          <a:p>
            <a:endParaRPr lang="en-US" sz="2400" dirty="0"/>
          </a:p>
          <a:p>
            <a:r>
              <a:rPr lang="en-US" sz="2400" dirty="0"/>
              <a:t>Scala's scoping rules are very similar to Java</a:t>
            </a:r>
          </a:p>
          <a:p>
            <a:pPr lvl="1"/>
            <a:r>
              <a:rPr lang="en-US" sz="2200" cap="smal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Please read this part of the chapter carefully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cap="small" dirty="0">
                <a:solidFill>
                  <a:srgbClr val="0070C0"/>
                </a:solidFill>
              </a:rPr>
              <a:t>This chapter is probably worth reading twice!</a:t>
            </a:r>
          </a:p>
        </p:txBody>
      </p:sp>
    </p:spTree>
    <p:extLst>
      <p:ext uri="{BB962C8B-B14F-4D97-AF65-F5344CB8AC3E}">
        <p14:creationId xmlns:p14="http://schemas.microsoft.com/office/powerpoint/2010/main" val="17037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6082-B2BD-4C8A-AF46-13043482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B847-5E90-48E8-B957-3F4009F7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Chapter 8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Functions &amp; Closures</a:t>
            </a:r>
          </a:p>
          <a:p>
            <a:pPr lvl="2"/>
            <a:r>
              <a:rPr lang="en-US" sz="2400" dirty="0">
                <a:solidFill>
                  <a:schemeClr val="accent1"/>
                </a:solidFill>
              </a:rPr>
              <a:t>Guest Lecturer: </a:t>
            </a:r>
            <a:r>
              <a:rPr lang="en-US" sz="2400" dirty="0">
                <a:solidFill>
                  <a:srgbClr val="0070C0"/>
                </a:solidFill>
              </a:rPr>
              <a:t>Dr. Kevin Collins</a:t>
            </a:r>
          </a:p>
          <a:p>
            <a:r>
              <a:rPr lang="en-US" sz="2800" dirty="0"/>
              <a:t>Chapter 9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Control Abstraction</a:t>
            </a:r>
          </a:p>
          <a:p>
            <a:pPr lvl="2"/>
            <a:r>
              <a:rPr lang="en-US" sz="2400" dirty="0">
                <a:solidFill>
                  <a:schemeClr val="accent1"/>
                </a:solidFill>
              </a:rPr>
              <a:t>Guest Lecturer: </a:t>
            </a:r>
            <a:r>
              <a:rPr lang="en-US" sz="2400" dirty="0">
                <a:solidFill>
                  <a:srgbClr val="0070C0"/>
                </a:solidFill>
              </a:rPr>
              <a:t>Dr. Liam Seymour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173F-00D9-458D-9FD2-072FF77D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5D93-E184-45C3-A6C4-475DB804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Read chapters 8-11 for next week</a:t>
            </a:r>
          </a:p>
          <a:p>
            <a:r>
              <a:rPr lang="en-US" sz="2800" dirty="0"/>
              <a:t>Project 1 is available</a:t>
            </a:r>
          </a:p>
          <a:p>
            <a:r>
              <a:rPr lang="en-US" sz="2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51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F485-F81C-4627-A50C-4D443F5E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F0E5-34AB-4F36-BCBF-9C1057700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Scala only has a handful of built-in language control structures</a:t>
            </a:r>
          </a:p>
          <a:p>
            <a:pPr lvl="1"/>
            <a:r>
              <a:rPr lang="en-US" sz="2200" b="1" dirty="0">
                <a:solidFill>
                  <a:schemeClr val="accent1"/>
                </a:solidFill>
              </a:rPr>
              <a:t>if</a:t>
            </a:r>
          </a:p>
          <a:p>
            <a:pPr lvl="1"/>
            <a:r>
              <a:rPr lang="en-US" sz="2200" b="1" dirty="0">
                <a:solidFill>
                  <a:schemeClr val="accent1"/>
                </a:solidFill>
              </a:rPr>
              <a:t>while</a:t>
            </a:r>
          </a:p>
          <a:p>
            <a:pPr lvl="1"/>
            <a:r>
              <a:rPr lang="en-US" sz="2200" b="1" dirty="0">
                <a:solidFill>
                  <a:schemeClr val="accent1"/>
                </a:solidFill>
              </a:rPr>
              <a:t>for</a:t>
            </a:r>
          </a:p>
          <a:p>
            <a:pPr lvl="1"/>
            <a:r>
              <a:rPr lang="en-US" sz="2200" b="1" dirty="0">
                <a:solidFill>
                  <a:schemeClr val="accent1"/>
                </a:solidFill>
              </a:rPr>
              <a:t>try</a:t>
            </a:r>
          </a:p>
          <a:p>
            <a:pPr lvl="1"/>
            <a:r>
              <a:rPr lang="en-US" sz="2200" b="1" dirty="0">
                <a:solidFill>
                  <a:schemeClr val="accent1"/>
                </a:solidFill>
              </a:rPr>
              <a:t>match</a:t>
            </a:r>
          </a:p>
          <a:p>
            <a:pPr lvl="1"/>
            <a:r>
              <a:rPr lang="en-US" sz="2200" dirty="0"/>
              <a:t>&lt;function calls&gt;</a:t>
            </a:r>
          </a:p>
          <a:p>
            <a:r>
              <a:rPr lang="en-US" sz="2400" dirty="0"/>
              <a:t>All of these are expressions, not statements!</a:t>
            </a:r>
          </a:p>
          <a:p>
            <a:pPr lvl="1"/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 other words they all evaluate to (or return) a value</a:t>
            </a:r>
          </a:p>
        </p:txBody>
      </p:sp>
    </p:spTree>
    <p:extLst>
      <p:ext uri="{BB962C8B-B14F-4D97-AF65-F5344CB8AC3E}">
        <p14:creationId xmlns:p14="http://schemas.microsoft.com/office/powerpoint/2010/main" val="30338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1BBD-A517-4866-BD7D-770D5CB7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if:	</a:t>
            </a:r>
            <a:r>
              <a:rPr lang="en-US" sz="2400" dirty="0"/>
              <a:t>set filename to the first command line argument...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E213-9BFC-4340-B573-A2BF9200C5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Scala's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is more like Java's </a:t>
            </a:r>
            <a:r>
              <a:rPr lang="en-US" dirty="0">
                <a:solidFill>
                  <a:schemeClr val="accent1"/>
                </a:solidFill>
              </a:rPr>
              <a:t>conditional expression</a:t>
            </a:r>
            <a:r>
              <a:rPr lang="en-US" dirty="0"/>
              <a:t> than Java's </a:t>
            </a:r>
            <a:r>
              <a:rPr lang="en-US" dirty="0">
                <a:solidFill>
                  <a:schemeClr val="accent1"/>
                </a:solidFill>
              </a:rPr>
              <a:t>if</a:t>
            </a:r>
          </a:p>
          <a:p>
            <a:pPr marL="0" indent="0">
              <a:buNone/>
            </a:pPr>
            <a:r>
              <a:rPr lang="en-US" dirty="0"/>
              <a:t>    s = d %2 == 1 ? "odd" : "even";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var filename = "default.txt"</a:t>
            </a:r>
          </a:p>
          <a:p>
            <a:pPr marL="0" indent="0">
              <a:buNone/>
            </a:pPr>
            <a:r>
              <a:rPr lang="en-US" dirty="0"/>
              <a:t>if (!</a:t>
            </a:r>
            <a:r>
              <a:rPr lang="en-US" dirty="0" err="1"/>
              <a:t>args.isEmpty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filename = </a:t>
            </a:r>
            <a:r>
              <a:rPr lang="en-US" dirty="0" err="1"/>
              <a:t>args</a:t>
            </a:r>
            <a:r>
              <a:rPr lang="en-US" dirty="0"/>
              <a:t>(0)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0711DF-DEBC-44A6-B894-3BFF146332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filename =</a:t>
            </a:r>
          </a:p>
          <a:p>
            <a:pPr marL="0" indent="0">
              <a:buNone/>
            </a:pPr>
            <a:r>
              <a:rPr lang="en-US" dirty="0"/>
              <a:t>    if (!</a:t>
            </a:r>
            <a:r>
              <a:rPr lang="en-US" dirty="0" err="1"/>
              <a:t>args.isEmpty</a:t>
            </a:r>
            <a:r>
              <a:rPr lang="en-US" dirty="0"/>
              <a:t>) </a:t>
            </a:r>
            <a:r>
              <a:rPr lang="en-US" dirty="0" err="1"/>
              <a:t>args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else "default.txt"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AVOIDING var is a design goal</a:t>
            </a:r>
          </a:p>
        </p:txBody>
      </p:sp>
    </p:spTree>
    <p:extLst>
      <p:ext uri="{BB962C8B-B14F-4D97-AF65-F5344CB8AC3E}">
        <p14:creationId xmlns:p14="http://schemas.microsoft.com/office/powerpoint/2010/main" val="34064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39C897-1B57-46B5-AEAF-52C4ABB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while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0AB2F-F3E3-41BD-92DF-CAE12587B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8" y="725394"/>
            <a:ext cx="5659463" cy="5407212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while</a:t>
            </a:r>
            <a:r>
              <a:rPr lang="en-US" sz="2400" dirty="0"/>
              <a:t> is an entirely imperative way of programming in Scala, and so like var should be avoided when possible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/>
                </a:solidFill>
              </a:rPr>
              <a:t>while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chemeClr val="accent1"/>
                </a:solidFill>
              </a:rPr>
              <a:t>do-while</a:t>
            </a:r>
            <a:r>
              <a:rPr lang="en-US" sz="2400" dirty="0"/>
              <a:t> loops </a:t>
            </a:r>
            <a:r>
              <a:rPr lang="en-US" sz="2400" i="1" dirty="0">
                <a:solidFill>
                  <a:srgbClr val="FF0000"/>
                </a:solidFill>
              </a:rPr>
              <a:t>do</a:t>
            </a:r>
            <a:r>
              <a:rPr lang="en-US" sz="2400" dirty="0"/>
              <a:t> return a value, but it's not interesting: () is the unit value, which is the only value the Unit type</a:t>
            </a:r>
          </a:p>
          <a:p>
            <a:endParaRPr lang="en-US" sz="2400" dirty="0"/>
          </a:p>
          <a:p>
            <a:r>
              <a:rPr lang="en-US" sz="2400" dirty="0"/>
              <a:t>The functional alternative is recursion</a:t>
            </a:r>
          </a:p>
        </p:txBody>
      </p:sp>
    </p:spTree>
    <p:extLst>
      <p:ext uri="{BB962C8B-B14F-4D97-AF65-F5344CB8AC3E}">
        <p14:creationId xmlns:p14="http://schemas.microsoft.com/office/powerpoint/2010/main" val="2757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23DD-213F-49E4-B7F6-9B387AC9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FC4F-1E00-4C74-90A5-84688082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where the fun begins...</a:t>
            </a:r>
          </a:p>
          <a:p>
            <a:r>
              <a:rPr lang="en-US" b="1" dirty="0">
                <a:solidFill>
                  <a:schemeClr val="accent1"/>
                </a:solidFill>
              </a:rPr>
              <a:t>for</a:t>
            </a:r>
            <a:r>
              <a:rPr lang="en-US" dirty="0"/>
              <a:t> in Scala basically takes the idea of the extended </a:t>
            </a:r>
            <a:r>
              <a:rPr lang="en-US" b="1" dirty="0">
                <a:solidFill>
                  <a:schemeClr val="accent1"/>
                </a:solidFill>
              </a:rPr>
              <a:t>for</a:t>
            </a:r>
            <a:r>
              <a:rPr lang="en-US" dirty="0"/>
              <a:t> in Java and goes crazy</a:t>
            </a:r>
          </a:p>
          <a:p>
            <a:r>
              <a:rPr lang="en-US" dirty="0"/>
              <a:t>You can use it to iterate over any collection (type that implements the foreach method) in various sophisticated ways</a:t>
            </a:r>
          </a:p>
          <a:p>
            <a:r>
              <a:rPr lang="en-US" dirty="0"/>
              <a:t>Ranges: similar to Python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&lt;- 1 to 10)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s"count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 // inclusive bounds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&lt;- 1 until 10)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s"count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 // stops short of upper</a:t>
            </a:r>
          </a:p>
          <a:p>
            <a:r>
              <a:rPr lang="en-US" dirty="0"/>
              <a:t>However, loop control variables are seldom necessary and should also be avoided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&lt;- 0 to 4)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"hello")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7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DB736C-86CD-42D4-853D-12C684AB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with for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211952-FB0A-44AA-9C64-FA0F08C0F9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files =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(".")).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listFiles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(file &lt;- files)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file &lt;- files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file.getName.endsWith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5BDB6-E474-40E9-BB30-20FD36712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4884621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scala.io.Source.fromFile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toArray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grep(pattern: String)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file &lt;- files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file.getName.endsWith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line &lt;-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trimmed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line.trim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trimmed.matches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(pattern)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s"$file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$trimmed")</a:t>
            </a:r>
          </a:p>
        </p:txBody>
      </p:sp>
    </p:spTree>
    <p:extLst>
      <p:ext uri="{BB962C8B-B14F-4D97-AF65-F5344CB8AC3E}">
        <p14:creationId xmlns:p14="http://schemas.microsoft.com/office/powerpoint/2010/main" val="416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28AC1-255E-4E58-9872-386C1BD82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D847-A6ED-4744-8FFF-EC777471F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7" y="2194560"/>
            <a:ext cx="4856499" cy="397764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scalaFile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for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file &lt;- files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file.getName.endsWith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(".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scala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yield file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8C2F3-0E09-454E-B557-AB87DE35B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936380" cy="3977640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forLineLengths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file &lt;- files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file.getName.endsWith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line &lt;-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fileLines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trimmed =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line.trim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trimmed.matches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(".*for.*")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yield </a:t>
            </a:r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trimmed.length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66D98-E035-4C4A-80AB-D90A55E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844902"/>
            <a:ext cx="6138431" cy="5168196"/>
          </a:xfrm>
        </p:spPr>
        <p:txBody>
          <a:bodyPr anchor="ctr">
            <a:normAutofit/>
          </a:bodyPr>
          <a:lstStyle/>
          <a:p>
            <a:r>
              <a:rPr lang="en-US" dirty="0"/>
              <a:t>Exception handling in Scala is very similar to Java</a:t>
            </a:r>
          </a:p>
          <a:p>
            <a:endParaRPr lang="en-US" dirty="0"/>
          </a:p>
          <a:p>
            <a:r>
              <a:rPr lang="en-US" dirty="0"/>
              <a:t>However, the main difference is that throw is an expression that has a return type</a:t>
            </a:r>
          </a:p>
          <a:p>
            <a:endParaRPr lang="en-US" dirty="0"/>
          </a:p>
          <a:p>
            <a:r>
              <a:rPr lang="en-US" dirty="0"/>
              <a:t>The rules are simple, but subtle. </a:t>
            </a:r>
            <a:r>
              <a:rPr lang="en-US" cap="smal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Please read this part of the chapter carefully</a:t>
            </a:r>
          </a:p>
          <a:p>
            <a:endParaRPr lang="en-US" dirty="0"/>
          </a:p>
          <a:p>
            <a:r>
              <a:rPr lang="en-US" dirty="0"/>
              <a:t>A try-catch-finally expression also results in a value. Be careful about assuming you know how this works...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AF281F1-F5C7-4D1E-BE9A-1E1E79EB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try</a:t>
            </a:r>
          </a:p>
        </p:txBody>
      </p:sp>
    </p:spTree>
    <p:extLst>
      <p:ext uri="{BB962C8B-B14F-4D97-AF65-F5344CB8AC3E}">
        <p14:creationId xmlns:p14="http://schemas.microsoft.com/office/powerpoint/2010/main" val="172801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780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Courier New</vt:lpstr>
      <vt:lpstr>Rockwell</vt:lpstr>
      <vt:lpstr>Rockwell Condensed</vt:lpstr>
      <vt:lpstr>Rockwell Extra Bold</vt:lpstr>
      <vt:lpstr>Wingdings</vt:lpstr>
      <vt:lpstr>Wood Type</vt:lpstr>
      <vt:lpstr>Scala: Control Structures</vt:lpstr>
      <vt:lpstr>ALERTS</vt:lpstr>
      <vt:lpstr>Overview</vt:lpstr>
      <vt:lpstr>if: set filename to the first command line argument...</vt:lpstr>
      <vt:lpstr>while</vt:lpstr>
      <vt:lpstr>for expressions</vt:lpstr>
      <vt:lpstr>more with for</vt:lpstr>
      <vt:lpstr>for yield</vt:lpstr>
      <vt:lpstr>try</vt:lpstr>
      <vt:lpstr>match</vt:lpstr>
      <vt:lpstr>break, continue, &amp; Scope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Scala: Control Structures</dc:title>
  <dc:creator>Stucki, David</dc:creator>
  <cp:lastModifiedBy>Stucki, David</cp:lastModifiedBy>
  <cp:revision>6</cp:revision>
  <dcterms:created xsi:type="dcterms:W3CDTF">2021-02-03T05:02:48Z</dcterms:created>
  <dcterms:modified xsi:type="dcterms:W3CDTF">2021-02-03T05:41:37Z</dcterms:modified>
</cp:coreProperties>
</file>