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80" r:id="rId4"/>
    <p:sldId id="288" r:id="rId5"/>
    <p:sldId id="289" r:id="rId6"/>
    <p:sldId id="290" r:id="rId7"/>
    <p:sldId id="291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4" autoAdjust="0"/>
    <p:restoredTop sz="94660"/>
  </p:normalViewPr>
  <p:slideViewPr>
    <p:cSldViewPr snapToGrid="0">
      <p:cViewPr>
        <p:scale>
          <a:sx n="100" d="100"/>
          <a:sy n="100" d="100"/>
        </p:scale>
        <p:origin x="62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1/28/2026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C8E9-57F0-477C-881A-FF52DDC16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/>
              <a:t>Rust Ownership: Borrowing</a:t>
            </a:r>
            <a:endParaRPr lang="en-US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4842E-02CF-4ACC-B180-E94342930B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 4210</a:t>
            </a:r>
          </a:p>
          <a:p>
            <a:r>
              <a:rPr lang="en-US" dirty="0"/>
              <a:t>David J Stucki</a:t>
            </a:r>
          </a:p>
        </p:txBody>
      </p:sp>
    </p:spTree>
    <p:extLst>
      <p:ext uri="{BB962C8B-B14F-4D97-AF65-F5344CB8AC3E}">
        <p14:creationId xmlns:p14="http://schemas.microsoft.com/office/powerpoint/2010/main" val="108682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1173F-00D9-458D-9FD2-072FF77D2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B5D93-E184-45C3-A6C4-475DB8047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Finish reading chapter 4</a:t>
            </a:r>
          </a:p>
          <a:p>
            <a:r>
              <a:rPr lang="en-US" sz="2800"/>
              <a:t>Begin reading chapter 5</a:t>
            </a:r>
            <a:endParaRPr lang="en-US" sz="2800" dirty="0"/>
          </a:p>
          <a:p>
            <a:r>
              <a:rPr lang="en-US" sz="2800"/>
              <a:t>Presentation schedule</a:t>
            </a:r>
          </a:p>
          <a:p>
            <a:pPr lvl="1"/>
            <a:r>
              <a:rPr lang="en-US" sz="2600"/>
              <a:t>Only 4 people submitted ranked topics on time</a:t>
            </a:r>
          </a:p>
          <a:p>
            <a:pPr lvl="1"/>
            <a:r>
              <a:rPr lang="en-US" sz="2600"/>
              <a:t>Only 7 people submitted at all</a:t>
            </a:r>
          </a:p>
          <a:p>
            <a:pPr lvl="1"/>
            <a:r>
              <a:rPr lang="en-US" sz="2600"/>
              <a:t>I'll have the schedule on Friday, provided I get the rest</a:t>
            </a:r>
          </a:p>
          <a:p>
            <a:pPr lvl="2"/>
            <a:r>
              <a:rPr lang="en-US" sz="2400"/>
              <a:t>If you haven't send me yours, send ranked 5 from each list</a:t>
            </a:r>
            <a:endParaRPr lang="en-US" sz="2400" dirty="0"/>
          </a:p>
          <a:p>
            <a:pPr lvl="1"/>
            <a:r>
              <a:rPr lang="en-US" sz="24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85194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F7A0B-DB48-4582-BA5D-F7E6C6921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6606C5-2C96-4251-AB37-7BABA541076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/>
              <a:t>Variables are immutable by default, and mutable when declared explicitly as such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/>
              <a:t>let x = 36;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/>
              <a:t>let mut y = 45;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/>
              <a:t>Values that reside entirely on the stack are of copy-types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/>
              <a:t>Assignment makes a copy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/>
              <a:t>Values that reside on the heap always have (exactly) one owner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/>
              <a:t>Assignment transfers ownership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/>
              <a:t>Functions can take ownership and give ownership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EC4DC-0412-084E-909E-040E94C6A6A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/>
              <a:t>Why?</a:t>
            </a:r>
          </a:p>
          <a:p>
            <a:r>
              <a:rPr lang="en-US">
                <a:solidFill>
                  <a:schemeClr val="accent1"/>
                </a:solidFill>
              </a:rPr>
              <a:t>No garbage collection: memory is returned as soon as it is no longer needed</a:t>
            </a:r>
          </a:p>
          <a:p>
            <a:r>
              <a:rPr lang="en-US">
                <a:solidFill>
                  <a:schemeClr val="accent1"/>
                </a:solidFill>
              </a:rPr>
              <a:t>Which means no memory leaks</a:t>
            </a: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No dangling pointers or null pointer references</a:t>
            </a: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Which means references are always valid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What's the cost of this?</a:t>
            </a:r>
          </a:p>
          <a:p>
            <a:r>
              <a:rPr lang="en-US">
                <a:solidFill>
                  <a:srgbClr val="0070C0"/>
                </a:solidFill>
              </a:rPr>
              <a:t>Requires new discipline</a:t>
            </a:r>
          </a:p>
          <a:p>
            <a:r>
              <a:rPr lang="en-US">
                <a:solidFill>
                  <a:srgbClr val="0070C0"/>
                </a:solidFill>
              </a:rPr>
              <a:t>Which means things that should be easy might now be harder</a:t>
            </a:r>
          </a:p>
        </p:txBody>
      </p:sp>
    </p:spTree>
    <p:extLst>
      <p:ext uri="{BB962C8B-B14F-4D97-AF65-F5344CB8AC3E}">
        <p14:creationId xmlns:p14="http://schemas.microsoft.com/office/powerpoint/2010/main" val="59636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987A4-F194-6A23-C03E-D3015D26E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HELP!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37A2B-9EDB-C2B1-5261-EEB9D87AE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Does </a:t>
            </a:r>
            <a:r>
              <a:rPr lang="en-US" b="1">
                <a:solidFill>
                  <a:schemeClr val="accent2"/>
                </a:solidFill>
              </a:rPr>
              <a:t>Rust</a:t>
            </a:r>
            <a:r>
              <a:rPr lang="en-US"/>
              <a:t> provide any relief?</a:t>
            </a:r>
          </a:p>
          <a:p>
            <a:r>
              <a:rPr lang="en-US"/>
              <a:t>Yes, you can create references to any value!</a:t>
            </a:r>
          </a:p>
          <a:p>
            <a:r>
              <a:rPr lang="en-US"/>
              <a:t>What is a reference?</a:t>
            </a:r>
          </a:p>
          <a:p>
            <a:r>
              <a:rPr lang="en-US"/>
              <a:t>It's basically a pointer.</a:t>
            </a:r>
          </a:p>
          <a:p>
            <a:r>
              <a:rPr lang="en-US"/>
              <a:t>Well doesn't that violate the ownership rule?</a:t>
            </a:r>
          </a:p>
          <a:p>
            <a:r>
              <a:rPr lang="en-US"/>
              <a:t>No, references </a:t>
            </a:r>
            <a:r>
              <a:rPr lang="en-US" b="1">
                <a:solidFill>
                  <a:srgbClr val="00B050"/>
                </a:solidFill>
              </a:rPr>
              <a:t>borrow</a:t>
            </a:r>
            <a:r>
              <a:rPr lang="en-US"/>
              <a:t> the value but don't take ownership!!</a:t>
            </a:r>
          </a:p>
          <a:p>
            <a:r>
              <a:rPr lang="en-US"/>
              <a:t>Wait, now we're back to unconstrained references and we can have spaghetti  </a:t>
            </a:r>
          </a:p>
          <a:p>
            <a:r>
              <a:rPr lang="en-US"/>
              <a:t>Nope! There's rules...</a:t>
            </a:r>
          </a:p>
          <a:p>
            <a:r>
              <a:rPr lang="en-US"/>
              <a:t>Of course there are; what are they?</a:t>
            </a:r>
          </a:p>
        </p:txBody>
      </p:sp>
      <p:pic>
        <p:nvPicPr>
          <p:cNvPr id="1028" name="Picture 4" descr="Hungry Smiley | Symbols &amp; Emoticons">
            <a:extLst>
              <a:ext uri="{FF2B5EF4-FFF2-40B4-BE49-F238E27FC236}">
                <a16:creationId xmlns:a16="http://schemas.microsoft.com/office/drawing/2014/main" id="{D3032E10-7DC6-A43E-57AD-BF451EAEB6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06" t="12252" r="30121" b="11904"/>
          <a:stretch>
            <a:fillRect/>
          </a:stretch>
        </p:blipFill>
        <p:spPr bwMode="auto">
          <a:xfrm>
            <a:off x="10353225" y="4505506"/>
            <a:ext cx="578012" cy="586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70058C-9E56-146D-4527-F545C6199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221" y="1114244"/>
            <a:ext cx="4657725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17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ED859-F41E-B701-8FB4-AA14EC62C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33C5E-E298-BC09-7705-A479064BC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reference to a value can be immutable (default) or mutable</a:t>
            </a:r>
          </a:p>
          <a:p>
            <a:r>
              <a:rPr lang="en-US"/>
              <a:t>A value at any point in time can have either:</a:t>
            </a:r>
          </a:p>
          <a:p>
            <a:pPr lvl="1"/>
            <a:r>
              <a:rPr lang="en-US"/>
              <a:t>One mutable reference (a single writer), or</a:t>
            </a:r>
          </a:p>
          <a:p>
            <a:pPr lvl="1"/>
            <a:r>
              <a:rPr lang="en-US"/>
              <a:t>Many immutable references (many readers)</a:t>
            </a:r>
          </a:p>
          <a:p>
            <a:r>
              <a:rPr lang="en-US"/>
              <a:t>These are mutually exclusive options</a:t>
            </a:r>
          </a:p>
          <a:p>
            <a:r>
              <a:rPr lang="en-US"/>
              <a:t>When there is a mutable reference to a value, its owner is not allowed to modify it</a:t>
            </a:r>
          </a:p>
          <a:p>
            <a:r>
              <a:rPr lang="en-US"/>
              <a:t>References </a:t>
            </a:r>
            <a:r>
              <a:rPr lang="en-US" b="1"/>
              <a:t>MUST</a:t>
            </a:r>
            <a:r>
              <a:rPr lang="en-US"/>
              <a:t> always be valid. In other words, they are never null.</a:t>
            </a:r>
          </a:p>
          <a:p>
            <a:r>
              <a:rPr lang="en-US"/>
              <a:t>Let's look at some examples...</a:t>
            </a:r>
          </a:p>
        </p:txBody>
      </p:sp>
    </p:spTree>
    <p:extLst>
      <p:ext uri="{BB962C8B-B14F-4D97-AF65-F5344CB8AC3E}">
        <p14:creationId xmlns:p14="http://schemas.microsoft.com/office/powerpoint/2010/main" val="55454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06AAB-631D-2A6C-3D6B-F9433313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E3B40-6E63-B88D-483A-130321555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669002"/>
            <a:ext cx="10058400" cy="4503198"/>
          </a:xfrm>
        </p:spPr>
        <p:txBody>
          <a:bodyPr/>
          <a:lstStyle/>
          <a:p>
            <a:r>
              <a:rPr lang="en-US" dirty="0"/>
              <a:t>Enhanced Table 4.1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5324D62-D51E-79F1-424C-1077D9AA6C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521659"/>
              </p:ext>
            </p:extLst>
          </p:nvPr>
        </p:nvGraphicFramePr>
        <p:xfrm>
          <a:off x="1234992" y="2093976"/>
          <a:ext cx="988716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0202">
                  <a:extLst>
                    <a:ext uri="{9D8B030D-6E8A-4147-A177-3AD203B41FA5}">
                      <a16:colId xmlns:a16="http://schemas.microsoft.com/office/drawing/2014/main" val="1364691783"/>
                    </a:ext>
                  </a:extLst>
                </a:gridCol>
                <a:gridCol w="4580878">
                  <a:extLst>
                    <a:ext uri="{9D8B030D-6E8A-4147-A177-3AD203B41FA5}">
                      <a16:colId xmlns:a16="http://schemas.microsoft.com/office/drawing/2014/main" val="2906609465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4124439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Reference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974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ref: &amp;T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Immutable binding of an immutable 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</a:t>
                      </a:r>
                      <a:r>
                        <a:rPr lang="en-US" sz="1600" b="1" i="0" u="none" strike="noStrike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&amp;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algn="l"/>
                      <a:r>
                        <a:rPr lang="en-US" sz="1600" b="1" i="0" u="none" strike="noStrike" baseline="0" dirty="0" err="1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assert_eq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!(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600" b="1" i="0" u="none" strike="noStrike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);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447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mut ref: &amp;T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Mutable binding of an immutable 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</a:t>
                      </a:r>
                      <a:r>
                        <a:rPr lang="en-US" sz="1600" b="1" i="0" u="none" strike="noStrike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</a:t>
                      </a:r>
                      <a:r>
                        <a:rPr lang="en-US" sz="1600" b="1" i="0" u="none" strike="noStrike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20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let mut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&amp;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 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&amp;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;}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66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ref: &amp;mut 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Immutable binding of a mutable 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let mut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</a:t>
                      </a:r>
                      <a:r>
                        <a:rPr lang="en-US" sz="1600" b="1" i="0" u="none" strike="noStrike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32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&amp;</a:t>
                      </a:r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mut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algn="l"/>
                      <a:r>
                        <a:rPr lang="en-US" sz="1600" b="1" i="0" u="none" strike="noStrike" kern="1200" baseline="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*m += 32;</a:t>
                      </a:r>
                    </a:p>
                    <a:p>
                      <a:pPr algn="l"/>
                      <a:r>
                        <a:rPr lang="en-US" sz="1600" b="1" i="0" u="none" strike="noStrike" kern="1200" baseline="0" dirty="0" err="1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assert_eq</a:t>
                      </a:r>
                      <a:r>
                        <a:rPr lang="en-US" sz="1600" b="1" i="0" u="none" strike="noStrike" kern="1200" baseline="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!(*m, 64);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150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mut ref: &amp;mut 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Mutable binding of a mutable 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</a:t>
                      </a:r>
                      <a:r>
                        <a:rPr lang="en-US" sz="1600" b="1" i="0" u="none" strike="noStrike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</a:t>
                      </a:r>
                      <a:r>
                        <a:rPr lang="en-US" sz="1600" b="1" i="0" u="none" strike="noStrike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20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let mut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&amp;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 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 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 </a:t>
                      </a:r>
                      <a:r>
                        <a:rPr lang="en-US" sz="1600" b="1" i="0" u="none" strike="noStrike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 &amp;</a:t>
                      </a:r>
                      <a:r>
                        <a:rPr lang="en-US" sz="1600" b="1" i="0" u="none" strike="noStrike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;}</a:t>
                      </a:r>
                    </a:p>
                    <a:p>
                      <a:pPr algn="l"/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*r += 15;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855007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D2AC0B8E-AC49-DD54-E4CD-7D22E8C75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3227" y="3621326"/>
            <a:ext cx="2645545" cy="64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76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B50B4-7658-DC68-07F7-0320E79B0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CEE51-9C65-DE21-AAD9-616346FBE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DCD11-0944-E48E-1A38-47393F1D2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669002"/>
            <a:ext cx="10058400" cy="4503198"/>
          </a:xfrm>
        </p:spPr>
        <p:txBody>
          <a:bodyPr/>
          <a:lstStyle/>
          <a:p>
            <a:r>
              <a:rPr lang="en-US" dirty="0"/>
              <a:t>Enhanced Table 4.1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21650A-6E88-0900-307B-DD6B5F2CC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18707"/>
              </p:ext>
            </p:extLst>
          </p:nvPr>
        </p:nvGraphicFramePr>
        <p:xfrm>
          <a:off x="1234992" y="2093976"/>
          <a:ext cx="9887160" cy="250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0202">
                  <a:extLst>
                    <a:ext uri="{9D8B030D-6E8A-4147-A177-3AD203B41FA5}">
                      <a16:colId xmlns:a16="http://schemas.microsoft.com/office/drawing/2014/main" val="1364691783"/>
                    </a:ext>
                  </a:extLst>
                </a:gridCol>
                <a:gridCol w="4143889">
                  <a:extLst>
                    <a:ext uri="{9D8B030D-6E8A-4147-A177-3AD203B41FA5}">
                      <a16:colId xmlns:a16="http://schemas.microsoft.com/office/drawing/2014/main" val="2906609465"/>
                    </a:ext>
                  </a:extLst>
                </a:gridCol>
                <a:gridCol w="3363069">
                  <a:extLst>
                    <a:ext uri="{9D8B030D-6E8A-4147-A177-3AD203B41FA5}">
                      <a16:colId xmlns:a16="http://schemas.microsoft.com/office/drawing/2014/main" val="34124439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Reference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974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ref: &amp;mut &amp;T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Immutable binding of a mutable reference to an immutable 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let mut 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v1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=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vec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![</a:t>
                      </a:r>
                      <a:r>
                        <a:rPr lang="en-US" sz="1600" b="1" i="0" u="none" strike="noStrike" kern="1200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</a:t>
                      </a:r>
                      <a:r>
                        <a:rPr lang="en-US" sz="1600" b="1" i="0" u="none" strike="noStrike" kern="1200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];</a:t>
                      </a:r>
                    </a:p>
                    <a:p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let mut 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v2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=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vec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![</a:t>
                      </a:r>
                      <a:r>
                        <a:rPr lang="en-US" sz="1600" b="1" i="0" u="none" strike="noStrike" kern="1200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</a:t>
                      </a:r>
                      <a:r>
                        <a:rPr lang="en-US" sz="1600" b="1" i="0" u="none" strike="noStrike" kern="1200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4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];</a:t>
                      </a:r>
                    </a:p>
                    <a:p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let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r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= </a:t>
                      </a:r>
                      <a:r>
                        <a:rPr lang="en-US" sz="1600" b="1" i="0" u="none" strike="noStrike" kern="1200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mut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600" b="1" i="0" u="none" strike="noStrike" kern="1200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v1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r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= </a:t>
                      </a:r>
                      <a:r>
                        <a:rPr lang="en-US" sz="1600" b="1" i="0" u="none" strike="noStrike" kern="1200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mut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600" b="1" i="0" u="none" strike="noStrike" kern="1200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v2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47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mut ref: &amp;mut &amp;T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Mutable binding of a mutable reference to an immutable reference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let mut 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v1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=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vec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![</a:t>
                      </a:r>
                      <a:r>
                        <a:rPr lang="en-US" sz="1600" b="1" i="0" u="none" strike="noStrike" kern="1200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</a:t>
                      </a:r>
                      <a:r>
                        <a:rPr lang="en-US" sz="1600" b="1" i="0" u="none" strike="noStrike" kern="1200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];</a:t>
                      </a:r>
                    </a:p>
                    <a:p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let mut 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v2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=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vec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![</a:t>
                      </a:r>
                      <a:r>
                        <a:rPr lang="en-US" sz="1600" b="1" i="0" u="none" strike="noStrike" kern="1200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</a:t>
                      </a:r>
                      <a:r>
                        <a:rPr lang="en-US" sz="1600" b="1" i="0" u="none" strike="noStrike" kern="1200" baseline="0" dirty="0">
                          <a:solidFill>
                            <a:srgbClr val="FF66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4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];</a:t>
                      </a:r>
                    </a:p>
                    <a:p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let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mut 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r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= </a:t>
                      </a:r>
                      <a:r>
                        <a:rPr lang="en-US" sz="1600" b="1" i="0" u="none" strike="noStrike" kern="1200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mut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600" b="1" i="0" u="none" strike="noStrike" kern="1200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v1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r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= </a:t>
                      </a:r>
                      <a:r>
                        <a:rPr lang="en-US" sz="1600" b="1" i="0" u="none" strike="noStrike" kern="1200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600" b="1" i="0" u="none" strike="noStrike" kern="1200" baseline="0" dirty="0">
                          <a:solidFill>
                            <a:srgbClr val="00669A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mut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600" b="1" i="0" u="none" strike="noStrike" kern="1200" baseline="0" dirty="0">
                          <a:solidFill>
                            <a:srgbClr val="555555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600" b="1" i="0" u="none" strike="noStrike" kern="1200" baseline="0" dirty="0">
                          <a:solidFill>
                            <a:srgbClr val="000089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v2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793451"/>
                  </a:ext>
                </a:extLst>
              </a:tr>
            </a:tbl>
          </a:graphicData>
        </a:graphic>
      </p:graphicFrame>
      <p:grpSp>
        <p:nvGrpSpPr>
          <p:cNvPr id="65" name="Group 64">
            <a:extLst>
              <a:ext uri="{FF2B5EF4-FFF2-40B4-BE49-F238E27FC236}">
                <a16:creationId xmlns:a16="http://schemas.microsoft.com/office/drawing/2014/main" id="{3B456750-FB8C-76B5-F4C2-8CA6AA521C77}"/>
              </a:ext>
            </a:extLst>
          </p:cNvPr>
          <p:cNvGrpSpPr/>
          <p:nvPr/>
        </p:nvGrpSpPr>
        <p:grpSpPr>
          <a:xfrm>
            <a:off x="2930442" y="4699423"/>
            <a:ext cx="6195618" cy="1371769"/>
            <a:chOff x="1234992" y="4699578"/>
            <a:chExt cx="6195618" cy="137176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EEDD695-C8E2-917C-164B-7C307E2753C6}"/>
                </a:ext>
              </a:extLst>
            </p:cNvPr>
            <p:cNvSpPr/>
            <p:nvPr/>
          </p:nvSpPr>
          <p:spPr>
            <a:xfrm>
              <a:off x="1234992" y="4722920"/>
              <a:ext cx="6195618" cy="134842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v1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0BF6EA2-8ABA-BE6B-ABEE-62EDC74DD4DC}"/>
                </a:ext>
              </a:extLst>
            </p:cNvPr>
            <p:cNvCxnSpPr/>
            <p:nvPr/>
          </p:nvCxnSpPr>
          <p:spPr>
            <a:xfrm>
              <a:off x="2325950" y="4953740"/>
              <a:ext cx="39319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DB735B3-0905-4DA3-120F-ECF2CCA3F9EA}"/>
                </a:ext>
              </a:extLst>
            </p:cNvPr>
            <p:cNvCxnSpPr/>
            <p:nvPr/>
          </p:nvCxnSpPr>
          <p:spPr>
            <a:xfrm>
              <a:off x="2325950" y="5194917"/>
              <a:ext cx="39319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7238AAE-4843-A98B-E56B-BA142B61E357}"/>
                </a:ext>
              </a:extLst>
            </p:cNvPr>
            <p:cNvSpPr/>
            <p:nvPr/>
          </p:nvSpPr>
          <p:spPr>
            <a:xfrm>
              <a:off x="2556769" y="4960774"/>
              <a:ext cx="292963" cy="230815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80F6216-E746-D59F-6D47-FE0A18C5D59F}"/>
                </a:ext>
              </a:extLst>
            </p:cNvPr>
            <p:cNvSpPr/>
            <p:nvPr/>
          </p:nvSpPr>
          <p:spPr>
            <a:xfrm>
              <a:off x="2849732" y="4960774"/>
              <a:ext cx="292963" cy="230815"/>
            </a:xfrm>
            <a:prstGeom prst="rect">
              <a:avLst/>
            </a:prstGeom>
            <a:solidFill>
              <a:srgbClr val="75C4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18E142E-3A6A-64F6-6ECE-B12DBD28557D}"/>
                </a:ext>
              </a:extLst>
            </p:cNvPr>
            <p:cNvSpPr/>
            <p:nvPr/>
          </p:nvSpPr>
          <p:spPr>
            <a:xfrm>
              <a:off x="3142695" y="4960774"/>
              <a:ext cx="292963" cy="230815"/>
            </a:xfrm>
            <a:prstGeom prst="rect">
              <a:avLst/>
            </a:prstGeom>
            <a:solidFill>
              <a:srgbClr val="75C4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EF7B1B8-E2A1-2738-BF91-BDE7ACB877F0}"/>
                </a:ext>
              </a:extLst>
            </p:cNvPr>
            <p:cNvSpPr/>
            <p:nvPr/>
          </p:nvSpPr>
          <p:spPr>
            <a:xfrm>
              <a:off x="3435658" y="4960774"/>
              <a:ext cx="292963" cy="230815"/>
            </a:xfrm>
            <a:prstGeom prst="rect">
              <a:avLst/>
            </a:prstGeom>
            <a:solidFill>
              <a:srgbClr val="75C4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2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1DF4085-C8CC-D1DD-18A3-B4B97120ABC6}"/>
                </a:ext>
              </a:extLst>
            </p:cNvPr>
            <p:cNvSpPr/>
            <p:nvPr/>
          </p:nvSpPr>
          <p:spPr>
            <a:xfrm>
              <a:off x="3728621" y="4960774"/>
              <a:ext cx="292963" cy="230815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9E68141-0F65-C2D7-475F-0A6E68E7B7E2}"/>
                </a:ext>
              </a:extLst>
            </p:cNvPr>
            <p:cNvSpPr/>
            <p:nvPr/>
          </p:nvSpPr>
          <p:spPr>
            <a:xfrm>
              <a:off x="2981551" y="507618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DD63187-16C2-E275-B3BD-15DC23542277}"/>
                </a:ext>
              </a:extLst>
            </p:cNvPr>
            <p:cNvSpPr/>
            <p:nvPr/>
          </p:nvSpPr>
          <p:spPr>
            <a:xfrm>
              <a:off x="4021584" y="4962508"/>
              <a:ext cx="292963" cy="230815"/>
            </a:xfrm>
            <a:prstGeom prst="rect">
              <a:avLst/>
            </a:prstGeom>
            <a:solidFill>
              <a:srgbClr val="75C4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9E24BD2-7D52-A9A4-F3D1-06AAC5FD769A}"/>
                </a:ext>
              </a:extLst>
            </p:cNvPr>
            <p:cNvSpPr/>
            <p:nvPr/>
          </p:nvSpPr>
          <p:spPr>
            <a:xfrm>
              <a:off x="4314547" y="4962508"/>
              <a:ext cx="292963" cy="230815"/>
            </a:xfrm>
            <a:prstGeom prst="rect">
              <a:avLst/>
            </a:prstGeom>
            <a:solidFill>
              <a:srgbClr val="75C4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6D7D1BC-6181-CC1C-896B-63C997E2717F}"/>
                </a:ext>
              </a:extLst>
            </p:cNvPr>
            <p:cNvSpPr/>
            <p:nvPr/>
          </p:nvSpPr>
          <p:spPr>
            <a:xfrm>
              <a:off x="4607510" y="4962508"/>
              <a:ext cx="292963" cy="230815"/>
            </a:xfrm>
            <a:prstGeom prst="rect">
              <a:avLst/>
            </a:prstGeom>
            <a:solidFill>
              <a:srgbClr val="75C4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2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4E483BA-EBE1-97D8-5837-7F72C6E1B0DB}"/>
                </a:ext>
              </a:extLst>
            </p:cNvPr>
            <p:cNvSpPr/>
            <p:nvPr/>
          </p:nvSpPr>
          <p:spPr>
            <a:xfrm>
              <a:off x="4900473" y="4962508"/>
              <a:ext cx="292963" cy="230815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40A5128-7C33-A368-B6E8-D085097447FB}"/>
                </a:ext>
              </a:extLst>
            </p:cNvPr>
            <p:cNvSpPr/>
            <p:nvPr/>
          </p:nvSpPr>
          <p:spPr>
            <a:xfrm>
              <a:off x="4145205" y="507618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A862B5A-AD79-4BDC-D411-E42788BEF815}"/>
                </a:ext>
              </a:extLst>
            </p:cNvPr>
            <p:cNvSpPr/>
            <p:nvPr/>
          </p:nvSpPr>
          <p:spPr>
            <a:xfrm>
              <a:off x="5193436" y="4963255"/>
              <a:ext cx="292963" cy="230815"/>
            </a:xfrm>
            <a:prstGeom prst="rect">
              <a:avLst/>
            </a:prstGeom>
            <a:solidFill>
              <a:srgbClr val="75C4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65FBB36-1A72-323B-DD60-AC40C1898EEB}"/>
                </a:ext>
              </a:extLst>
            </p:cNvPr>
            <p:cNvSpPr/>
            <p:nvPr/>
          </p:nvSpPr>
          <p:spPr>
            <a:xfrm>
              <a:off x="5317057" y="507692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3A9663E-CE03-E23F-8F17-35092C8D5F5F}"/>
                </a:ext>
              </a:extLst>
            </p:cNvPr>
            <p:cNvSpPr txBox="1"/>
            <p:nvPr/>
          </p:nvSpPr>
          <p:spPr>
            <a:xfrm>
              <a:off x="3139939" y="4699578"/>
              <a:ext cx="35102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v1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157655-C386-9D6A-89DC-9D610EB59921}"/>
                </a:ext>
              </a:extLst>
            </p:cNvPr>
            <p:cNvSpPr txBox="1"/>
            <p:nvPr/>
          </p:nvSpPr>
          <p:spPr>
            <a:xfrm>
              <a:off x="4311791" y="4722920"/>
              <a:ext cx="35102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v2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85E3356-7734-579A-CA92-FA7E9970FB0F}"/>
                </a:ext>
              </a:extLst>
            </p:cNvPr>
            <p:cNvSpPr txBox="1"/>
            <p:nvPr/>
          </p:nvSpPr>
          <p:spPr>
            <a:xfrm>
              <a:off x="1620518" y="4868432"/>
              <a:ext cx="590007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50" dirty="0"/>
                <a:t>stack frame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7B69AFE-68BB-EDEE-8DF3-47538977CFD6}"/>
                </a:ext>
              </a:extLst>
            </p:cNvPr>
            <p:cNvSpPr/>
            <p:nvPr/>
          </p:nvSpPr>
          <p:spPr>
            <a:xfrm>
              <a:off x="5483139" y="4960773"/>
              <a:ext cx="292963" cy="230815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D74E70E-709C-5559-E5CC-66617013AEA7}"/>
                </a:ext>
              </a:extLst>
            </p:cNvPr>
            <p:cNvSpPr/>
            <p:nvPr/>
          </p:nvSpPr>
          <p:spPr>
            <a:xfrm>
              <a:off x="5776102" y="4961520"/>
              <a:ext cx="292963" cy="230815"/>
            </a:xfrm>
            <a:prstGeom prst="rect">
              <a:avLst/>
            </a:prstGeom>
            <a:solidFill>
              <a:srgbClr val="75C4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4E605FB7-BA4C-8A04-E029-306F66C91F48}"/>
                </a:ext>
              </a:extLst>
            </p:cNvPr>
            <p:cNvSpPr/>
            <p:nvPr/>
          </p:nvSpPr>
          <p:spPr>
            <a:xfrm>
              <a:off x="5899723" y="5075193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648E9CF-D76F-3312-82EA-C21175DEB535}"/>
                </a:ext>
              </a:extLst>
            </p:cNvPr>
            <p:cNvSpPr txBox="1"/>
            <p:nvPr/>
          </p:nvSpPr>
          <p:spPr>
            <a:xfrm>
              <a:off x="5812632" y="4706134"/>
              <a:ext cx="29296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r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BD8C5A9D-35C2-ED1D-AA0A-F887F5FE03C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48541" y="5096324"/>
              <a:ext cx="351862" cy="68646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B3882108-5A0C-60FB-028D-DD4468F7A7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18046" y="5096324"/>
              <a:ext cx="348591" cy="68646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or: Elbow 34">
              <a:extLst>
                <a:ext uri="{FF2B5EF4-FFF2-40B4-BE49-F238E27FC236}">
                  <a16:creationId xmlns:a16="http://schemas.microsoft.com/office/drawing/2014/main" id="{BFD16D0D-0517-A4D5-EE90-0F3A1E8F6F72}"/>
                </a:ext>
              </a:extLst>
            </p:cNvPr>
            <p:cNvCxnSpPr>
              <a:cxnSpLocks/>
              <a:stCxn id="21" idx="4"/>
              <a:endCxn id="10" idx="2"/>
            </p:cNvCxnSpPr>
            <p:nvPr/>
          </p:nvCxnSpPr>
          <p:spPr>
            <a:xfrm rot="5400000">
              <a:off x="4133595" y="3985267"/>
              <a:ext cx="68942" cy="2343703"/>
            </a:xfrm>
            <a:prstGeom prst="bentConnector3">
              <a:avLst>
                <a:gd name="adj1" fmla="val 431583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54AFCC9D-26A0-BDBF-FBFC-1FC52E7FBD62}"/>
                </a:ext>
              </a:extLst>
            </p:cNvPr>
            <p:cNvCxnSpPr>
              <a:cxnSpLocks/>
              <a:stCxn id="28" idx="4"/>
            </p:cNvCxnSpPr>
            <p:nvPr/>
          </p:nvCxnSpPr>
          <p:spPr>
            <a:xfrm>
              <a:off x="5922583" y="5120912"/>
              <a:ext cx="3261" cy="41927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139A2C9-EC56-2A05-A6C5-BEA053D0F781}"/>
                </a:ext>
              </a:extLst>
            </p:cNvPr>
            <p:cNvCxnSpPr>
              <a:cxnSpLocks/>
            </p:cNvCxnSpPr>
            <p:nvPr/>
          </p:nvCxnSpPr>
          <p:spPr>
            <a:xfrm>
              <a:off x="5409246" y="5217412"/>
              <a:ext cx="0" cy="321928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2028BAF3-5ADC-1192-8BBB-2D2EE9AE4D3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409245" y="5540188"/>
              <a:ext cx="51333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3234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6082-B2BD-4C8A-AF46-13043482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7B847-5E90-48E8-B957-3F4009F7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Chapter 5</a:t>
            </a:r>
            <a:endParaRPr lang="en-US" sz="2800" dirty="0"/>
          </a:p>
          <a:p>
            <a:pPr lvl="1"/>
            <a:r>
              <a:rPr lang="en-US" sz="2600">
                <a:solidFill>
                  <a:schemeClr val="accent1"/>
                </a:solidFill>
              </a:rPr>
              <a:t>structs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320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610</Words>
  <Application>Microsoft Office PowerPoint</Application>
  <PresentationFormat>Widescreen</PresentationFormat>
  <Paragraphs>110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Courier New</vt:lpstr>
      <vt:lpstr>Rockwell</vt:lpstr>
      <vt:lpstr>Rockwell Condensed</vt:lpstr>
      <vt:lpstr>Wingdings</vt:lpstr>
      <vt:lpstr>Wood Type</vt:lpstr>
      <vt:lpstr>Rust Ownership: Borrowing</vt:lpstr>
      <vt:lpstr>ALERTS</vt:lpstr>
      <vt:lpstr>Recall</vt:lpstr>
      <vt:lpstr>HELP!</vt:lpstr>
      <vt:lpstr>References</vt:lpstr>
      <vt:lpstr>References</vt:lpstr>
      <vt:lpstr>References</vt:lpstr>
      <vt:lpstr>Next Time...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Scala</dc:title>
  <dc:creator>Stucki, David</dc:creator>
  <cp:lastModifiedBy>Stucki, David</cp:lastModifiedBy>
  <cp:revision>49</cp:revision>
  <dcterms:created xsi:type="dcterms:W3CDTF">2021-01-22T06:07:59Z</dcterms:created>
  <dcterms:modified xsi:type="dcterms:W3CDTF">2026-01-28T16:13:53Z</dcterms:modified>
</cp:coreProperties>
</file>