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80" r:id="rId4"/>
    <p:sldId id="279" r:id="rId5"/>
    <p:sldId id="288" r:id="rId6"/>
    <p:sldId id="289" r:id="rId7"/>
    <p:sldId id="282" r:id="rId8"/>
    <p:sldId id="281" r:id="rId9"/>
    <p:sldId id="283" r:id="rId10"/>
    <p:sldId id="284" r:id="rId11"/>
    <p:sldId id="285" r:id="rId12"/>
    <p:sldId id="286" r:id="rId13"/>
    <p:sldId id="287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1/28/2021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EC8E9-57F0-477C-881A-FF52DDC165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/>
              <a:t>Scala: Basic Types</a:t>
            </a:r>
            <a:br>
              <a:rPr lang="en-US" sz="8800" dirty="0"/>
            </a:br>
            <a:r>
              <a:rPr lang="en-US" sz="8800" dirty="0"/>
              <a:t>&amp; Operations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4842E-02CF-4ACC-B180-E94342930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 4210</a:t>
            </a:r>
          </a:p>
          <a:p>
            <a:r>
              <a:rPr lang="en-US" dirty="0"/>
              <a:t>David J Stucki</a:t>
            </a:r>
          </a:p>
        </p:txBody>
      </p:sp>
    </p:spTree>
    <p:extLst>
      <p:ext uri="{BB962C8B-B14F-4D97-AF65-F5344CB8AC3E}">
        <p14:creationId xmlns:p14="http://schemas.microsoft.com/office/powerpoint/2010/main" val="1086829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2DD27-FBE9-4278-B04A-46D0B8FE3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Fun with Strings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AAAE73-210C-4CCB-A50C-DF28434496A6}"/>
              </a:ext>
            </a:extLst>
          </p:cNvPr>
          <p:cNvSpPr/>
          <p:nvPr/>
        </p:nvSpPr>
        <p:spPr>
          <a:xfrm>
            <a:off x="1517072" y="3730751"/>
            <a:ext cx="9611176" cy="6334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450ABE-BB5D-4EDE-9545-6A082CD042FF}"/>
              </a:ext>
            </a:extLst>
          </p:cNvPr>
          <p:cNvSpPr/>
          <p:nvPr/>
        </p:nvSpPr>
        <p:spPr>
          <a:xfrm>
            <a:off x="1510977" y="4975927"/>
            <a:ext cx="9611176" cy="6334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8BA2DE-B6D7-45E9-9B5D-529EE4415081}"/>
              </a:ext>
            </a:extLst>
          </p:cNvPr>
          <p:cNvSpPr/>
          <p:nvPr/>
        </p:nvSpPr>
        <p:spPr>
          <a:xfrm>
            <a:off x="1510977" y="5961053"/>
            <a:ext cx="9611176" cy="6334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C574B-DA61-43F9-B503-6352DECE8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121407"/>
            <a:ext cx="10505625" cy="4518383"/>
          </a:xfrm>
        </p:spPr>
        <p:txBody>
          <a:bodyPr>
            <a:normAutofit/>
          </a:bodyPr>
          <a:lstStyle/>
          <a:p>
            <a:r>
              <a:rPr lang="en-US" sz="2400" dirty="0"/>
              <a:t>String Interpolation</a:t>
            </a:r>
          </a:p>
          <a:p>
            <a:pPr lvl="1"/>
            <a:r>
              <a:rPr lang="en-US" sz="2000" dirty="0"/>
              <a:t>Any identifier immediate preceding the opening double quote of a string is considered is a </a:t>
            </a:r>
            <a:r>
              <a:rPr lang="en-US" sz="2000" dirty="0">
                <a:solidFill>
                  <a:schemeClr val="accent1"/>
                </a:solidFill>
              </a:rPr>
              <a:t>string interpolation expression</a:t>
            </a:r>
          </a:p>
          <a:p>
            <a:pPr lvl="1"/>
            <a:r>
              <a:rPr lang="en-US" sz="2000" dirty="0"/>
              <a:t>The identifier </a:t>
            </a:r>
            <a:r>
              <a:rPr lang="en-US" sz="2000" dirty="0">
                <a:solidFill>
                  <a:schemeClr val="accent1"/>
                </a:solidFill>
              </a:rPr>
              <a:t>s</a:t>
            </a:r>
            <a:r>
              <a:rPr lang="en-US" sz="2000" dirty="0"/>
              <a:t> allows embedded expressions in the string that get evaluated and replaced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s"The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answer is ${6+7}.")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answer is 42.</a:t>
            </a:r>
            <a:endParaRPr lang="en-US" sz="2000" dirty="0"/>
          </a:p>
          <a:p>
            <a:pPr lvl="1"/>
            <a:r>
              <a:rPr lang="en-US" sz="2000" dirty="0"/>
              <a:t>The identifier </a:t>
            </a:r>
            <a:r>
              <a:rPr lang="en-US" sz="2000" dirty="0">
                <a:solidFill>
                  <a:schemeClr val="accent1"/>
                </a:solidFill>
              </a:rPr>
              <a:t>raw</a:t>
            </a:r>
            <a:r>
              <a:rPr lang="en-US" sz="2000" dirty="0"/>
              <a:t> suppresses escape sequences (but this is not the same as raw strings from the previous slide, as it can’t span multiple lines)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raw"This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is a string\\ that has\n escapes\")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is a string\\ that has\n escapes\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The identifier </a:t>
            </a:r>
            <a:r>
              <a:rPr lang="en-US" sz="2000" dirty="0">
                <a:solidFill>
                  <a:schemeClr val="accent1"/>
                </a:solidFill>
              </a:rPr>
              <a:t>f</a:t>
            </a:r>
            <a:r>
              <a:rPr lang="en-US" sz="2000" dirty="0"/>
              <a:t> allows </a:t>
            </a:r>
            <a:r>
              <a:rPr lang="en-US" sz="2000" dirty="0" err="1"/>
              <a:t>printf</a:t>
            </a:r>
            <a:r>
              <a:rPr lang="en-US" sz="2000" dirty="0"/>
              <a:t>-style formatting commands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is approximately ${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}%.8f.")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 is approximately 3.14159265</a:t>
            </a:r>
          </a:p>
        </p:txBody>
      </p:sp>
    </p:spTree>
    <p:extLst>
      <p:ext uri="{BB962C8B-B14F-4D97-AF65-F5344CB8AC3E}">
        <p14:creationId xmlns:p14="http://schemas.microsoft.com/office/powerpoint/2010/main" val="36745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A61E6-0FE3-46EA-A73A-1380E6EA3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are methods </a:t>
            </a:r>
            <a:r>
              <a:rPr lang="en-US" sz="3200" dirty="0"/>
              <a:t>(and vice-versa)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EA627-9CA4-489A-98AB-4E39AC25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Not only is every operator really a method (as we saw in </a:t>
            </a:r>
            <a:r>
              <a:rPr lang="en-US" sz="2400" dirty="0" err="1"/>
              <a:t>ch</a:t>
            </a:r>
            <a:r>
              <a:rPr lang="en-US" sz="2400" dirty="0"/>
              <a:t> 3), but every method can use operator syntax</a:t>
            </a:r>
          </a:p>
          <a:p>
            <a:r>
              <a:rPr lang="en-US" sz="2400" dirty="0"/>
              <a:t>Examples:</a:t>
            </a:r>
          </a:p>
          <a:p>
            <a:pPr lvl="1"/>
            <a:r>
              <a:rPr lang="en-US" sz="2200" dirty="0"/>
              <a:t>"Hello, world!".</a:t>
            </a:r>
            <a:r>
              <a:rPr lang="en-US" sz="2200" dirty="0" err="1"/>
              <a:t>indexOf</a:t>
            </a:r>
            <a:r>
              <a:rPr lang="en-US" sz="2200" dirty="0"/>
              <a:t>('o')    vs. "Hello, world!"  </a:t>
            </a:r>
            <a:r>
              <a:rPr lang="en-US" sz="2200" dirty="0" err="1"/>
              <a:t>indexOf</a:t>
            </a:r>
            <a:r>
              <a:rPr lang="en-US" sz="2200" dirty="0"/>
              <a:t>  'o'</a:t>
            </a:r>
            <a:br>
              <a:rPr lang="en-US" sz="2200" dirty="0"/>
            </a:br>
            <a:r>
              <a:rPr lang="en-US" sz="2200" dirty="0"/>
              <a:t>				       vs. "Hello, world!"  </a:t>
            </a:r>
            <a:r>
              <a:rPr lang="en-US" sz="2200" dirty="0" err="1"/>
              <a:t>indexOf</a:t>
            </a:r>
            <a:r>
              <a:rPr lang="en-US" sz="2200" dirty="0"/>
              <a:t>  ('o', 5)</a:t>
            </a:r>
          </a:p>
          <a:p>
            <a:pPr lvl="1"/>
            <a:r>
              <a:rPr lang="en-US" sz="2200" dirty="0"/>
              <a:t>-2.0    vs.    (2.0).unary_-</a:t>
            </a:r>
          </a:p>
          <a:p>
            <a:pPr lvl="1"/>
            <a:r>
              <a:rPr lang="en-US" sz="2200" dirty="0"/>
              <a:t>"Hello, world!".</a:t>
            </a:r>
            <a:r>
              <a:rPr lang="en-US" sz="2200" dirty="0" err="1"/>
              <a:t>toLowerCase</a:t>
            </a:r>
            <a:r>
              <a:rPr lang="en-US" sz="2200" dirty="0"/>
              <a:t>    vs.    "Hello, world!" </a:t>
            </a:r>
            <a:r>
              <a:rPr lang="en-US" sz="2200" dirty="0" err="1"/>
              <a:t>toLowerCase</a:t>
            </a:r>
            <a:endParaRPr lang="en-US" sz="2200" dirty="0"/>
          </a:p>
          <a:p>
            <a:r>
              <a:rPr lang="en-US" sz="2400" dirty="0"/>
              <a:t>Infix, prefix, postfix</a:t>
            </a:r>
          </a:p>
          <a:p>
            <a:pPr lvl="1"/>
            <a:r>
              <a:rPr lang="en-US" sz="2200" dirty="0"/>
              <a:t>prefix: ONLY  +   -   !   ~</a:t>
            </a:r>
          </a:p>
          <a:p>
            <a:pPr lvl="1"/>
            <a:r>
              <a:rPr lang="en-US" sz="2200" dirty="0"/>
              <a:t>postfix: ONLY parameterless methods (syntax is no dot and no </a:t>
            </a:r>
            <a:r>
              <a:rPr lang="en-US" sz="2200" dirty="0" err="1"/>
              <a:t>parens</a:t>
            </a:r>
            <a:r>
              <a:rPr lang="en-US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68712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6F485-F81C-4627-A50C-4D443F5E4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AF0E5-34AB-4F36-BCBF-9C1057700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Any objects can be compared for equality using == and !=</a:t>
            </a:r>
          </a:p>
          <a:p>
            <a:r>
              <a:rPr lang="en-US" sz="2400" dirty="0"/>
              <a:t>Every class should carefully implement the equals method based on value content equality (unlike Java’s reference equality for objects)</a:t>
            </a:r>
          </a:p>
          <a:p>
            <a:r>
              <a:rPr lang="en-US" sz="2400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03384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9F6C-A211-4963-A115-E0F653FB0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Weird Science</a:t>
            </a:r>
            <a:br>
              <a:rPr lang="en-US" dirty="0"/>
            </a:br>
            <a:r>
              <a:rPr lang="en-US" dirty="0"/>
              <a:t>(precedence &amp; Associativity)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2E5994-D811-4EB7-A13B-31CBE21420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43205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(all other special characters)</a:t>
            </a:r>
          </a:p>
          <a:p>
            <a:pPr marL="0" indent="0">
              <a:buNone/>
            </a:pPr>
            <a:r>
              <a:rPr lang="en-US" dirty="0"/>
              <a:t>*   /   %</a:t>
            </a:r>
          </a:p>
          <a:p>
            <a:pPr marL="0" indent="0">
              <a:buNone/>
            </a:pPr>
            <a:r>
              <a:rPr lang="en-US" dirty="0"/>
              <a:t>+   -</a:t>
            </a:r>
          </a:p>
          <a:p>
            <a:pPr marL="0" indent="0">
              <a:buNone/>
            </a:pP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=   !</a:t>
            </a:r>
          </a:p>
          <a:p>
            <a:pPr marL="0" indent="0">
              <a:buNone/>
            </a:pPr>
            <a:r>
              <a:rPr lang="en-US" dirty="0"/>
              <a:t>&lt;  &gt;</a:t>
            </a:r>
          </a:p>
          <a:p>
            <a:pPr marL="0" indent="0">
              <a:buNone/>
            </a:pPr>
            <a:r>
              <a:rPr lang="en-US" dirty="0"/>
              <a:t>&amp;</a:t>
            </a:r>
          </a:p>
          <a:p>
            <a:pPr marL="0" indent="0">
              <a:buNone/>
            </a:pPr>
            <a:r>
              <a:rPr lang="en-US" dirty="0"/>
              <a:t>^</a:t>
            </a:r>
          </a:p>
          <a:p>
            <a:pPr marL="0" indent="0">
              <a:buNone/>
            </a:pPr>
            <a:r>
              <a:rPr lang="en-US" dirty="0"/>
              <a:t>|</a:t>
            </a:r>
          </a:p>
          <a:p>
            <a:pPr marL="0" indent="0">
              <a:buNone/>
            </a:pPr>
            <a:r>
              <a:rPr lang="en-US" dirty="0"/>
              <a:t>(all letters)</a:t>
            </a:r>
          </a:p>
          <a:p>
            <a:pPr marL="0" indent="0">
              <a:buNone/>
            </a:pPr>
            <a:r>
              <a:rPr lang="en-US" dirty="0"/>
              <a:t>(all assignment operators)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6C8EE35-4B19-4260-AC64-D29EE80AECE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Precedence is based on the first (leftmost) character of the operator and the table at the left</a:t>
            </a:r>
          </a:p>
          <a:p>
            <a:r>
              <a:rPr lang="en-US" dirty="0"/>
              <a:t>The higher on the table, the higher the precedence</a:t>
            </a:r>
          </a:p>
          <a:p>
            <a:endParaRPr lang="en-US" dirty="0"/>
          </a:p>
          <a:p>
            <a:r>
              <a:rPr lang="en-US" dirty="0"/>
              <a:t>Associativity is based entirely on the last (rightmost) character of the operator</a:t>
            </a:r>
          </a:p>
          <a:p>
            <a:r>
              <a:rPr lang="en-US" dirty="0"/>
              <a:t>ends with : is right-to-left</a:t>
            </a:r>
          </a:p>
          <a:p>
            <a:r>
              <a:rPr lang="en-US" dirty="0"/>
              <a:t>all others are left-to-right</a:t>
            </a:r>
          </a:p>
        </p:txBody>
      </p:sp>
    </p:spTree>
    <p:extLst>
      <p:ext uri="{BB962C8B-B14F-4D97-AF65-F5344CB8AC3E}">
        <p14:creationId xmlns:p14="http://schemas.microsoft.com/office/powerpoint/2010/main" val="1940488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56082-B2BD-4C8A-AF46-13043482A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7B847-5E90-48E8-B957-3F4009F7C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Chapter 6</a:t>
            </a:r>
          </a:p>
          <a:p>
            <a:pPr lvl="1"/>
            <a:r>
              <a:rPr lang="en-US" sz="2600" dirty="0">
                <a:solidFill>
                  <a:schemeClr val="accent1"/>
                </a:solidFill>
              </a:rPr>
              <a:t>Functional Objects</a:t>
            </a:r>
          </a:p>
          <a:p>
            <a:pPr lvl="2"/>
            <a:r>
              <a:rPr lang="en-US" sz="2400" dirty="0">
                <a:solidFill>
                  <a:schemeClr val="accent1"/>
                </a:solidFill>
              </a:rPr>
              <a:t>Guest Lecturer: </a:t>
            </a:r>
            <a:r>
              <a:rPr lang="en-US" sz="2400" dirty="0">
                <a:solidFill>
                  <a:srgbClr val="0070C0"/>
                </a:solidFill>
              </a:rPr>
              <a:t>Dr. Henry Dyer</a:t>
            </a:r>
          </a:p>
        </p:txBody>
      </p:sp>
    </p:spTree>
    <p:extLst>
      <p:ext uri="{BB962C8B-B14F-4D97-AF65-F5344CB8AC3E}">
        <p14:creationId xmlns:p14="http://schemas.microsoft.com/office/powerpoint/2010/main" val="179883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1173F-00D9-458D-9FD2-072FF77D2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B5D93-E184-45C3-A6C4-475DB8047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Read chapters 6 &amp; 7 for next week</a:t>
            </a:r>
          </a:p>
          <a:p>
            <a:r>
              <a:rPr lang="en-US" sz="2800" dirty="0"/>
              <a:t>Presentation schedule</a:t>
            </a:r>
          </a:p>
          <a:p>
            <a:pPr lvl="1"/>
            <a:r>
              <a:rPr lang="en-US" sz="2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5194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F7A0B-DB48-4582-BA5D-F7E6C6921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606C5-2C96-4251-AB37-7BABA5410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class </a:t>
            </a:r>
            <a:r>
              <a:rPr lang="en-US" dirty="0" err="1"/>
              <a:t>ChecksumAccumulator</a:t>
            </a:r>
            <a:r>
              <a:rPr lang="en-US" dirty="0"/>
              <a:t>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private var sum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def add(b: Byte) = sum += b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def checksum() = ~(sum &amp; 0xFF) + 1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364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4FF2F-4420-4481-A873-009DF7843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Singleton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DAFB6-B327-45DF-B8E5-1A7A5E7DA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Classes in Scala do not have static members</a:t>
            </a:r>
          </a:p>
          <a:p>
            <a:r>
              <a:rPr lang="en-US" sz="2400" dirty="0"/>
              <a:t>A singleton object definition looks similar to a class definition except for the keyword </a:t>
            </a:r>
            <a:r>
              <a:rPr lang="en-US" sz="2400" b="1" dirty="0">
                <a:solidFill>
                  <a:schemeClr val="accent1"/>
                </a:solidFill>
              </a:rPr>
              <a:t>object</a:t>
            </a:r>
            <a:r>
              <a:rPr lang="en-US" sz="2400" dirty="0"/>
              <a:t> instead of </a:t>
            </a:r>
            <a:r>
              <a:rPr lang="en-US" sz="2400" b="1" dirty="0">
                <a:solidFill>
                  <a:schemeClr val="accent1"/>
                </a:solidFill>
              </a:rPr>
              <a:t>class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759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F7A0B-DB48-4582-BA5D-F7E6C6921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606C5-2C96-4251-AB37-7BABA5410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278529" cy="397764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class </a:t>
            </a:r>
            <a:r>
              <a:rPr lang="en-US" sz="1800" dirty="0" err="1"/>
              <a:t>ChecksumAccumulator</a:t>
            </a:r>
            <a:r>
              <a:rPr lang="en-US" sz="1800" dirty="0"/>
              <a:t>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private var sum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def add(b: Byte) = sum += b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def checksum() = ~(sum &amp; 0xFF) + 1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2EDA0-4656-4195-AA46-7636D4EB3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0302" y="2194559"/>
            <a:ext cx="5822830" cy="438739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import </a:t>
            </a:r>
            <a:r>
              <a:rPr lang="en-US" sz="1800" dirty="0" err="1"/>
              <a:t>scala.collection.mutable</a:t>
            </a: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object </a:t>
            </a:r>
            <a:r>
              <a:rPr lang="en-US" sz="1800" dirty="0" err="1"/>
              <a:t>ChecksumAccumulator</a:t>
            </a:r>
            <a:r>
              <a:rPr lang="en-US" sz="1800" dirty="0"/>
              <a:t>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private </a:t>
            </a:r>
            <a:r>
              <a:rPr lang="en-US" sz="1800" dirty="0" err="1"/>
              <a:t>val</a:t>
            </a:r>
            <a:r>
              <a:rPr lang="en-US" sz="1800" dirty="0"/>
              <a:t> cache = </a:t>
            </a:r>
            <a:r>
              <a:rPr lang="en-US" sz="1800" dirty="0" err="1"/>
              <a:t>mutable.Map.empty</a:t>
            </a:r>
            <a:r>
              <a:rPr lang="en-US" sz="1800" dirty="0"/>
              <a:t>[String, Int]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def calculate(s: String): Int =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    if (</a:t>
            </a:r>
            <a:r>
              <a:rPr lang="en-US" sz="1800" dirty="0" err="1"/>
              <a:t>cache.contains</a:t>
            </a:r>
            <a:r>
              <a:rPr lang="en-US" sz="1800" dirty="0"/>
              <a:t>(s))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        cache(s)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    else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        </a:t>
            </a:r>
            <a:r>
              <a:rPr lang="en-US" sz="1800" dirty="0" err="1"/>
              <a:t>val</a:t>
            </a:r>
            <a:r>
              <a:rPr lang="en-US" sz="1800" dirty="0"/>
              <a:t> acc = new </a:t>
            </a:r>
            <a:r>
              <a:rPr lang="en-US" sz="1800" dirty="0" err="1"/>
              <a:t>CheckSumAccumulator</a:t>
            </a: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        for (c &lt;- 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            </a:t>
            </a:r>
            <a:r>
              <a:rPr lang="en-US" sz="1800" dirty="0" err="1"/>
              <a:t>acc.add</a:t>
            </a:r>
            <a:r>
              <a:rPr lang="en-US" sz="1800" dirty="0"/>
              <a:t>(</a:t>
            </a:r>
            <a:r>
              <a:rPr lang="en-US" sz="1800" dirty="0" err="1"/>
              <a:t>c.toByte</a:t>
            </a:r>
            <a:r>
              <a:rPr lang="en-US" sz="1800" dirty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        </a:t>
            </a:r>
            <a:r>
              <a:rPr lang="en-US" sz="1800" dirty="0" err="1"/>
              <a:t>val</a:t>
            </a:r>
            <a:r>
              <a:rPr lang="en-US" sz="1800" dirty="0"/>
              <a:t> cs = </a:t>
            </a:r>
            <a:r>
              <a:rPr lang="en-US" sz="1800" dirty="0" err="1"/>
              <a:t>acc.checksum</a:t>
            </a:r>
            <a:r>
              <a:rPr lang="en-US" sz="1800" dirty="0"/>
              <a:t>()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        cache += (s -&gt; cs)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        cs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      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27679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4FF2F-4420-4481-A873-009DF7843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Singleton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DAFB6-B327-45DF-B8E5-1A7A5E7DA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Classes in Scala do not have static members</a:t>
            </a:r>
          </a:p>
          <a:p>
            <a:r>
              <a:rPr lang="en-US" sz="2400" dirty="0"/>
              <a:t>A singleton object definition looks similar to a class definition except for the keyword </a:t>
            </a:r>
            <a:r>
              <a:rPr lang="en-US" sz="2400" b="1" dirty="0">
                <a:solidFill>
                  <a:schemeClr val="accent1"/>
                </a:solidFill>
              </a:rPr>
              <a:t>object</a:t>
            </a:r>
            <a:r>
              <a:rPr lang="en-US" sz="2400" dirty="0"/>
              <a:t> instead of </a:t>
            </a:r>
            <a:r>
              <a:rPr lang="en-US" sz="2400" b="1" dirty="0">
                <a:solidFill>
                  <a:schemeClr val="accent1"/>
                </a:solidFill>
              </a:rPr>
              <a:t>class</a:t>
            </a:r>
          </a:p>
          <a:p>
            <a:r>
              <a:rPr lang="en-US" sz="2400" dirty="0"/>
              <a:t>The object and class of the same name are </a:t>
            </a:r>
            <a:r>
              <a:rPr lang="en-US" sz="2400" b="1" dirty="0">
                <a:solidFill>
                  <a:srgbClr val="0070C0"/>
                </a:solidFill>
              </a:rPr>
              <a:t>companions</a:t>
            </a:r>
          </a:p>
          <a:p>
            <a:pPr lvl="1"/>
            <a:r>
              <a:rPr lang="en-US" sz="2000" dirty="0"/>
              <a:t>Awkwardly, companions can access each other’s private parts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2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DBDBF-9B5A-4BA1-BDEE-DD8E69F234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Basic Types &amp; Operations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823B98-4F25-471F-93E5-D6C9643799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86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7F2CC-FF1E-495F-AD76-61872B62A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4CB59-8196-43E3-AE6E-46A1FBC10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Essentially each Java primitive type Wrapper, as well as String</a:t>
            </a:r>
          </a:p>
          <a:p>
            <a:pPr lvl="1"/>
            <a:r>
              <a:rPr lang="en-US" sz="2200" dirty="0"/>
              <a:t>technically, located in </a:t>
            </a:r>
            <a:r>
              <a:rPr lang="en-US" sz="2200" dirty="0" err="1"/>
              <a:t>scala</a:t>
            </a:r>
            <a:r>
              <a:rPr lang="en-US" sz="2200" dirty="0"/>
              <a:t> package, but always available</a:t>
            </a:r>
          </a:p>
          <a:p>
            <a:r>
              <a:rPr lang="en-US" sz="2400" dirty="0"/>
              <a:t>All literals from Java are valid in Scala (except octal integers)</a:t>
            </a:r>
          </a:p>
          <a:p>
            <a:endParaRPr lang="en-US" sz="2400" dirty="0"/>
          </a:p>
          <a:p>
            <a:r>
              <a:rPr lang="en-US" sz="2400" dirty="0"/>
              <a:t>Symbol literals: when you want to use an identifier as an uninterpreted symbol</a:t>
            </a:r>
          </a:p>
          <a:p>
            <a:pPr lvl="1"/>
            <a:r>
              <a:rPr lang="en-US" sz="2200" dirty="0"/>
              <a:t>we’ll see applications of this as we do more functional programming</a:t>
            </a:r>
          </a:p>
          <a:p>
            <a:pPr lvl="1"/>
            <a:r>
              <a:rPr lang="en-US" sz="2200" dirty="0"/>
              <a:t>take any identifier and put a single quote in front:</a:t>
            </a:r>
          </a:p>
          <a:p>
            <a:pPr marL="274320" lvl="1" indent="0">
              <a:buNone/>
            </a:pP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'</a:t>
            </a:r>
            <a:r>
              <a:rPr lang="en-US" sz="20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thisIsASymbolLiteral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thisIsNotASymbolLiteral</a:t>
            </a:r>
            <a:endParaRPr lang="en-US" sz="20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32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2DD27-FBE9-4278-B04A-46D0B8FE3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 with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C574B-DA61-43F9-B503-6352DECE8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Scala recognizes standard escape sequences:   \\   \"   \'   \n   \t    etc.</a:t>
            </a:r>
          </a:p>
          <a:p>
            <a:r>
              <a:rPr lang="en-US" dirty="0"/>
              <a:t>Raw strings are string literals that ignore escape sequences, but also all </a:t>
            </a:r>
            <a:r>
              <a:rPr lang="en-US" b="1" dirty="0"/>
              <a:t>any</a:t>
            </a:r>
            <a:r>
              <a:rPr lang="en-US" dirty="0"/>
              <a:t> characters to appear, except the raw string delimiters of """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("""This is a string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that spans two lines""")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is a string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that spans two lines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("""|This is a string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|that spans two lines""".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stripMargin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is a string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that spans two lines</a:t>
            </a:r>
            <a:endParaRPr lang="en-US" sz="2000" dirty="0">
              <a:solidFill>
                <a:schemeClr val="accent4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17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</TotalTime>
  <Words>829</Words>
  <Application>Microsoft Office PowerPoint</Application>
  <PresentationFormat>Widescreen</PresentationFormat>
  <Paragraphs>118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Courier New</vt:lpstr>
      <vt:lpstr>Rockwell</vt:lpstr>
      <vt:lpstr>Rockwell Condensed</vt:lpstr>
      <vt:lpstr>Wingdings</vt:lpstr>
      <vt:lpstr>Wood Type</vt:lpstr>
      <vt:lpstr>Scala: Basic Types &amp; Operations</vt:lpstr>
      <vt:lpstr>ALERTS</vt:lpstr>
      <vt:lpstr>Recall</vt:lpstr>
      <vt:lpstr>Singleton Objects</vt:lpstr>
      <vt:lpstr>Recall</vt:lpstr>
      <vt:lpstr>Singleton Objects</vt:lpstr>
      <vt:lpstr>Basic Types &amp; Operations</vt:lpstr>
      <vt:lpstr>Basic Types</vt:lpstr>
      <vt:lpstr>Fun with Strings</vt:lpstr>
      <vt:lpstr>More Fun with Strings</vt:lpstr>
      <vt:lpstr>Operators are methods (and vice-versa)</vt:lpstr>
      <vt:lpstr>Equality</vt:lpstr>
      <vt:lpstr>Weird Science (precedence &amp; Associativity)</vt:lpstr>
      <vt:lpstr>Next Time...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Scala</dc:title>
  <dc:creator>Stucki, David</dc:creator>
  <cp:lastModifiedBy>Stucki, David</cp:lastModifiedBy>
  <cp:revision>45</cp:revision>
  <dcterms:created xsi:type="dcterms:W3CDTF">2021-01-22T06:07:59Z</dcterms:created>
  <dcterms:modified xsi:type="dcterms:W3CDTF">2021-01-29T06:43:45Z</dcterms:modified>
</cp:coreProperties>
</file>