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5" r:id="rId4"/>
    <p:sldId id="276" r:id="rId5"/>
    <p:sldId id="277" r:id="rId6"/>
    <p:sldId id="278" r:id="rId7"/>
    <p:sldId id="280" r:id="rId8"/>
    <p:sldId id="279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1/23/2026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>
                <a:solidFill>
                  <a:schemeClr val="accent2"/>
                </a:solidFill>
              </a:rPr>
              <a:t>RUST</a:t>
            </a:r>
            <a:r>
              <a:rPr lang="en-US" sz="8800" dirty="0"/>
              <a:t> Ownership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#1 is due Monday, 1/29, by 11:59pm</a:t>
            </a:r>
          </a:p>
          <a:p>
            <a:r>
              <a:rPr lang="en-US" dirty="0"/>
              <a:t>Presentation topics due by Tuesday, 1/30, by noon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0D8D-A3CE-6843-52CD-DE6DCEB84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65F0D-94CD-A228-7060-7CEB58C6E4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Last time we talked about:</a:t>
            </a:r>
          </a:p>
          <a:p>
            <a:r>
              <a:rPr lang="en-US" dirty="0"/>
              <a:t>The system </a:t>
            </a:r>
            <a:r>
              <a:rPr lang="en-US" dirty="0">
                <a:solidFill>
                  <a:srgbClr val="FF0000"/>
                </a:solidFill>
              </a:rPr>
              <a:t>stack</a:t>
            </a:r>
          </a:p>
          <a:p>
            <a:pPr lvl="1"/>
            <a:r>
              <a:rPr lang="en-US" dirty="0"/>
              <a:t>Used by the runtime to allocate memory for statically sized method parameters and local variables in a </a:t>
            </a:r>
            <a:r>
              <a:rPr lang="en-US" dirty="0">
                <a:solidFill>
                  <a:schemeClr val="accent1"/>
                </a:solidFill>
              </a:rPr>
              <a:t>stack frame</a:t>
            </a:r>
          </a:p>
          <a:p>
            <a:r>
              <a:rPr lang="en-US" dirty="0"/>
              <a:t>The system </a:t>
            </a:r>
            <a:r>
              <a:rPr lang="en-US" dirty="0">
                <a:solidFill>
                  <a:srgbClr val="FF0000"/>
                </a:solidFill>
              </a:rPr>
              <a:t>heap</a:t>
            </a:r>
          </a:p>
          <a:p>
            <a:pPr lvl="1"/>
            <a:r>
              <a:rPr lang="en-US" dirty="0"/>
              <a:t>Used by the runtime to allocate memory for dynamically sized objects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referenced</a:t>
            </a:r>
            <a:r>
              <a:rPr lang="en-US" dirty="0"/>
              <a:t> by the stack frame</a:t>
            </a:r>
          </a:p>
          <a:p>
            <a:r>
              <a:rPr lang="en-US" dirty="0">
                <a:solidFill>
                  <a:srgbClr val="FF0000"/>
                </a:solidFill>
              </a:rPr>
              <a:t>Memory safety</a:t>
            </a:r>
            <a:r>
              <a:rPr lang="en-US" dirty="0"/>
              <a:t>: garbage collection vs. manual memory management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467F2-355C-0B7E-EE25-767BB82CBF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Parameter passing </a:t>
            </a:r>
            <a:r>
              <a:rPr lang="en-US" dirty="0"/>
              <a:t>modes</a:t>
            </a:r>
          </a:p>
          <a:p>
            <a:pPr lvl="1"/>
            <a:r>
              <a:rPr lang="en-US" dirty="0"/>
              <a:t>By value</a:t>
            </a:r>
          </a:p>
          <a:p>
            <a:pPr lvl="1"/>
            <a:r>
              <a:rPr lang="en-US" dirty="0"/>
              <a:t>By reference</a:t>
            </a:r>
          </a:p>
          <a:p>
            <a:pPr lvl="1"/>
            <a:r>
              <a:rPr lang="en-US" dirty="0"/>
              <a:t>By address</a:t>
            </a:r>
          </a:p>
          <a:p>
            <a:pPr lvl="1"/>
            <a:r>
              <a:rPr lang="en-US" dirty="0"/>
              <a:t>By result</a:t>
            </a:r>
          </a:p>
          <a:p>
            <a:pPr lvl="1"/>
            <a:r>
              <a:rPr lang="en-US" dirty="0"/>
              <a:t>By name</a:t>
            </a:r>
          </a:p>
          <a:p>
            <a:r>
              <a:rPr lang="en-US" dirty="0">
                <a:solidFill>
                  <a:schemeClr val="accent2"/>
                </a:solidFill>
              </a:rPr>
              <a:t>Rust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Ownership</a:t>
            </a:r>
          </a:p>
          <a:p>
            <a:pPr lvl="1"/>
            <a:r>
              <a:rPr lang="en-US" dirty="0"/>
              <a:t>Each value has a single owner</a:t>
            </a:r>
          </a:p>
          <a:p>
            <a:pPr lvl="1"/>
            <a:r>
              <a:rPr lang="en-US" dirty="0"/>
              <a:t>References can only form trees, not graphs or networks</a:t>
            </a:r>
          </a:p>
          <a:p>
            <a:pPr lvl="1"/>
            <a:r>
              <a:rPr lang="en-US" dirty="0"/>
              <a:t>Eliminates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dangling pointers </a:t>
            </a:r>
            <a:r>
              <a:rPr lang="en-US" dirty="0"/>
              <a:t>&amp; </a:t>
            </a:r>
            <a:r>
              <a:rPr lang="en-US" dirty="0">
                <a:solidFill>
                  <a:schemeClr val="accent5"/>
                </a:solidFill>
              </a:rPr>
              <a:t>memory leaks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F55953-3345-2D9F-345C-D48682CDE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097" y="511786"/>
            <a:ext cx="6313133" cy="316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3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E61E2-E1E9-9F45-C4A3-7D4E58C4D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C0395-5ABA-7550-36C5-CE9AA5B03D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Move vs. Copy</a:t>
            </a:r>
          </a:p>
          <a:p>
            <a:pPr lvl="1"/>
            <a:r>
              <a:rPr lang="en-US" dirty="0"/>
              <a:t>In </a:t>
            </a:r>
            <a:r>
              <a:rPr lang="en-US" dirty="0">
                <a:solidFill>
                  <a:schemeClr val="accent2"/>
                </a:solidFill>
              </a:rPr>
              <a:t>Rust</a:t>
            </a:r>
            <a:r>
              <a:rPr lang="en-US" dirty="0"/>
              <a:t> when we assign the value of one variable to another, the value is moved. Ownership changes.</a:t>
            </a:r>
          </a:p>
          <a:p>
            <a:pPr lvl="1"/>
            <a:r>
              <a:rPr lang="en-US" dirty="0"/>
              <a:t>Let’s compare this with what happens in Python and C++</a:t>
            </a:r>
          </a:p>
          <a:p>
            <a:r>
              <a:rPr lang="en-US" dirty="0"/>
              <a:t>Python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err="1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udon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'ramen'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'soba'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20CFEAF-F2A8-D08C-C15D-1E4DDBC577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6873" y="2194560"/>
            <a:ext cx="5850325" cy="39776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30CB3A-9854-9B21-CE84-203750805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4728" y="2194560"/>
            <a:ext cx="5842470" cy="396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3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7DBF0-FF07-2504-DBAA-344038727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6B50D-7779-BD93-3E4D-DC55D0E2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251FB-62C5-8183-96B2-54FAA72CFE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Move vs. Copy</a:t>
            </a:r>
          </a:p>
          <a:p>
            <a:pPr lvl="1"/>
            <a:r>
              <a:rPr lang="en-US" dirty="0"/>
              <a:t>In </a:t>
            </a:r>
            <a:r>
              <a:rPr lang="en-US" dirty="0">
                <a:solidFill>
                  <a:schemeClr val="accent2"/>
                </a:solidFill>
              </a:rPr>
              <a:t>Rust</a:t>
            </a:r>
            <a:r>
              <a:rPr lang="en-US" dirty="0"/>
              <a:t> when we assign the value of one variable to another, the value is moved. Ownership changes.</a:t>
            </a:r>
          </a:p>
          <a:p>
            <a:pPr lvl="1"/>
            <a:r>
              <a:rPr lang="en-US" dirty="0"/>
              <a:t>Let’s compare this with what happens in Python and C++</a:t>
            </a:r>
          </a:p>
          <a:p>
            <a:r>
              <a:rPr lang="en-US" dirty="0"/>
              <a:t>C++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>
                <a:solidFill>
                  <a:srgbClr val="00CD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b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"udon"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"ramen"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"soba"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</a:t>
            </a:r>
            <a:r>
              <a:rPr lang="en-US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EF0FF28-AC3F-77F2-6F41-C54EC831CF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267301"/>
            <a:ext cx="5908158" cy="2161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B562F20-1CFF-624C-54AA-28EBF3D0A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5812" y="4211669"/>
            <a:ext cx="6298346" cy="179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5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F4B41-3FBD-DC69-40F2-3AACE6B7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CF0E7-4674-2D52-4DCA-EAC1C23DB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68663-68F1-36D6-E59A-7551EE8844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Move vs. Copy</a:t>
            </a:r>
          </a:p>
          <a:p>
            <a:pPr lvl="1"/>
            <a:r>
              <a:rPr lang="en-US" dirty="0"/>
              <a:t>In </a:t>
            </a:r>
            <a:r>
              <a:rPr lang="en-US" dirty="0">
                <a:solidFill>
                  <a:schemeClr val="accent2"/>
                </a:solidFill>
              </a:rPr>
              <a:t>Rust</a:t>
            </a:r>
            <a:r>
              <a:rPr lang="en-US" dirty="0"/>
              <a:t> when we assign the value of one variable to another, the value is moved. Ownership changes.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So, what happens in </a:t>
            </a:r>
            <a:r>
              <a:rPr lang="en-US" dirty="0">
                <a:solidFill>
                  <a:schemeClr val="accent2"/>
                </a:solidFill>
              </a:rPr>
              <a:t>Rust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r>
              <a:rPr lang="en-US" dirty="0">
                <a:solidFill>
                  <a:schemeClr val="accent2"/>
                </a:solidFill>
              </a:rPr>
              <a:t>Rust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0" u="none" strike="noStrike" baseline="0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b="0" i="0" u="none" strike="noStrike" baseline="0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vec![</a:t>
            </a:r>
            <a:b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0" i="0" u="none" strike="noStrike" baseline="0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"udon"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to_string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</a:t>
            </a:r>
            <a:b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0" i="0" u="none" strike="noStrike" baseline="0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"ramen"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to_string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</a:t>
            </a:r>
            <a:b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0" i="0" u="none" strike="noStrike" baseline="0" dirty="0">
                <a:solidFill>
                  <a:srgbClr val="CD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"soba"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to_string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()];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0" u="none" strike="noStrike" baseline="0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en-US" b="0" i="0" u="none" strike="noStrike" baseline="0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0" u="none" strike="noStrike" baseline="0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</a:t>
            </a:r>
            <a:r>
              <a:rPr lang="en-US" b="0" i="0" u="none" strike="noStrike" baseline="0" dirty="0">
                <a:solidFill>
                  <a:srgbClr val="5555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0" i="0" u="none" strike="noStrike" baseline="0" dirty="0">
                <a:solidFill>
                  <a:srgbClr val="00008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6EEF2E3-38E5-40DB-F42E-9DEA68A1F5E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24728" y="2093975"/>
            <a:ext cx="6092038" cy="22015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6BFD850-FB99-8BE3-8BDC-1051F4CE1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4728" y="4295552"/>
            <a:ext cx="6092039" cy="24081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305D9B3-1928-6DEB-D0C6-C36E46684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3906" y="4303993"/>
            <a:ext cx="6793147" cy="239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C172-0B23-FAA6-03BB-D54B02817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FD1A0-E627-9780-C60E-1C86F785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Rust does make exceptions for types that can reside completely in the stack:</a:t>
            </a:r>
          </a:p>
          <a:p>
            <a:pPr lvl="1"/>
            <a:r>
              <a:rPr lang="en-US" dirty="0"/>
              <a:t>Integers</a:t>
            </a:r>
          </a:p>
          <a:p>
            <a:pPr lvl="1"/>
            <a:r>
              <a:rPr lang="en-US" dirty="0"/>
              <a:t>Floating-point numbers</a:t>
            </a:r>
          </a:p>
          <a:p>
            <a:pPr lvl="1"/>
            <a:r>
              <a:rPr lang="en-US" dirty="0"/>
              <a:t>Booleans</a:t>
            </a:r>
          </a:p>
          <a:p>
            <a:pPr lvl="1"/>
            <a:r>
              <a:rPr lang="en-US" dirty="0"/>
              <a:t>Characters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8DA857-8C12-206E-200F-FF6E6B297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212" y="4364465"/>
            <a:ext cx="2162175" cy="609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1A79D8-B995-8A40-9A5E-A99D231E2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063" y="4435150"/>
            <a:ext cx="7705725" cy="2219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CA396C-2891-8B8F-B8B6-1203BD2CF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167" y="3858968"/>
            <a:ext cx="39338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55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22DB3-210A-50AF-534A-1B275A4EB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1D76E-73F8-C839-54F5-DDE13CC733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Passing non-copy values (located on the heap) to a function transfers ownership to the function.</a:t>
            </a:r>
          </a:p>
          <a:p>
            <a:r>
              <a:rPr lang="en-US" dirty="0"/>
              <a:t>Passing values from the stack does not.</a:t>
            </a:r>
          </a:p>
          <a:p>
            <a:r>
              <a:rPr lang="en-US" dirty="0"/>
              <a:t>A function that returns a value on the heap transfers ownership to the calling scope</a:t>
            </a:r>
          </a:p>
          <a:p>
            <a:endParaRPr lang="en-US" dirty="0"/>
          </a:p>
          <a:p>
            <a:r>
              <a:rPr lang="en-US" dirty="0"/>
              <a:t>Functions can take ownership and return ownership of the same object</a:t>
            </a:r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4F1F6E-42EE-85BF-2BB0-7C600CCA158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1001" y="937259"/>
            <a:ext cx="5462006" cy="39776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035CABF-8A9B-C0F6-39D5-BA79A2733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0410" y="937259"/>
            <a:ext cx="5647097" cy="27332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C25A5E7-B512-A94F-EF08-C061967330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0410" y="3670501"/>
            <a:ext cx="5318750" cy="225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2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Chapter 4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</a:rPr>
              <a:t>Finish Ownership</a:t>
            </a: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409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Courier New</vt:lpstr>
      <vt:lpstr>Rockwell</vt:lpstr>
      <vt:lpstr>Rockwell Condensed</vt:lpstr>
      <vt:lpstr>Wingdings</vt:lpstr>
      <vt:lpstr>Wood Type</vt:lpstr>
      <vt:lpstr>RUST Ownership</vt:lpstr>
      <vt:lpstr>ALERTS</vt:lpstr>
      <vt:lpstr>Review</vt:lpstr>
      <vt:lpstr>Ownership</vt:lpstr>
      <vt:lpstr>Ownership</vt:lpstr>
      <vt:lpstr>Ownership</vt:lpstr>
      <vt:lpstr>Copy-Types</vt:lpstr>
      <vt:lpstr>Functions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Rust</dc:title>
  <dc:creator>Stucki, David</dc:creator>
  <cp:lastModifiedBy>Stucki, David</cp:lastModifiedBy>
  <cp:revision>28</cp:revision>
  <dcterms:created xsi:type="dcterms:W3CDTF">2021-01-22T06:07:59Z</dcterms:created>
  <dcterms:modified xsi:type="dcterms:W3CDTF">2026-01-23T16:07:06Z</dcterms:modified>
</cp:coreProperties>
</file>