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65" r:id="rId4"/>
    <p:sldId id="267" r:id="rId5"/>
    <p:sldId id="268" r:id="rId6"/>
    <p:sldId id="270" r:id="rId7"/>
    <p:sldId id="269" r:id="rId8"/>
    <p:sldId id="271" r:id="rId9"/>
    <p:sldId id="27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4" autoAdjust="0"/>
    <p:restoredTop sz="94660"/>
  </p:normalViewPr>
  <p:slideViewPr>
    <p:cSldViewPr snapToGrid="0">
      <p:cViewPr varScale="1">
        <p:scale>
          <a:sx n="61" d="100"/>
          <a:sy n="61" d="100"/>
        </p:scale>
        <p:origin x="96"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1/22/2021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1/22/2021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1/22/2021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otterbein.joinhandshake.com/"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EC8E9-57F0-477C-881A-FF52DDC1652B}"/>
              </a:ext>
            </a:extLst>
          </p:cNvPr>
          <p:cNvSpPr>
            <a:spLocks noGrp="1"/>
          </p:cNvSpPr>
          <p:nvPr>
            <p:ph type="ctrTitle"/>
          </p:nvPr>
        </p:nvSpPr>
        <p:spPr/>
        <p:txBody>
          <a:bodyPr/>
          <a:lstStyle/>
          <a:p>
            <a:r>
              <a:rPr lang="en-US" sz="8800" dirty="0"/>
              <a:t>Introduction to Scala</a:t>
            </a:r>
          </a:p>
        </p:txBody>
      </p:sp>
      <p:sp>
        <p:nvSpPr>
          <p:cNvPr id="3" name="Subtitle 2">
            <a:extLst>
              <a:ext uri="{FF2B5EF4-FFF2-40B4-BE49-F238E27FC236}">
                <a16:creationId xmlns:a16="http://schemas.microsoft.com/office/drawing/2014/main" id="{A5B4842E-02CF-4ACC-B180-E94342930B02}"/>
              </a:ext>
            </a:extLst>
          </p:cNvPr>
          <p:cNvSpPr>
            <a:spLocks noGrp="1"/>
          </p:cNvSpPr>
          <p:nvPr>
            <p:ph type="subTitle" idx="1"/>
          </p:nvPr>
        </p:nvSpPr>
        <p:spPr/>
        <p:txBody>
          <a:bodyPr/>
          <a:lstStyle/>
          <a:p>
            <a:r>
              <a:rPr lang="en-US" dirty="0"/>
              <a:t>COMP 4210</a:t>
            </a:r>
          </a:p>
          <a:p>
            <a:r>
              <a:rPr lang="en-US" dirty="0"/>
              <a:t>David J Stucki</a:t>
            </a:r>
          </a:p>
        </p:txBody>
      </p:sp>
    </p:spTree>
    <p:extLst>
      <p:ext uri="{BB962C8B-B14F-4D97-AF65-F5344CB8AC3E}">
        <p14:creationId xmlns:p14="http://schemas.microsoft.com/office/powerpoint/2010/main" val="108682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173F-00D9-458D-9FD2-072FF77D2E4A}"/>
              </a:ext>
            </a:extLst>
          </p:cNvPr>
          <p:cNvSpPr>
            <a:spLocks noGrp="1"/>
          </p:cNvSpPr>
          <p:nvPr>
            <p:ph type="title"/>
          </p:nvPr>
        </p:nvSpPr>
        <p:spPr/>
        <p:txBody>
          <a:bodyPr/>
          <a:lstStyle/>
          <a:p>
            <a:r>
              <a:rPr lang="en-US" dirty="0"/>
              <a:t>ALERTS</a:t>
            </a:r>
          </a:p>
        </p:txBody>
      </p:sp>
      <p:sp>
        <p:nvSpPr>
          <p:cNvPr id="3" name="Content Placeholder 2">
            <a:extLst>
              <a:ext uri="{FF2B5EF4-FFF2-40B4-BE49-F238E27FC236}">
                <a16:creationId xmlns:a16="http://schemas.microsoft.com/office/drawing/2014/main" id="{532B5D93-E184-45C3-A6C4-475DB8047990}"/>
              </a:ext>
            </a:extLst>
          </p:cNvPr>
          <p:cNvSpPr>
            <a:spLocks noGrp="1"/>
          </p:cNvSpPr>
          <p:nvPr>
            <p:ph idx="1"/>
          </p:nvPr>
        </p:nvSpPr>
        <p:spPr/>
        <p:txBody>
          <a:bodyPr/>
          <a:lstStyle/>
          <a:p>
            <a:r>
              <a:rPr lang="en-US" dirty="0"/>
              <a:t>Get Scala 4</a:t>
            </a:r>
            <a:r>
              <a:rPr lang="en-US" baseline="30000" dirty="0"/>
              <a:t>th</a:t>
            </a:r>
            <a:r>
              <a:rPr lang="en-US" dirty="0"/>
              <a:t> ed. text asap</a:t>
            </a:r>
          </a:p>
          <a:p>
            <a:r>
              <a:rPr lang="en-US" dirty="0"/>
              <a:t>Read chapters 1-3 for Monday (or asap)</a:t>
            </a:r>
          </a:p>
          <a:p>
            <a:r>
              <a:rPr lang="en-US" dirty="0"/>
              <a:t>Download, install, &amp; become familiar with IntelliJ (with Scala </a:t>
            </a:r>
            <a:r>
              <a:rPr lang="en-US" dirty="0" err="1"/>
              <a:t>addin</a:t>
            </a:r>
            <a:r>
              <a:rPr lang="en-US" dirty="0"/>
              <a:t>)</a:t>
            </a:r>
          </a:p>
          <a:p>
            <a:endParaRPr lang="en-US" dirty="0"/>
          </a:p>
          <a:p>
            <a:r>
              <a:rPr lang="en-US" b="1" dirty="0">
                <a:solidFill>
                  <a:srgbClr val="00B050"/>
                </a:solidFill>
              </a:rPr>
              <a:t>You should join CS Club!!</a:t>
            </a:r>
          </a:p>
        </p:txBody>
      </p:sp>
    </p:spTree>
    <p:extLst>
      <p:ext uri="{BB962C8B-B14F-4D97-AF65-F5344CB8AC3E}">
        <p14:creationId xmlns:p14="http://schemas.microsoft.com/office/powerpoint/2010/main" val="385194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75000"/>
                <a:shade val="58000"/>
                <a:satMod val="120000"/>
              </a:schemeClr>
              <a:schemeClr val="bg1">
                <a:tint val="50000"/>
                <a:shade val="96000"/>
              </a:schemeClr>
            </a:duotone>
          </a:blip>
          <a:tile tx="0" ty="0" sx="100000" sy="100000" flip="none" algn="tl"/>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20" name="Oval 19">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1" name="Oval 20">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23" name="Rectangle 22">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2DF6EB88-F346-4BD9-869F-5EEE1020DF8E}"/>
              </a:ext>
            </a:extLst>
          </p:cNvPr>
          <p:cNvSpPr>
            <a:spLocks noGrp="1"/>
          </p:cNvSpPr>
          <p:nvPr>
            <p:ph type="title"/>
          </p:nvPr>
        </p:nvSpPr>
        <p:spPr>
          <a:xfrm>
            <a:off x="6556100" y="1360493"/>
            <a:ext cx="4972511" cy="3106732"/>
          </a:xfrm>
        </p:spPr>
        <p:txBody>
          <a:bodyPr vert="horz" lIns="91440" tIns="45720" rIns="91440" bIns="45720" rtlCol="0" anchor="b">
            <a:normAutofit/>
          </a:bodyPr>
          <a:lstStyle/>
          <a:p>
            <a:pPr>
              <a:lnSpc>
                <a:spcPct val="80000"/>
              </a:lnSpc>
            </a:pPr>
            <a:r>
              <a:rPr lang="en-US" sz="5000">
                <a:solidFill>
                  <a:schemeClr val="tx1"/>
                </a:solidFill>
              </a:rPr>
              <a:t>4th Annual Women in STEM Panel</a:t>
            </a:r>
            <a:br>
              <a:rPr lang="en-US" sz="5000">
                <a:solidFill>
                  <a:schemeClr val="tx1"/>
                </a:solidFill>
              </a:rPr>
            </a:br>
            <a:r>
              <a:rPr lang="en-US" sz="5000">
                <a:solidFill>
                  <a:schemeClr val="tx1"/>
                </a:solidFill>
              </a:rPr>
              <a:t>Tuesday, Jan. 26</a:t>
            </a:r>
            <a:br>
              <a:rPr lang="en-US" sz="5000">
                <a:solidFill>
                  <a:schemeClr val="tx1"/>
                </a:solidFill>
              </a:rPr>
            </a:br>
            <a:r>
              <a:rPr lang="en-US" sz="5000">
                <a:solidFill>
                  <a:schemeClr val="tx1"/>
                </a:solidFill>
              </a:rPr>
              <a:t>4:00-5:00 pm</a:t>
            </a:r>
          </a:p>
        </p:txBody>
      </p:sp>
      <p:sp>
        <p:nvSpPr>
          <p:cNvPr id="7" name="Text Placeholder 6">
            <a:extLst>
              <a:ext uri="{FF2B5EF4-FFF2-40B4-BE49-F238E27FC236}">
                <a16:creationId xmlns:a16="http://schemas.microsoft.com/office/drawing/2014/main" id="{C4016F5C-BBFC-47FA-BAD9-B565723F691F}"/>
              </a:ext>
            </a:extLst>
          </p:cNvPr>
          <p:cNvSpPr>
            <a:spLocks noGrp="1"/>
          </p:cNvSpPr>
          <p:nvPr>
            <p:ph idx="1"/>
          </p:nvPr>
        </p:nvSpPr>
        <p:spPr>
          <a:xfrm>
            <a:off x="6556099" y="4687316"/>
            <a:ext cx="5635596" cy="1517088"/>
          </a:xfrm>
        </p:spPr>
        <p:txBody>
          <a:bodyPr vert="horz" lIns="91440" tIns="45720" rIns="91440" bIns="45720" rtlCol="0">
            <a:normAutofit/>
          </a:bodyPr>
          <a:lstStyle/>
          <a:p>
            <a:pPr marL="0" indent="0">
              <a:buNone/>
            </a:pPr>
            <a:r>
              <a:rPr lang="en-US" sz="2200" dirty="0">
                <a:solidFill>
                  <a:srgbClr val="FFFFFF"/>
                </a:solidFill>
              </a:rPr>
              <a:t>Register via Handshake </a:t>
            </a:r>
            <a:r>
              <a:rPr lang="en-US" sz="2200" b="1" dirty="0">
                <a:solidFill>
                  <a:schemeClr val="accent2">
                    <a:lumMod val="40000"/>
                    <a:lumOff val="60000"/>
                  </a:schemeClr>
                </a:solidFill>
                <a:hlinkClick r:id="rId7">
                  <a:extLst>
                    <a:ext uri="{A12FA001-AC4F-418D-AE19-62706E023703}">
                      <ahyp:hlinkClr xmlns:ahyp="http://schemas.microsoft.com/office/drawing/2018/hyperlinkcolor" val="tx"/>
                    </a:ext>
                  </a:extLst>
                </a:hlinkClick>
              </a:rPr>
              <a:t>https://otterbein.joinhandshake.com/</a:t>
            </a:r>
            <a:endParaRPr lang="en-US" sz="2200" b="1" dirty="0">
              <a:solidFill>
                <a:schemeClr val="accent2">
                  <a:lumMod val="40000"/>
                  <a:lumOff val="60000"/>
                </a:schemeClr>
              </a:solidFill>
            </a:endParaRPr>
          </a:p>
        </p:txBody>
      </p:sp>
      <p:sp>
        <p:nvSpPr>
          <p:cNvPr id="25" name="Freeform: Shape 24">
            <a:extLst>
              <a:ext uri="{FF2B5EF4-FFF2-40B4-BE49-F238E27FC236}">
                <a16:creationId xmlns:a16="http://schemas.microsoft.com/office/drawing/2014/main" id="{14A1598B-1957-47CF-AAF4-F7A36DA0E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
            <a:ext cx="6095695" cy="6857997"/>
          </a:xfrm>
          <a:custGeom>
            <a:avLst/>
            <a:gdLst>
              <a:gd name="connsiteX0" fmla="*/ 3435036 w 6095695"/>
              <a:gd name="connsiteY0" fmla="*/ 0 h 6857997"/>
              <a:gd name="connsiteX1" fmla="*/ 4198562 w 6095695"/>
              <a:gd name="connsiteY1" fmla="*/ 0 h 6857997"/>
              <a:gd name="connsiteX2" fmla="*/ 4365987 w 6095695"/>
              <a:gd name="connsiteY2" fmla="*/ 128761 h 6857997"/>
              <a:gd name="connsiteX3" fmla="*/ 6095695 w 6095695"/>
              <a:gd name="connsiteY3" fmla="*/ 3718209 h 6857997"/>
              <a:gd name="connsiteX4" fmla="*/ 4860911 w 6095695"/>
              <a:gd name="connsiteY4" fmla="*/ 6845880 h 6857997"/>
              <a:gd name="connsiteX5" fmla="*/ 4849107 w 6095695"/>
              <a:gd name="connsiteY5" fmla="*/ 6857997 h 6857997"/>
              <a:gd name="connsiteX6" fmla="*/ 4253869 w 6095695"/>
              <a:gd name="connsiteY6" fmla="*/ 6857997 h 6857997"/>
              <a:gd name="connsiteX7" fmla="*/ 4409441 w 6095695"/>
              <a:gd name="connsiteY7" fmla="*/ 6719623 h 6857997"/>
              <a:gd name="connsiteX8" fmla="*/ 5679794 w 6095695"/>
              <a:gd name="connsiteY8" fmla="*/ 3718209 h 6857997"/>
              <a:gd name="connsiteX9" fmla="*/ 3591563 w 6095695"/>
              <a:gd name="connsiteY9" fmla="*/ 88079 h 6857997"/>
              <a:gd name="connsiteX10" fmla="*/ 0 w 6095695"/>
              <a:gd name="connsiteY10" fmla="*/ 0 h 6857997"/>
              <a:gd name="connsiteX11" fmla="*/ 3177466 w 6095695"/>
              <a:gd name="connsiteY11" fmla="*/ 0 h 6857997"/>
              <a:gd name="connsiteX12" fmla="*/ 3353291 w 6095695"/>
              <a:gd name="connsiteY12" fmla="*/ 88129 h 6857997"/>
              <a:gd name="connsiteX13" fmla="*/ 5560965 w 6095695"/>
              <a:gd name="connsiteY13" fmla="*/ 3718209 h 6857997"/>
              <a:gd name="connsiteX14" fmla="*/ 4325417 w 6095695"/>
              <a:gd name="connsiteY14" fmla="*/ 6637392 h 6857997"/>
              <a:gd name="connsiteX15" fmla="*/ 4077394 w 6095695"/>
              <a:gd name="connsiteY15" fmla="*/ 6857997 h 6857997"/>
              <a:gd name="connsiteX16" fmla="*/ 0 w 6095695"/>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ectangle 1">
            <a:extLst>
              <a:ext uri="{FF2B5EF4-FFF2-40B4-BE49-F238E27FC236}">
                <a16:creationId xmlns:a16="http://schemas.microsoft.com/office/drawing/2014/main" id="{8638779E-6416-4B64-92BC-EC1C75917AF3}"/>
              </a:ext>
            </a:extLst>
          </p:cNvPr>
          <p:cNvSpPr/>
          <p:nvPr/>
        </p:nvSpPr>
        <p:spPr>
          <a:xfrm>
            <a:off x="6564076" y="1524000"/>
            <a:ext cx="4572000" cy="3505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Table 7">
            <a:extLst>
              <a:ext uri="{FF2B5EF4-FFF2-40B4-BE49-F238E27FC236}">
                <a16:creationId xmlns:a16="http://schemas.microsoft.com/office/drawing/2014/main" id="{A9AB8F33-1D05-4339-9827-04C40E926313}"/>
              </a:ext>
            </a:extLst>
          </p:cNvPr>
          <p:cNvGraphicFramePr>
            <a:graphicFrameLocks noGrp="1"/>
          </p:cNvGraphicFramePr>
          <p:nvPr>
            <p:extLst>
              <p:ext uri="{D42A27DB-BD31-4B8C-83A1-F6EECF244321}">
                <p14:modId xmlns:p14="http://schemas.microsoft.com/office/powerpoint/2010/main" val="191543017"/>
              </p:ext>
            </p:extLst>
          </p:nvPr>
        </p:nvGraphicFramePr>
        <p:xfrm>
          <a:off x="536049" y="1526651"/>
          <a:ext cx="4093823" cy="3804702"/>
        </p:xfrm>
        <a:graphic>
          <a:graphicData uri="http://schemas.openxmlformats.org/drawingml/2006/table">
            <a:tbl>
              <a:tblPr>
                <a:tableStyleId>{8EC20E35-A176-4012-BC5E-935CFFF8708E}</a:tableStyleId>
              </a:tblPr>
              <a:tblGrid>
                <a:gridCol w="4093823">
                  <a:extLst>
                    <a:ext uri="{9D8B030D-6E8A-4147-A177-3AD203B41FA5}">
                      <a16:colId xmlns:a16="http://schemas.microsoft.com/office/drawing/2014/main" val="1322650630"/>
                    </a:ext>
                  </a:extLst>
                </a:gridCol>
              </a:tblGrid>
              <a:tr h="803610">
                <a:tc>
                  <a:txBody>
                    <a:bodyPr/>
                    <a:lstStyle/>
                    <a:p>
                      <a:pPr algn="l" fontAlgn="b"/>
                      <a:r>
                        <a:rPr lang="en-US" sz="1300" b="1" u="none" strike="noStrike">
                          <a:solidFill>
                            <a:schemeClr val="bg2">
                              <a:lumMod val="50000"/>
                            </a:schemeClr>
                          </a:solidFill>
                          <a:effectLst/>
                        </a:rPr>
                        <a:t>Panelists:</a:t>
                      </a:r>
                    </a:p>
                    <a:p>
                      <a:pPr algn="l" fontAlgn="b"/>
                      <a:endParaRPr lang="en-US" sz="1200" b="1" u="none" strike="noStrike">
                        <a:solidFill>
                          <a:schemeClr val="accent1"/>
                        </a:solidFill>
                        <a:effectLst/>
                      </a:endParaRPr>
                    </a:p>
                    <a:p>
                      <a:pPr algn="l" fontAlgn="b"/>
                      <a:r>
                        <a:rPr lang="en-US" sz="1200" b="1" u="none" strike="noStrike">
                          <a:solidFill>
                            <a:schemeClr val="accent1"/>
                          </a:solidFill>
                          <a:effectLst/>
                        </a:rPr>
                        <a:t>Carol Ventresca, </a:t>
                      </a:r>
                      <a:r>
                        <a:rPr lang="en-US" sz="1200" b="0" u="none" strike="noStrike">
                          <a:solidFill>
                            <a:schemeClr val="accent2"/>
                          </a:solidFill>
                          <a:effectLst/>
                        </a:rPr>
                        <a:t>President &amp; CEO, Syngenics</a:t>
                      </a:r>
                      <a:endParaRPr lang="en-US" sz="1200" b="0" i="0" u="none" strike="noStrike">
                        <a:solidFill>
                          <a:schemeClr val="accent2"/>
                        </a:solidFill>
                        <a:effectLst/>
                        <a:latin typeface="Calibri Light" panose="020F0302020204030204" pitchFamily="34" charset="0"/>
                        <a:cs typeface="Calibri Light" panose="020F0302020204030204" pitchFamily="34" charset="0"/>
                      </a:endParaRPr>
                    </a:p>
                  </a:txBody>
                  <a:tcPr marL="5297" marR="5297" marT="5297" marB="25424" anchor="b"/>
                </a:tc>
                <a:extLst>
                  <a:ext uri="{0D108BD9-81ED-4DB2-BD59-A6C34878D82A}">
                    <a16:rowId xmlns:a16="http://schemas.microsoft.com/office/drawing/2014/main" val="3031512121"/>
                  </a:ext>
                </a:extLst>
              </a:tr>
              <a:tr h="419426">
                <a:tc>
                  <a:txBody>
                    <a:bodyPr/>
                    <a:lstStyle/>
                    <a:p>
                      <a:pPr algn="l" fontAlgn="b"/>
                      <a:r>
                        <a:rPr lang="en-US" sz="1200" b="1" u="none" strike="noStrike">
                          <a:solidFill>
                            <a:schemeClr val="accent1"/>
                          </a:solidFill>
                          <a:effectLst/>
                        </a:rPr>
                        <a:t>Reagan Nemec, </a:t>
                      </a:r>
                      <a:r>
                        <a:rPr lang="en-US" sz="1200" b="0" u="none" strike="noStrike">
                          <a:solidFill>
                            <a:schemeClr val="accent2"/>
                          </a:solidFill>
                          <a:effectLst/>
                        </a:rPr>
                        <a:t>Virtual Maturation Engineer, Honda</a:t>
                      </a:r>
                      <a:endParaRPr lang="en-US" sz="1200" b="0" i="0" u="none" strike="noStrike">
                        <a:solidFill>
                          <a:schemeClr val="accent2"/>
                        </a:solidFill>
                        <a:effectLst/>
                        <a:latin typeface="Calibri Light" panose="020F0302020204030204" pitchFamily="34" charset="0"/>
                        <a:cs typeface="Calibri Light" panose="020F0302020204030204" pitchFamily="34" charset="0"/>
                      </a:endParaRPr>
                    </a:p>
                  </a:txBody>
                  <a:tcPr marL="5297" marR="5297" marT="5297" marB="25424" anchor="b"/>
                </a:tc>
                <a:extLst>
                  <a:ext uri="{0D108BD9-81ED-4DB2-BD59-A6C34878D82A}">
                    <a16:rowId xmlns:a16="http://schemas.microsoft.com/office/drawing/2014/main" val="3822222681"/>
                  </a:ext>
                </a:extLst>
              </a:tr>
              <a:tr h="419426">
                <a:tc>
                  <a:txBody>
                    <a:bodyPr/>
                    <a:lstStyle/>
                    <a:p>
                      <a:pPr algn="l" fontAlgn="b"/>
                      <a:r>
                        <a:rPr lang="en-US" sz="1200" b="1" u="none" strike="noStrike" dirty="0">
                          <a:solidFill>
                            <a:schemeClr val="accent1"/>
                          </a:solidFill>
                          <a:effectLst/>
                        </a:rPr>
                        <a:t>Sarah Hoagland, </a:t>
                      </a:r>
                      <a:r>
                        <a:rPr lang="en-US" sz="1200" b="0" u="none" strike="noStrike" dirty="0">
                          <a:solidFill>
                            <a:schemeClr val="accent2"/>
                          </a:solidFill>
                          <a:effectLst/>
                        </a:rPr>
                        <a:t>Tax Manager, </a:t>
                      </a:r>
                      <a:r>
                        <a:rPr lang="en-US" sz="1200" b="0" u="none" strike="noStrike" dirty="0" err="1">
                          <a:solidFill>
                            <a:schemeClr val="accent2"/>
                          </a:solidFill>
                          <a:effectLst/>
                        </a:rPr>
                        <a:t>SchneiderDowns</a:t>
                      </a:r>
                      <a:endParaRPr lang="en-US" sz="1200" b="0" i="0" u="none" strike="noStrike" dirty="0">
                        <a:solidFill>
                          <a:schemeClr val="accent2"/>
                        </a:solidFill>
                        <a:effectLst/>
                        <a:latin typeface="Calibri Light" panose="020F0302020204030204" pitchFamily="34" charset="0"/>
                        <a:cs typeface="Calibri Light" panose="020F0302020204030204" pitchFamily="34" charset="0"/>
                      </a:endParaRPr>
                    </a:p>
                  </a:txBody>
                  <a:tcPr marL="5297" marR="5297" marT="5297" marB="25424" anchor="b"/>
                </a:tc>
                <a:extLst>
                  <a:ext uri="{0D108BD9-81ED-4DB2-BD59-A6C34878D82A}">
                    <a16:rowId xmlns:a16="http://schemas.microsoft.com/office/drawing/2014/main" val="3230833289"/>
                  </a:ext>
                </a:extLst>
              </a:tr>
              <a:tr h="419426">
                <a:tc>
                  <a:txBody>
                    <a:bodyPr/>
                    <a:lstStyle/>
                    <a:p>
                      <a:pPr algn="l" fontAlgn="b"/>
                      <a:r>
                        <a:rPr lang="en-US" sz="1200" b="1" u="none" strike="noStrike">
                          <a:solidFill>
                            <a:schemeClr val="accent1"/>
                          </a:solidFill>
                          <a:effectLst/>
                        </a:rPr>
                        <a:t>Allie Brackbill, </a:t>
                      </a:r>
                      <a:r>
                        <a:rPr lang="en-US" sz="1200" b="0" u="none" strike="noStrike">
                          <a:solidFill>
                            <a:schemeClr val="accent2"/>
                          </a:solidFill>
                          <a:effectLst/>
                        </a:rPr>
                        <a:t>Customer Support Manager, CEM Corp.</a:t>
                      </a:r>
                      <a:endParaRPr lang="en-US" sz="1200" b="0" i="0" u="none" strike="noStrike">
                        <a:solidFill>
                          <a:schemeClr val="accent2"/>
                        </a:solidFill>
                        <a:effectLst/>
                        <a:latin typeface="Calibri Light" panose="020F0302020204030204" pitchFamily="34" charset="0"/>
                        <a:cs typeface="Calibri Light" panose="020F0302020204030204" pitchFamily="34" charset="0"/>
                      </a:endParaRPr>
                    </a:p>
                  </a:txBody>
                  <a:tcPr marL="5297" marR="5297" marT="5297" marB="25424" anchor="b"/>
                </a:tc>
                <a:extLst>
                  <a:ext uri="{0D108BD9-81ED-4DB2-BD59-A6C34878D82A}">
                    <a16:rowId xmlns:a16="http://schemas.microsoft.com/office/drawing/2014/main" val="3083604065"/>
                  </a:ext>
                </a:extLst>
              </a:tr>
              <a:tr h="781011">
                <a:tc>
                  <a:txBody>
                    <a:bodyPr/>
                    <a:lstStyle/>
                    <a:p>
                      <a:pPr algn="l" fontAlgn="b"/>
                      <a:r>
                        <a:rPr lang="en-US" sz="1200" b="1" u="none" strike="noStrike">
                          <a:solidFill>
                            <a:schemeClr val="accent1"/>
                          </a:solidFill>
                          <a:effectLst/>
                        </a:rPr>
                        <a:t>Dr. Nita Seibel, </a:t>
                      </a:r>
                      <a:r>
                        <a:rPr lang="en-US" sz="1200" b="0" u="none" strike="noStrike">
                          <a:solidFill>
                            <a:schemeClr val="accent2"/>
                          </a:solidFill>
                          <a:effectLst/>
                        </a:rPr>
                        <a:t>Head of the Pediatric Solid Tumor </a:t>
                      </a:r>
                      <a:br>
                        <a:rPr lang="en-US" sz="1200" b="0" u="none" strike="noStrike">
                          <a:solidFill>
                            <a:schemeClr val="accent2"/>
                          </a:solidFill>
                          <a:effectLst/>
                        </a:rPr>
                      </a:br>
                      <a:r>
                        <a:rPr lang="en-US" sz="1200" b="0" u="none" strike="noStrike">
                          <a:solidFill>
                            <a:schemeClr val="accent2"/>
                          </a:solidFill>
                          <a:effectLst/>
                        </a:rPr>
                        <a:t>                   Therapeutics, National Cancer Institute</a:t>
                      </a:r>
                      <a:endParaRPr lang="en-US" sz="1200" b="0" i="0" u="none" strike="noStrike">
                        <a:solidFill>
                          <a:schemeClr val="accent2"/>
                        </a:solidFill>
                        <a:effectLst/>
                        <a:latin typeface="Calibri Light" panose="020F0302020204030204" pitchFamily="34" charset="0"/>
                        <a:cs typeface="Calibri Light" panose="020F0302020204030204" pitchFamily="34" charset="0"/>
                      </a:endParaRPr>
                    </a:p>
                  </a:txBody>
                  <a:tcPr marL="5297" marR="5297" marT="5297" marB="25424" anchor="b"/>
                </a:tc>
                <a:extLst>
                  <a:ext uri="{0D108BD9-81ED-4DB2-BD59-A6C34878D82A}">
                    <a16:rowId xmlns:a16="http://schemas.microsoft.com/office/drawing/2014/main" val="420420830"/>
                  </a:ext>
                </a:extLst>
              </a:tr>
              <a:tr h="961803">
                <a:tc>
                  <a:txBody>
                    <a:bodyPr/>
                    <a:lstStyle/>
                    <a:p>
                      <a:pPr algn="l" fontAlgn="b"/>
                      <a:r>
                        <a:rPr lang="en-US" sz="1300" b="1" u="none" strike="noStrike" dirty="0">
                          <a:solidFill>
                            <a:srgbClr val="00B050"/>
                          </a:solidFill>
                          <a:effectLst/>
                        </a:rPr>
                        <a:t>Alexis McQueen</a:t>
                      </a:r>
                      <a:r>
                        <a:rPr lang="en-US" sz="1200" b="1" u="none" strike="noStrike" dirty="0">
                          <a:solidFill>
                            <a:schemeClr val="accent1"/>
                          </a:solidFill>
                          <a:effectLst/>
                        </a:rPr>
                        <a:t>, </a:t>
                      </a:r>
                      <a:r>
                        <a:rPr lang="en-US" sz="1200" b="0" u="none" strike="noStrike" dirty="0">
                          <a:solidFill>
                            <a:schemeClr val="accent2"/>
                          </a:solidFill>
                          <a:effectLst/>
                        </a:rPr>
                        <a:t>Software Engineer, JP Morgan Chase</a:t>
                      </a:r>
                    </a:p>
                    <a:p>
                      <a:pPr algn="l" fontAlgn="b"/>
                      <a:endParaRPr lang="en-US" sz="1200" b="1" u="none" strike="noStrike" dirty="0">
                        <a:solidFill>
                          <a:schemeClr val="accent1"/>
                        </a:solidFill>
                        <a:effectLst/>
                      </a:endParaRPr>
                    </a:p>
                    <a:p>
                      <a:pPr algn="l" fontAlgn="b"/>
                      <a:r>
                        <a:rPr lang="en-US" sz="1200" b="0" u="none" strike="noStrike" dirty="0">
                          <a:solidFill>
                            <a:schemeClr val="accent1"/>
                          </a:solidFill>
                          <a:effectLst/>
                        </a:rPr>
                        <a:t>Moderated by </a:t>
                      </a:r>
                      <a:r>
                        <a:rPr lang="en-US" sz="1200" b="1" u="none" strike="noStrike" dirty="0">
                          <a:solidFill>
                            <a:schemeClr val="accent1"/>
                          </a:solidFill>
                          <a:effectLst/>
                        </a:rPr>
                        <a:t>Dr. Elena Caruthers, </a:t>
                      </a:r>
                      <a:br>
                        <a:rPr lang="en-US" sz="1200" b="1" u="none" strike="noStrike" dirty="0">
                          <a:solidFill>
                            <a:schemeClr val="accent1"/>
                          </a:solidFill>
                          <a:effectLst/>
                        </a:rPr>
                      </a:br>
                      <a:r>
                        <a:rPr lang="en-US" sz="1200" b="1" u="none" strike="noStrike" dirty="0">
                          <a:solidFill>
                            <a:schemeClr val="accent1"/>
                          </a:solidFill>
                          <a:effectLst/>
                        </a:rPr>
                        <a:t>                  </a:t>
                      </a:r>
                      <a:r>
                        <a:rPr lang="en-US" sz="1200" b="0" u="none" strike="noStrike" dirty="0">
                          <a:solidFill>
                            <a:schemeClr val="accent2"/>
                          </a:solidFill>
                          <a:effectLst/>
                        </a:rPr>
                        <a:t>Assistant Professor, Engineering</a:t>
                      </a:r>
                      <a:endParaRPr lang="en-US" sz="1200" b="0" i="0" u="none" strike="noStrike" dirty="0">
                        <a:solidFill>
                          <a:schemeClr val="accent2"/>
                        </a:solidFill>
                        <a:effectLst/>
                        <a:latin typeface="Calibri Light" panose="020F0302020204030204" pitchFamily="34" charset="0"/>
                        <a:cs typeface="Calibri Light" panose="020F0302020204030204" pitchFamily="34" charset="0"/>
                      </a:endParaRPr>
                    </a:p>
                  </a:txBody>
                  <a:tcPr marL="5297" marR="5297" marT="5297" marB="25424" anchor="b"/>
                </a:tc>
                <a:extLst>
                  <a:ext uri="{0D108BD9-81ED-4DB2-BD59-A6C34878D82A}">
                    <a16:rowId xmlns:a16="http://schemas.microsoft.com/office/drawing/2014/main" val="701526070"/>
                  </a:ext>
                </a:extLst>
              </a:tr>
            </a:tbl>
          </a:graphicData>
        </a:graphic>
      </p:graphicFrame>
    </p:spTree>
    <p:extLst>
      <p:ext uri="{BB962C8B-B14F-4D97-AF65-F5344CB8AC3E}">
        <p14:creationId xmlns:p14="http://schemas.microsoft.com/office/powerpoint/2010/main" val="205990636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60780-F084-4E91-8845-B1D7FEBA438D}"/>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AB987A0D-CA74-4F74-85E7-BE00A788AD81}"/>
              </a:ext>
            </a:extLst>
          </p:cNvPr>
          <p:cNvSpPr>
            <a:spLocks noGrp="1"/>
          </p:cNvSpPr>
          <p:nvPr>
            <p:ph idx="1"/>
          </p:nvPr>
        </p:nvSpPr>
        <p:spPr/>
        <p:txBody>
          <a:bodyPr/>
          <a:lstStyle/>
          <a:p>
            <a:r>
              <a:rPr lang="en-US" altLang="en-US" sz="2000" dirty="0"/>
              <a:t>École Polytechnique </a:t>
            </a:r>
            <a:r>
              <a:rPr lang="en-US" altLang="en-US" sz="2000" dirty="0" err="1"/>
              <a:t>Fédérale</a:t>
            </a:r>
            <a:r>
              <a:rPr lang="en-US" altLang="en-US" sz="2000" dirty="0"/>
              <a:t> de Lausanne (EPFL) (in Lausanne, Switzerland)</a:t>
            </a:r>
          </a:p>
          <a:p>
            <a:r>
              <a:rPr lang="en-US" dirty="0"/>
              <a:t>Martin </a:t>
            </a:r>
            <a:r>
              <a:rPr lang="en-US" dirty="0" err="1"/>
              <a:t>Odersky</a:t>
            </a:r>
            <a:r>
              <a:rPr lang="en-US" dirty="0"/>
              <a:t>, in 2001, began working on a new language</a:t>
            </a:r>
          </a:p>
          <a:p>
            <a:pPr lvl="1"/>
            <a:r>
              <a:rPr lang="en-US" dirty="0">
                <a:solidFill>
                  <a:schemeClr val="accent1"/>
                </a:solidFill>
              </a:rPr>
              <a:t>He previously had worked on Generic Java (added to Java 5) and implemented the</a:t>
            </a:r>
            <a:br>
              <a:rPr lang="en-US" dirty="0">
                <a:solidFill>
                  <a:schemeClr val="accent1"/>
                </a:solidFill>
              </a:rPr>
            </a:br>
            <a:r>
              <a:rPr lang="en-US" dirty="0">
                <a:solidFill>
                  <a:schemeClr val="accent1"/>
                </a:solidFill>
              </a:rPr>
              <a:t>GJ compiler that became the basis of the </a:t>
            </a:r>
            <a:r>
              <a:rPr lang="en-US" dirty="0" err="1">
                <a:solidFill>
                  <a:schemeClr val="accent1"/>
                </a:solidFill>
              </a:rPr>
              <a:t>javac</a:t>
            </a:r>
            <a:r>
              <a:rPr lang="en-US" dirty="0">
                <a:solidFill>
                  <a:schemeClr val="accent1"/>
                </a:solidFill>
              </a:rPr>
              <a:t> compiler</a:t>
            </a:r>
          </a:p>
          <a:p>
            <a:r>
              <a:rPr lang="en-US" dirty="0"/>
              <a:t>Scala was designed to be both </a:t>
            </a:r>
            <a:r>
              <a:rPr lang="en-US" dirty="0">
                <a:solidFill>
                  <a:srgbClr val="00B0F0"/>
                </a:solidFill>
              </a:rPr>
              <a:t>functional</a:t>
            </a:r>
            <a:r>
              <a:rPr lang="en-US" dirty="0"/>
              <a:t> and </a:t>
            </a:r>
            <a:r>
              <a:rPr lang="en-US" dirty="0">
                <a:solidFill>
                  <a:srgbClr val="00B050"/>
                </a:solidFill>
              </a:rPr>
              <a:t>object-oriented</a:t>
            </a:r>
            <a:r>
              <a:rPr lang="en-US" dirty="0"/>
              <a:t> from the beginning, and was also designed as a </a:t>
            </a:r>
            <a:r>
              <a:rPr lang="en-US" dirty="0">
                <a:solidFill>
                  <a:srgbClr val="7030A0"/>
                </a:solidFill>
              </a:rPr>
              <a:t>statically typed language </a:t>
            </a:r>
            <a:r>
              <a:rPr lang="en-US" dirty="0"/>
              <a:t>that would </a:t>
            </a:r>
            <a:r>
              <a:rPr lang="en-US" dirty="0">
                <a:solidFill>
                  <a:srgbClr val="FF0000"/>
                </a:solidFill>
              </a:rPr>
              <a:t>run on the JVM</a:t>
            </a:r>
            <a:r>
              <a:rPr lang="en-US" dirty="0"/>
              <a:t>.</a:t>
            </a:r>
          </a:p>
          <a:p>
            <a:r>
              <a:rPr lang="en-US" dirty="0"/>
              <a:t>A public version was released in 2004, with version 2 following in 2006.</a:t>
            </a:r>
          </a:p>
          <a:p>
            <a:r>
              <a:rPr lang="en-US" dirty="0"/>
              <a:t>The current version is 2.13.4</a:t>
            </a:r>
          </a:p>
        </p:txBody>
      </p:sp>
    </p:spTree>
    <p:extLst>
      <p:ext uri="{BB962C8B-B14F-4D97-AF65-F5344CB8AC3E}">
        <p14:creationId xmlns:p14="http://schemas.microsoft.com/office/powerpoint/2010/main" val="18719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46E19-C903-4769-98AA-447A4453D9E3}"/>
              </a:ext>
            </a:extLst>
          </p:cNvPr>
          <p:cNvSpPr>
            <a:spLocks noGrp="1"/>
          </p:cNvSpPr>
          <p:nvPr>
            <p:ph type="title"/>
          </p:nvPr>
        </p:nvSpPr>
        <p:spPr/>
        <p:txBody>
          <a:bodyPr/>
          <a:lstStyle/>
          <a:p>
            <a:r>
              <a:rPr lang="en-US" dirty="0"/>
              <a:t>Scala by Design</a:t>
            </a:r>
          </a:p>
        </p:txBody>
      </p:sp>
      <p:sp>
        <p:nvSpPr>
          <p:cNvPr id="3" name="Content Placeholder 2">
            <a:extLst>
              <a:ext uri="{FF2B5EF4-FFF2-40B4-BE49-F238E27FC236}">
                <a16:creationId xmlns:a16="http://schemas.microsoft.com/office/drawing/2014/main" id="{8DAC7F60-807C-4462-BA70-2FA2C903D9B8}"/>
              </a:ext>
            </a:extLst>
          </p:cNvPr>
          <p:cNvSpPr>
            <a:spLocks noGrp="1"/>
          </p:cNvSpPr>
          <p:nvPr>
            <p:ph idx="1"/>
          </p:nvPr>
        </p:nvSpPr>
        <p:spPr/>
        <p:txBody>
          <a:bodyPr/>
          <a:lstStyle/>
          <a:p>
            <a:r>
              <a:rPr lang="en-US" dirty="0"/>
              <a:t>What does it mean to be </a:t>
            </a:r>
            <a:r>
              <a:rPr lang="en-US" b="1" dirty="0">
                <a:solidFill>
                  <a:srgbClr val="00B050"/>
                </a:solidFill>
              </a:rPr>
              <a:t>object-oriented</a:t>
            </a:r>
            <a:r>
              <a:rPr lang="en-US" dirty="0"/>
              <a:t>?</a:t>
            </a:r>
          </a:p>
          <a:p>
            <a:pPr lvl="1"/>
            <a:r>
              <a:rPr lang="en-US" dirty="0">
                <a:solidFill>
                  <a:schemeClr val="accent1"/>
                </a:solidFill>
              </a:rPr>
              <a:t>Objects, classes, inheritance, polymorphism, overloading, encapsulation, info-hiding, ...</a:t>
            </a:r>
          </a:p>
          <a:p>
            <a:pPr lvl="1"/>
            <a:endParaRPr lang="en-US" dirty="0">
              <a:solidFill>
                <a:schemeClr val="accent1"/>
              </a:solidFill>
            </a:endParaRPr>
          </a:p>
          <a:p>
            <a:r>
              <a:rPr lang="en-US" dirty="0"/>
              <a:t>What does it mean to be </a:t>
            </a:r>
            <a:r>
              <a:rPr lang="en-US" b="1" dirty="0">
                <a:solidFill>
                  <a:srgbClr val="00B0F0"/>
                </a:solidFill>
              </a:rPr>
              <a:t>functional</a:t>
            </a:r>
            <a:r>
              <a:rPr lang="en-US" dirty="0"/>
              <a:t>?</a:t>
            </a:r>
          </a:p>
          <a:p>
            <a:pPr lvl="1"/>
            <a:r>
              <a:rPr lang="en-US" dirty="0">
                <a:solidFill>
                  <a:schemeClr val="accent1"/>
                </a:solidFill>
              </a:rPr>
              <a:t>Mathematics, recursion, side-effects, first-class functions, lambda functions (literals), ...</a:t>
            </a:r>
          </a:p>
          <a:p>
            <a:pPr lvl="1"/>
            <a:endParaRPr lang="en-US" dirty="0">
              <a:solidFill>
                <a:schemeClr val="accent1"/>
              </a:solidFill>
            </a:endParaRPr>
          </a:p>
          <a:p>
            <a:r>
              <a:rPr lang="en-US" dirty="0"/>
              <a:t>What does it mean to be </a:t>
            </a:r>
            <a:r>
              <a:rPr lang="en-US" b="1" dirty="0">
                <a:solidFill>
                  <a:srgbClr val="7030A0"/>
                </a:solidFill>
              </a:rPr>
              <a:t>statically-typed</a:t>
            </a:r>
            <a:r>
              <a:rPr lang="en-US" dirty="0"/>
              <a:t>?</a:t>
            </a:r>
          </a:p>
          <a:p>
            <a:pPr lvl="1"/>
            <a:r>
              <a:rPr lang="en-US" dirty="0">
                <a:solidFill>
                  <a:schemeClr val="accent1"/>
                </a:solidFill>
              </a:rPr>
              <a:t>Type annotation, type inference, mutable &amp; immutable, type-checking, ...</a:t>
            </a:r>
          </a:p>
          <a:p>
            <a:pPr lvl="1"/>
            <a:endParaRPr lang="en-US" dirty="0">
              <a:solidFill>
                <a:schemeClr val="accent1"/>
              </a:solidFill>
            </a:endParaRPr>
          </a:p>
          <a:p>
            <a:r>
              <a:rPr lang="en-US" dirty="0"/>
              <a:t>What does it mean to </a:t>
            </a:r>
            <a:r>
              <a:rPr lang="en-US" dirty="0">
                <a:solidFill>
                  <a:srgbClr val="FF0000"/>
                </a:solidFill>
              </a:rPr>
              <a:t>run on the JVM</a:t>
            </a:r>
            <a:r>
              <a:rPr lang="en-US" dirty="0"/>
              <a:t>?</a:t>
            </a:r>
          </a:p>
          <a:p>
            <a:pPr lvl="1"/>
            <a:r>
              <a:rPr lang="en-US" dirty="0">
                <a:solidFill>
                  <a:schemeClr val="accent1"/>
                </a:solidFill>
              </a:rPr>
              <a:t>Java bytecode (.class), interoperability, ‘run everywhere’, ...</a:t>
            </a:r>
          </a:p>
        </p:txBody>
      </p:sp>
    </p:spTree>
    <p:extLst>
      <p:ext uri="{BB962C8B-B14F-4D97-AF65-F5344CB8AC3E}">
        <p14:creationId xmlns:p14="http://schemas.microsoft.com/office/powerpoint/2010/main" val="36068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0E28-A9FA-49DC-A750-C0F3799B1D45}"/>
              </a:ext>
            </a:extLst>
          </p:cNvPr>
          <p:cNvSpPr>
            <a:spLocks noGrp="1"/>
          </p:cNvSpPr>
          <p:nvPr>
            <p:ph type="title"/>
          </p:nvPr>
        </p:nvSpPr>
        <p:spPr/>
        <p:txBody>
          <a:bodyPr/>
          <a:lstStyle/>
          <a:p>
            <a:r>
              <a:rPr lang="en-US" dirty="0"/>
              <a:t>Multi-paradigmatic</a:t>
            </a:r>
          </a:p>
        </p:txBody>
      </p:sp>
      <p:sp>
        <p:nvSpPr>
          <p:cNvPr id="3" name="Content Placeholder 2">
            <a:extLst>
              <a:ext uri="{FF2B5EF4-FFF2-40B4-BE49-F238E27FC236}">
                <a16:creationId xmlns:a16="http://schemas.microsoft.com/office/drawing/2014/main" id="{B04AB9DD-2EB9-4AE8-823C-A8AD77985D0E}"/>
              </a:ext>
            </a:extLst>
          </p:cNvPr>
          <p:cNvSpPr>
            <a:spLocks noGrp="1"/>
          </p:cNvSpPr>
          <p:nvPr>
            <p:ph idx="1"/>
          </p:nvPr>
        </p:nvSpPr>
        <p:spPr/>
        <p:txBody>
          <a:bodyPr/>
          <a:lstStyle/>
          <a:p>
            <a:r>
              <a:rPr lang="en-US" dirty="0"/>
              <a:t>Functional programming has its origins in the 1930s research of Alonzo Church and the 1958 introduction of John McCarthy’s LISP language</a:t>
            </a:r>
          </a:p>
          <a:p>
            <a:r>
              <a:rPr lang="en-US" dirty="0"/>
              <a:t>Object-oriented programming has its origins in the 1960s language </a:t>
            </a:r>
            <a:r>
              <a:rPr lang="en-US" dirty="0" err="1"/>
              <a:t>Simula</a:t>
            </a:r>
            <a:r>
              <a:rPr lang="en-US" dirty="0"/>
              <a:t> and Alan Kay’s Smalltalk of the 1970s</a:t>
            </a:r>
          </a:p>
          <a:p>
            <a:r>
              <a:rPr lang="en-US" dirty="0"/>
              <a:t>Historically these paradigms have been independent and largely incompatible</a:t>
            </a:r>
          </a:p>
          <a:p>
            <a:r>
              <a:rPr lang="en-US" dirty="0"/>
              <a:t>Modern languages such as Ruby &amp; Python have incorporated aspects of both (and Java and Scheme have both evolved to include both), but none of these fully integrated the two paradigms</a:t>
            </a:r>
          </a:p>
          <a:p>
            <a:r>
              <a:rPr lang="en-US" dirty="0">
                <a:solidFill>
                  <a:srgbClr val="0070C0"/>
                </a:solidFill>
              </a:rPr>
              <a:t>Scala is fully object-oriented: every value is an object</a:t>
            </a:r>
          </a:p>
          <a:p>
            <a:r>
              <a:rPr lang="en-US" dirty="0">
                <a:solidFill>
                  <a:srgbClr val="FFC000"/>
                </a:solidFill>
              </a:rPr>
              <a:t>Scala is fully functional: every function is a value (including methods)</a:t>
            </a:r>
          </a:p>
        </p:txBody>
      </p:sp>
      <p:pic>
        <p:nvPicPr>
          <p:cNvPr id="4" name="Google Shape;100;p19">
            <a:extLst>
              <a:ext uri="{FF2B5EF4-FFF2-40B4-BE49-F238E27FC236}">
                <a16:creationId xmlns:a16="http://schemas.microsoft.com/office/drawing/2014/main" id="{8CAF6699-3975-4CB9-A166-55F7BB0C713A}"/>
              </a:ext>
            </a:extLst>
          </p:cNvPr>
          <p:cNvPicPr preferRelativeResize="0"/>
          <p:nvPr/>
        </p:nvPicPr>
        <p:blipFill>
          <a:blip r:embed="rId2">
            <a:alphaModFix/>
          </a:blip>
          <a:stretch>
            <a:fillRect/>
          </a:stretch>
        </p:blipFill>
        <p:spPr>
          <a:xfrm>
            <a:off x="1063751" y="1569164"/>
            <a:ext cx="10058399" cy="5334108"/>
          </a:xfrm>
          <a:prstGeom prst="rect">
            <a:avLst/>
          </a:prstGeom>
          <a:noFill/>
          <a:ln>
            <a:noFill/>
          </a:ln>
        </p:spPr>
      </p:pic>
    </p:spTree>
    <p:extLst>
      <p:ext uri="{BB962C8B-B14F-4D97-AF65-F5344CB8AC3E}">
        <p14:creationId xmlns:p14="http://schemas.microsoft.com/office/powerpoint/2010/main" val="10560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008E3-BD4C-48E9-858A-5299DC828343}"/>
              </a:ext>
            </a:extLst>
          </p:cNvPr>
          <p:cNvSpPr>
            <a:spLocks noGrp="1"/>
          </p:cNvSpPr>
          <p:nvPr>
            <p:ph type="title"/>
          </p:nvPr>
        </p:nvSpPr>
        <p:spPr/>
        <p:txBody>
          <a:bodyPr/>
          <a:lstStyle/>
          <a:p>
            <a:r>
              <a:rPr lang="en-US" dirty="0"/>
              <a:t>Scala...BLE</a:t>
            </a:r>
          </a:p>
        </p:txBody>
      </p:sp>
      <p:sp>
        <p:nvSpPr>
          <p:cNvPr id="3" name="Content Placeholder 2">
            <a:extLst>
              <a:ext uri="{FF2B5EF4-FFF2-40B4-BE49-F238E27FC236}">
                <a16:creationId xmlns:a16="http://schemas.microsoft.com/office/drawing/2014/main" id="{5122702E-900A-48E2-92C7-BC66EA4FD073}"/>
              </a:ext>
            </a:extLst>
          </p:cNvPr>
          <p:cNvSpPr>
            <a:spLocks noGrp="1"/>
          </p:cNvSpPr>
          <p:nvPr>
            <p:ph idx="1"/>
          </p:nvPr>
        </p:nvSpPr>
        <p:spPr/>
        <p:txBody>
          <a:bodyPr/>
          <a:lstStyle/>
          <a:p>
            <a:r>
              <a:rPr lang="en-US" dirty="0"/>
              <a:t>The language design incorporated modern abstractions that allow the language to be easily extended in ways that make new features ‘look and feel’ like they are built in syntactically even though they are not.</a:t>
            </a:r>
          </a:p>
          <a:p>
            <a:r>
              <a:rPr lang="en-US" dirty="0"/>
              <a:t>Methods can be named with non-traditional non-identifier symbols and be defined to use operator syntax</a:t>
            </a:r>
          </a:p>
          <a:p>
            <a:pPr lvl="1"/>
            <a:r>
              <a:rPr lang="en-US" dirty="0"/>
              <a:t>In fact, </a:t>
            </a:r>
            <a:r>
              <a:rPr lang="en-US" b="1" dirty="0">
                <a:solidFill>
                  <a:srgbClr val="FF0000"/>
                </a:solidFill>
              </a:rPr>
              <a:t>every</a:t>
            </a:r>
            <a:r>
              <a:rPr lang="en-US" dirty="0"/>
              <a:t> operator in Scala is really a method</a:t>
            </a:r>
          </a:p>
          <a:p>
            <a:pPr lvl="1"/>
            <a:r>
              <a:rPr lang="en-US" dirty="0"/>
              <a:t>Ex: </a:t>
            </a:r>
            <a:r>
              <a:rPr lang="en-US" dirty="0">
                <a:solidFill>
                  <a:srgbClr val="00B050"/>
                </a:solidFill>
              </a:rPr>
              <a:t>recipient ! msg </a:t>
            </a:r>
            <a:r>
              <a:rPr lang="en-US" dirty="0"/>
              <a:t>(see chapter 1)</a:t>
            </a:r>
          </a:p>
          <a:p>
            <a:pPr lvl="1"/>
            <a:r>
              <a:rPr lang="en-US" dirty="0"/>
              <a:t>Ex: </a:t>
            </a:r>
            <a:r>
              <a:rPr lang="en-US" dirty="0" err="1">
                <a:solidFill>
                  <a:srgbClr val="00B050"/>
                </a:solidFill>
              </a:rPr>
              <a:t>mywhile</a:t>
            </a:r>
            <a:r>
              <a:rPr lang="en-US" dirty="0">
                <a:solidFill>
                  <a:srgbClr val="00B050"/>
                </a:solidFill>
              </a:rPr>
              <a:t> (</a:t>
            </a:r>
            <a:r>
              <a:rPr lang="en-US" dirty="0" err="1">
                <a:solidFill>
                  <a:srgbClr val="00B050"/>
                </a:solidFill>
              </a:rPr>
              <a:t>i</a:t>
            </a:r>
            <a:r>
              <a:rPr lang="en-US" dirty="0">
                <a:solidFill>
                  <a:srgbClr val="00B050"/>
                </a:solidFill>
              </a:rPr>
              <a:t> &lt; 1) {</a:t>
            </a:r>
            <a:r>
              <a:rPr lang="en-US" dirty="0"/>
              <a:t>...</a:t>
            </a:r>
          </a:p>
          <a:p>
            <a:r>
              <a:rPr lang="en-US" dirty="0"/>
              <a:t>New types can also be cleanly integrated into Scala’s natural syntax</a:t>
            </a:r>
          </a:p>
          <a:p>
            <a:r>
              <a:rPr lang="en-US" dirty="0"/>
              <a:t>The language can ‘grow’ organically without becoming cumbersome.</a:t>
            </a:r>
          </a:p>
        </p:txBody>
      </p:sp>
    </p:spTree>
    <p:extLst>
      <p:ext uri="{BB962C8B-B14F-4D97-AF65-F5344CB8AC3E}">
        <p14:creationId xmlns:p14="http://schemas.microsoft.com/office/powerpoint/2010/main" val="27171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E9C8B-306F-4AEA-A24E-8D3B52BC40B8}"/>
              </a:ext>
            </a:extLst>
          </p:cNvPr>
          <p:cNvSpPr>
            <a:spLocks noGrp="1"/>
          </p:cNvSpPr>
          <p:nvPr>
            <p:ph type="title"/>
          </p:nvPr>
        </p:nvSpPr>
        <p:spPr/>
        <p:txBody>
          <a:bodyPr/>
          <a:lstStyle/>
          <a:p>
            <a:r>
              <a:rPr lang="en-US" dirty="0"/>
              <a:t>Why Scala?</a:t>
            </a:r>
            <a:r>
              <a:rPr lang="en-US" sz="3200" dirty="0">
                <a:solidFill>
                  <a:schemeClr val="accent1"/>
                </a:solidFill>
              </a:rPr>
              <a:t> (if you’re not already convinced...)</a:t>
            </a:r>
            <a:endParaRPr lang="en-US" dirty="0">
              <a:solidFill>
                <a:schemeClr val="accent1"/>
              </a:solidFill>
            </a:endParaRPr>
          </a:p>
        </p:txBody>
      </p:sp>
      <p:sp>
        <p:nvSpPr>
          <p:cNvPr id="3" name="Content Placeholder 2">
            <a:extLst>
              <a:ext uri="{FF2B5EF4-FFF2-40B4-BE49-F238E27FC236}">
                <a16:creationId xmlns:a16="http://schemas.microsoft.com/office/drawing/2014/main" id="{E927D0E2-26E4-4394-AA9B-E09DB015F639}"/>
              </a:ext>
            </a:extLst>
          </p:cNvPr>
          <p:cNvSpPr>
            <a:spLocks noGrp="1"/>
          </p:cNvSpPr>
          <p:nvPr>
            <p:ph idx="1"/>
          </p:nvPr>
        </p:nvSpPr>
        <p:spPr/>
        <p:txBody>
          <a:bodyPr>
            <a:normAutofit lnSpcReduction="10000"/>
          </a:bodyPr>
          <a:lstStyle/>
          <a:p>
            <a:r>
              <a:rPr lang="en-US" sz="2000" dirty="0"/>
              <a:t>Runs on the JVM	</a:t>
            </a:r>
            <a:r>
              <a:rPr lang="en-US" sz="2000" dirty="0">
                <a:solidFill>
                  <a:srgbClr val="FFC000"/>
                </a:solidFill>
              </a:rPr>
              <a:t>(Compatible)</a:t>
            </a:r>
          </a:p>
          <a:p>
            <a:pPr marL="685800" lvl="1" indent="-228600"/>
            <a:r>
              <a:rPr lang="en-US" sz="2000" dirty="0"/>
              <a:t>Can use any Java code in Scala</a:t>
            </a:r>
          </a:p>
          <a:p>
            <a:pPr marL="685800" lvl="1" indent="-228600"/>
            <a:r>
              <a:rPr lang="en-US" sz="2000" dirty="0"/>
              <a:t>Almost as fast as Java (within 10%)</a:t>
            </a:r>
          </a:p>
          <a:p>
            <a:r>
              <a:rPr lang="en-US" sz="2000" dirty="0"/>
              <a:t>Much shorter code	</a:t>
            </a:r>
            <a:r>
              <a:rPr lang="en-US" sz="2000" dirty="0">
                <a:solidFill>
                  <a:schemeClr val="accent2">
                    <a:lumMod val="60000"/>
                    <a:lumOff val="40000"/>
                  </a:schemeClr>
                </a:solidFill>
              </a:rPr>
              <a:t>(Concise)</a:t>
            </a:r>
          </a:p>
          <a:p>
            <a:pPr marL="685800" lvl="1" indent="-228600"/>
            <a:r>
              <a:rPr lang="en-US" sz="2000" dirty="0" err="1"/>
              <a:t>Odersky</a:t>
            </a:r>
            <a:r>
              <a:rPr lang="en-US" sz="2000" dirty="0"/>
              <a:t> reports 50% reduction in most code over Java</a:t>
            </a:r>
          </a:p>
          <a:p>
            <a:pPr marL="685800" lvl="1" indent="-228600"/>
            <a:r>
              <a:rPr lang="en-US" sz="2000" dirty="0"/>
              <a:t>Local type inference</a:t>
            </a:r>
          </a:p>
          <a:p>
            <a:r>
              <a:rPr lang="en-US" sz="2000" dirty="0"/>
              <a:t>Fewer errors		</a:t>
            </a:r>
            <a:r>
              <a:rPr lang="en-US" sz="2000" dirty="0">
                <a:solidFill>
                  <a:srgbClr val="C00000"/>
                </a:solidFill>
              </a:rPr>
              <a:t>(Safe)</a:t>
            </a:r>
          </a:p>
          <a:p>
            <a:pPr marL="685800" lvl="1" indent="-228600"/>
            <a:r>
              <a:rPr lang="en-US" sz="2000" dirty="0"/>
              <a:t>No Null Pointer problems</a:t>
            </a:r>
          </a:p>
          <a:p>
            <a:r>
              <a:rPr lang="en-US" sz="2000" dirty="0"/>
              <a:t>More flexibility	</a:t>
            </a:r>
            <a:r>
              <a:rPr lang="en-US" sz="2000" dirty="0">
                <a:solidFill>
                  <a:schemeClr val="accent2">
                    <a:lumMod val="75000"/>
                  </a:schemeClr>
                </a:solidFill>
              </a:rPr>
              <a:t>(Fun)</a:t>
            </a:r>
          </a:p>
          <a:p>
            <a:pPr marL="685800" lvl="1" indent="-228600"/>
            <a:r>
              <a:rPr lang="en-US" sz="2000" dirty="0"/>
              <a:t>As many public classes per source file as you want</a:t>
            </a:r>
          </a:p>
          <a:p>
            <a:pPr marL="685800" lvl="1" indent="-228600"/>
            <a:r>
              <a:rPr lang="en-US" sz="2000" dirty="0"/>
              <a:t>Operator overloading</a:t>
            </a:r>
            <a:endParaRPr lang="en-US" dirty="0"/>
          </a:p>
        </p:txBody>
      </p:sp>
      <p:sp>
        <p:nvSpPr>
          <p:cNvPr id="4" name="TextBox 3">
            <a:extLst>
              <a:ext uri="{FF2B5EF4-FFF2-40B4-BE49-F238E27FC236}">
                <a16:creationId xmlns:a16="http://schemas.microsoft.com/office/drawing/2014/main" id="{E383F684-AEFA-4B6A-A8FA-D936AF95A2B9}"/>
              </a:ext>
            </a:extLst>
          </p:cNvPr>
          <p:cNvSpPr txBox="1"/>
          <p:nvPr/>
        </p:nvSpPr>
        <p:spPr>
          <a:xfrm>
            <a:off x="1876096" y="4146804"/>
            <a:ext cx="9246055" cy="1569660"/>
          </a:xfrm>
          <a:prstGeom prst="rect">
            <a:avLst/>
          </a:prstGeom>
          <a:solidFill>
            <a:schemeClr val="accent2">
              <a:lumMod val="20000"/>
              <a:lumOff val="80000"/>
            </a:schemeClr>
          </a:solidFill>
          <a:ln w="19050">
            <a:solidFill>
              <a:schemeClr val="accent1"/>
            </a:solidFill>
          </a:ln>
        </p:spPr>
        <p:txBody>
          <a:bodyPr wrap="square" rtlCol="0">
            <a:spAutoFit/>
          </a:bodyPr>
          <a:lstStyle/>
          <a:p>
            <a:pPr marL="381000" lvl="1" indent="-381000"/>
            <a:r>
              <a:rPr lang="en-US" altLang="en-US" sz="2400" dirty="0"/>
              <a:t>in </a:t>
            </a:r>
            <a:r>
              <a:rPr lang="en-US" altLang="en-US" sz="2400" dirty="0">
                <a:cs typeface="Courier New" panose="02070309020205020404" pitchFamily="49" charset="0"/>
              </a:rPr>
              <a:t>Java 1.5:</a:t>
            </a:r>
            <a:r>
              <a:rPr lang="en-US" altLang="en-US" sz="2000" dirty="0"/>
              <a:t> </a:t>
            </a:r>
            <a:br>
              <a:rPr lang="en-US" altLang="en-US" sz="2400" dirty="0"/>
            </a:br>
            <a:r>
              <a:rPr lang="en-US" altLang="en-US" sz="2400" dirty="0">
                <a:latin typeface="Courier New" panose="02070309020205020404" pitchFamily="49" charset="0"/>
                <a:cs typeface="Courier New" panose="02070309020205020404" pitchFamily="49" charset="0"/>
              </a:rPr>
              <a:t>Pair p = </a:t>
            </a:r>
            <a:r>
              <a:rPr lang="en-US" altLang="en-US" sz="2400" b="1" dirty="0">
                <a:latin typeface="Courier New" panose="02070309020205020404" pitchFamily="49" charset="0"/>
                <a:cs typeface="Courier New" panose="02070309020205020404" pitchFamily="49" charset="0"/>
              </a:rPr>
              <a:t>new</a:t>
            </a:r>
            <a:r>
              <a:rPr lang="en-US" altLang="en-US" sz="2400" dirty="0">
                <a:latin typeface="Courier New" panose="02070309020205020404" pitchFamily="49" charset="0"/>
                <a:cs typeface="Courier New" panose="02070309020205020404" pitchFamily="49" charset="0"/>
              </a:rPr>
              <a:t> Pair&lt;Integer, String&gt;(1, "Scala");</a:t>
            </a:r>
          </a:p>
          <a:p>
            <a:pPr marL="381000" lvl="1" indent="-381000"/>
            <a:r>
              <a:rPr lang="en-US" altLang="en-US" sz="2400" dirty="0"/>
              <a:t>in </a:t>
            </a:r>
            <a:r>
              <a:rPr lang="en-US" altLang="en-US" sz="2400" dirty="0">
                <a:cs typeface="Courier New" panose="02070309020205020404" pitchFamily="49" charset="0"/>
              </a:rPr>
              <a:t>Scala:</a:t>
            </a:r>
            <a:br>
              <a:rPr lang="en-US" altLang="en-US" sz="2800" dirty="0">
                <a:cs typeface="Courier New" panose="02070309020205020404" pitchFamily="49" charset="0"/>
              </a:rPr>
            </a:br>
            <a:r>
              <a:rPr lang="en-US" altLang="en-US" sz="2400" b="1" dirty="0" err="1">
                <a:latin typeface="Courier New" panose="02070309020205020404" pitchFamily="49" charset="0"/>
                <a:cs typeface="Courier New" panose="02070309020205020404" pitchFamily="49" charset="0"/>
              </a:rPr>
              <a:t>val</a:t>
            </a:r>
            <a:r>
              <a:rPr lang="en-US" altLang="en-US" sz="2400" dirty="0">
                <a:latin typeface="Courier New" panose="02070309020205020404" pitchFamily="49" charset="0"/>
                <a:cs typeface="Courier New" panose="02070309020205020404" pitchFamily="49" charset="0"/>
              </a:rPr>
              <a:t> p = </a:t>
            </a:r>
            <a:r>
              <a:rPr lang="en-US" altLang="en-US" sz="2400" b="1" dirty="0">
                <a:latin typeface="Courier New" panose="02070309020205020404" pitchFamily="49" charset="0"/>
                <a:cs typeface="Courier New" panose="02070309020205020404" pitchFamily="49" charset="0"/>
              </a:rPr>
              <a:t>new</a:t>
            </a: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MyPair</a:t>
            </a:r>
            <a:r>
              <a:rPr lang="en-US" altLang="en-US" sz="2400" dirty="0">
                <a:latin typeface="Courier New" panose="02070309020205020404" pitchFamily="49" charset="0"/>
                <a:cs typeface="Courier New" panose="02070309020205020404" pitchFamily="49" charset="0"/>
              </a:rPr>
              <a:t>(1, "</a:t>
            </a:r>
            <a:r>
              <a:rPr lang="en-US" altLang="en-US" sz="2400" dirty="0" err="1">
                <a:latin typeface="Courier New" panose="02070309020205020404" pitchFamily="49" charset="0"/>
                <a:cs typeface="Courier New" panose="02070309020205020404" pitchFamily="49" charset="0"/>
              </a:rPr>
              <a:t>scala</a:t>
            </a:r>
            <a:r>
              <a:rPr lang="en-US" altLang="en-US" sz="2400" dirty="0">
                <a:latin typeface="Courier New" panose="02070309020205020404" pitchFamily="49" charset="0"/>
                <a:cs typeface="Courier New" panose="02070309020205020404" pitchFamily="49" charset="0"/>
              </a:rPr>
              <a:t>");</a:t>
            </a:r>
            <a:endParaRPr lang="en-US" sz="2400" dirty="0"/>
          </a:p>
        </p:txBody>
      </p:sp>
      <p:pic>
        <p:nvPicPr>
          <p:cNvPr id="5" name="Content Placeholder 3">
            <a:extLst>
              <a:ext uri="{FF2B5EF4-FFF2-40B4-BE49-F238E27FC236}">
                <a16:creationId xmlns:a16="http://schemas.microsoft.com/office/drawing/2014/main" id="{C4ED1A24-058B-4BF2-BEB9-1BF4B85BDB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828" y="2121408"/>
            <a:ext cx="11752755" cy="3799962"/>
          </a:xfrm>
          <a:prstGeom prst="rect">
            <a:avLst/>
          </a:prstGeom>
        </p:spPr>
      </p:pic>
    </p:spTree>
    <p:extLst>
      <p:ext uri="{BB962C8B-B14F-4D97-AF65-F5344CB8AC3E}">
        <p14:creationId xmlns:p14="http://schemas.microsoft.com/office/powerpoint/2010/main" val="351647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622AF-759B-43BF-BA58-0BAB9417382A}"/>
              </a:ext>
            </a:extLst>
          </p:cNvPr>
          <p:cNvSpPr>
            <a:spLocks noGrp="1"/>
          </p:cNvSpPr>
          <p:nvPr>
            <p:ph type="title"/>
          </p:nvPr>
        </p:nvSpPr>
        <p:spPr/>
        <p:txBody>
          <a:bodyPr/>
          <a:lstStyle/>
          <a:p>
            <a:r>
              <a:rPr lang="en-US" dirty="0"/>
              <a:t>DEMO</a:t>
            </a:r>
          </a:p>
        </p:txBody>
      </p:sp>
      <p:sp>
        <p:nvSpPr>
          <p:cNvPr id="3" name="Content Placeholder 2">
            <a:extLst>
              <a:ext uri="{FF2B5EF4-FFF2-40B4-BE49-F238E27FC236}">
                <a16:creationId xmlns:a16="http://schemas.microsoft.com/office/drawing/2014/main" id="{0BA7C008-7A75-464E-A8F6-44543C1FEAC2}"/>
              </a:ext>
            </a:extLst>
          </p:cNvPr>
          <p:cNvSpPr>
            <a:spLocks noGrp="1"/>
          </p:cNvSpPr>
          <p:nvPr>
            <p:ph idx="1"/>
          </p:nvPr>
        </p:nvSpPr>
        <p:spPr/>
        <p:txBody>
          <a:bodyPr>
            <a:normAutofit/>
          </a:bodyPr>
          <a:lstStyle/>
          <a:p>
            <a:r>
              <a:rPr lang="en-US" sz="2800" dirty="0">
                <a:solidFill>
                  <a:srgbClr val="0070C0"/>
                </a:solidFill>
              </a:rPr>
              <a:t>Let’s play around with it a bit...</a:t>
            </a:r>
          </a:p>
        </p:txBody>
      </p:sp>
    </p:spTree>
    <p:extLst>
      <p:ext uri="{BB962C8B-B14F-4D97-AF65-F5344CB8AC3E}">
        <p14:creationId xmlns:p14="http://schemas.microsoft.com/office/powerpoint/2010/main" val="1331101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77</TotalTime>
  <Words>680</Words>
  <Application>Microsoft Office PowerPoint</Application>
  <PresentationFormat>Widescreen</PresentationFormat>
  <Paragraphs>71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Calibri</vt:lpstr>
      <vt:lpstr>Calibri Light</vt:lpstr>
      <vt:lpstr>Courier New</vt:lpstr>
      <vt:lpstr>Rockwell</vt:lpstr>
      <vt:lpstr>Rockwell Condensed</vt:lpstr>
      <vt:lpstr>Rockwell Extra Bold</vt:lpstr>
      <vt:lpstr>Wingdings</vt:lpstr>
      <vt:lpstr>Wood Type</vt:lpstr>
      <vt:lpstr>Introduction to Scala</vt:lpstr>
      <vt:lpstr>ALERTS</vt:lpstr>
      <vt:lpstr>4th Annual Women in STEM Panel Tuesday, Jan. 26 4:00-5:00 pm</vt:lpstr>
      <vt:lpstr>History</vt:lpstr>
      <vt:lpstr>Scala by Design</vt:lpstr>
      <vt:lpstr>Multi-paradigmatic</vt:lpstr>
      <vt:lpstr>Scala...BLE</vt:lpstr>
      <vt:lpstr>Why Scala? (if you’re not already convinced...)</vt:lpstr>
      <vt:lpstr>DEMO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Scala</dc:title>
  <dc:creator>Stucki, David</dc:creator>
  <cp:lastModifiedBy>Stucki, David</cp:lastModifiedBy>
  <cp:revision>13</cp:revision>
  <dcterms:created xsi:type="dcterms:W3CDTF">2021-01-22T06:07:59Z</dcterms:created>
  <dcterms:modified xsi:type="dcterms:W3CDTF">2021-01-22T07:25:07Z</dcterms:modified>
</cp:coreProperties>
</file>