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65" r:id="rId3"/>
    <p:sldId id="260" r:id="rId4"/>
    <p:sldId id="261" r:id="rId5"/>
    <p:sldId id="262" r:id="rId6"/>
    <p:sldId id="287" r:id="rId7"/>
    <p:sldId id="264" r:id="rId8"/>
    <p:sldId id="266" r:id="rId9"/>
    <p:sldId id="267" r:id="rId10"/>
    <p:sldId id="268" r:id="rId11"/>
    <p:sldId id="269" r:id="rId12"/>
    <p:sldId id="271" r:id="rId13"/>
    <p:sldId id="272" r:id="rId14"/>
    <p:sldId id="275" r:id="rId15"/>
    <p:sldId id="276" r:id="rId16"/>
    <p:sldId id="277" r:id="rId17"/>
    <p:sldId id="278" r:id="rId18"/>
    <p:sldId id="284" r:id="rId19"/>
    <p:sldId id="285" r:id="rId20"/>
    <p:sldId id="279" r:id="rId21"/>
    <p:sldId id="282" r:id="rId22"/>
    <p:sldId id="286" r:id="rId23"/>
    <p:sldId id="283" r:id="rId24"/>
    <p:sldId id="280" r:id="rId25"/>
    <p:sldId id="27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EB556-20C1-4221-A304-9D0255E89E2D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FAF35-7CC6-485F-B14E-FDE3F0719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27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9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68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8250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4742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54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6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49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05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4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7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4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1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05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2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6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5F852-EC1C-406A-BFA2-CD0AB729FAAF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A6CBDE-97A3-4468-8EC0-560B79E8B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://localhost:8000/newap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426026"/>
            <a:ext cx="7766936" cy="1646302"/>
          </a:xfrm>
        </p:spPr>
        <p:txBody>
          <a:bodyPr/>
          <a:lstStyle/>
          <a:p>
            <a:r>
              <a:rPr lang="en-US" dirty="0"/>
              <a:t>Django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98184"/>
            <a:ext cx="7766936" cy="1096899"/>
          </a:xfrm>
        </p:spPr>
        <p:txBody>
          <a:bodyPr/>
          <a:lstStyle/>
          <a:p>
            <a:r>
              <a:rPr lang="en-US" dirty="0"/>
              <a:t>With thanks to Eric Terranova, Shabib Ahmed and Dylan Burns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665" y="1300892"/>
            <a:ext cx="7241059" cy="2413686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48430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Hello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9290450" cy="47839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Go to </a:t>
            </a:r>
            <a:r>
              <a:rPr lang="en-US" sz="2800" dirty="0">
                <a:hlinkClick r:id="rId2"/>
              </a:rPr>
              <a:t>http://localhost:8000/newapp</a:t>
            </a:r>
            <a:r>
              <a:rPr lang="en-US" sz="2800" dirty="0"/>
              <a:t> in your browser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272094"/>
            <a:ext cx="8009466" cy="443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566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Other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9290450" cy="528641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Object-relational mapper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URLs and views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Templates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Forms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Authentication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Admin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Internationalization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2249849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Object-Relational Mapper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7" y="1419183"/>
            <a:ext cx="11327943" cy="47839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Allows you to define data models and classes entirely in Python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A model is a Python class that inherits from </a:t>
            </a:r>
            <a:r>
              <a:rPr lang="en-US" sz="2400" b="1" dirty="0"/>
              <a:t>django.db.models.Model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Models are used in databases, where each model attribute represents a database field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b="1" dirty="0"/>
              <a:t>first_name</a:t>
            </a:r>
            <a:r>
              <a:rPr lang="en-US" sz="2400" dirty="0"/>
              <a:t> and </a:t>
            </a:r>
            <a:r>
              <a:rPr lang="en-US" sz="2400" b="1" dirty="0"/>
              <a:t>last_name</a:t>
            </a:r>
            <a:r>
              <a:rPr lang="en-US" sz="2400" dirty="0"/>
              <a:t> are the fields of the model, specified as a class attribute, and each attribute maps to a database field</a:t>
            </a:r>
            <a:endParaRPr lang="en-US" sz="2400" b="1" dirty="0"/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868" y="3429000"/>
            <a:ext cx="7440063" cy="159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46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Object-Relational Mapper –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9290450" cy="47839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The </a:t>
            </a:r>
            <a:r>
              <a:rPr lang="en-US" sz="2400" b="1" dirty="0"/>
              <a:t>Person</a:t>
            </a:r>
            <a:r>
              <a:rPr lang="en-US" sz="2400" dirty="0"/>
              <a:t> model would create the following database table: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67" y="4255864"/>
            <a:ext cx="6030167" cy="15718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89549"/>
            <a:ext cx="7440063" cy="159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398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>
            <a:normAutofit/>
          </a:bodyPr>
          <a:lstStyle/>
          <a:p>
            <a:r>
              <a:rPr lang="en-US" dirty="0"/>
              <a:t>Object-Relational Mapper –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9290450" cy="478390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Models are built off of Fields, which should be an instance of the Field class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The instance determines the type of the database column, which could be different types (</a:t>
            </a:r>
            <a:r>
              <a:rPr lang="en-US" sz="2800" b="1" dirty="0"/>
              <a:t>integer</a:t>
            </a:r>
            <a:r>
              <a:rPr lang="en-US" sz="2800" dirty="0"/>
              <a:t>, </a:t>
            </a:r>
            <a:r>
              <a:rPr lang="en-US" sz="2800" b="1" dirty="0"/>
              <a:t>varchar</a:t>
            </a:r>
            <a:r>
              <a:rPr lang="en-US" sz="2800" dirty="0"/>
              <a:t>, </a:t>
            </a:r>
            <a:r>
              <a:rPr lang="en-US" sz="2800" b="1" dirty="0"/>
              <a:t>text</a:t>
            </a:r>
            <a:r>
              <a:rPr lang="en-US" sz="2800" dirty="0"/>
              <a:t>)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Assists with HTML in determining how to render a field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Field classes contain options, like </a:t>
            </a:r>
            <a:r>
              <a:rPr lang="en-US" sz="2800" b="1" dirty="0"/>
              <a:t>max_length</a:t>
            </a:r>
            <a:r>
              <a:rPr lang="en-US" sz="2800" dirty="0"/>
              <a:t>, </a:t>
            </a:r>
            <a:r>
              <a:rPr lang="en-US" sz="2800" b="1" dirty="0"/>
              <a:t>on_delete</a:t>
            </a:r>
            <a:r>
              <a:rPr lang="en-US" sz="2800" dirty="0"/>
              <a:t>, </a:t>
            </a:r>
            <a:r>
              <a:rPr lang="en-US" sz="2800" b="1" dirty="0"/>
              <a:t>null</a:t>
            </a:r>
            <a:r>
              <a:rPr lang="en-US" sz="2800" dirty="0"/>
              <a:t>, </a:t>
            </a:r>
            <a:r>
              <a:rPr lang="en-US" sz="2800" b="1" dirty="0"/>
              <a:t>blank</a:t>
            </a:r>
            <a:r>
              <a:rPr lang="en-US" sz="2800" dirty="0"/>
              <a:t>, and more</a:t>
            </a:r>
          </a:p>
        </p:txBody>
      </p:sp>
    </p:spTree>
    <p:extLst>
      <p:ext uri="{BB962C8B-B14F-4D97-AF65-F5344CB8AC3E}">
        <p14:creationId xmlns:p14="http://schemas.microsoft.com/office/powerpoint/2010/main" val="2794828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>
            <a:normAutofit/>
          </a:bodyPr>
          <a:lstStyle/>
          <a:p>
            <a:r>
              <a:rPr lang="en-US" dirty="0"/>
              <a:t>Object-Relational Mappers – Model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9290450" cy="53759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Defines </a:t>
            </a:r>
            <a:r>
              <a:rPr lang="en-US" sz="2400" b="1" dirty="0"/>
              <a:t>Musician</a:t>
            </a:r>
            <a:r>
              <a:rPr lang="en-US" sz="2400" dirty="0"/>
              <a:t> and </a:t>
            </a:r>
            <a:r>
              <a:rPr lang="en-US" sz="2400" b="1" dirty="0"/>
              <a:t>Album</a:t>
            </a:r>
            <a:r>
              <a:rPr lang="en-US" sz="2400" dirty="0"/>
              <a:t> models, each taking several fields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models.ForeignKey(Musician)</a:t>
            </a:r>
            <a:r>
              <a:rPr lang="en-US" sz="2400" dirty="0"/>
              <a:t> is known as a many-to-one relationship, for example an </a:t>
            </a:r>
            <a:r>
              <a:rPr lang="en-US" sz="2400" b="1" dirty="0"/>
              <a:t>Album</a:t>
            </a:r>
            <a:r>
              <a:rPr lang="en-US" sz="2400" dirty="0"/>
              <a:t> model has a </a:t>
            </a:r>
            <a:r>
              <a:rPr lang="en-US" sz="2400" b="1" dirty="0"/>
              <a:t>Musician</a:t>
            </a:r>
            <a:r>
              <a:rPr lang="en-US" sz="2400" dirty="0"/>
              <a:t>, which can make multiple albums but each </a:t>
            </a:r>
            <a:r>
              <a:rPr lang="en-US" sz="2400" b="1" dirty="0"/>
              <a:t>Album</a:t>
            </a:r>
            <a:r>
              <a:rPr lang="en-US" sz="2400" dirty="0"/>
              <a:t> only has one </a:t>
            </a:r>
            <a:r>
              <a:rPr lang="en-US" sz="2400" b="1" dirty="0"/>
              <a:t>Musician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546" y="1226237"/>
            <a:ext cx="10174120" cy="361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300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69174" cy="809583"/>
          </a:xfrm>
        </p:spPr>
        <p:txBody>
          <a:bodyPr>
            <a:normAutofit fontScale="90000"/>
          </a:bodyPr>
          <a:lstStyle/>
          <a:p>
            <a:r>
              <a:rPr lang="en-US" dirty="0"/>
              <a:t>Object-Relational Mappers – Model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11158608" cy="478390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Relationships are commonly many-to-one, many-to-many, and one-to-one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models.ForeignKey</a:t>
            </a:r>
            <a:r>
              <a:rPr lang="en-US" sz="2400" dirty="0"/>
              <a:t>: many-to-one, a </a:t>
            </a:r>
            <a:r>
              <a:rPr lang="en-US" sz="2400" b="1" dirty="0"/>
              <a:t>Car</a:t>
            </a:r>
            <a:r>
              <a:rPr lang="en-US" sz="2400" dirty="0"/>
              <a:t> model has a </a:t>
            </a:r>
            <a:r>
              <a:rPr lang="en-US" sz="2400" b="1" dirty="0"/>
              <a:t>Manufacturer</a:t>
            </a:r>
            <a:r>
              <a:rPr lang="en-US" sz="2400" dirty="0"/>
              <a:t>, which makes multiple cars but each </a:t>
            </a:r>
            <a:r>
              <a:rPr lang="en-US" sz="2400" b="1" dirty="0"/>
              <a:t>Car</a:t>
            </a:r>
            <a:r>
              <a:rPr lang="en-US" sz="2400" dirty="0"/>
              <a:t> only has one </a:t>
            </a:r>
            <a:r>
              <a:rPr lang="en-US" sz="2400" b="1" dirty="0"/>
              <a:t>Manufacturer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models.ManyToManyField</a:t>
            </a:r>
            <a:r>
              <a:rPr lang="en-US" sz="2400" dirty="0"/>
              <a:t>: </a:t>
            </a:r>
            <a:r>
              <a:rPr lang="en-US" sz="2400" b="1" dirty="0"/>
              <a:t>Pizza</a:t>
            </a:r>
            <a:r>
              <a:rPr lang="en-US" sz="2400" dirty="0"/>
              <a:t> model could have many </a:t>
            </a:r>
            <a:r>
              <a:rPr lang="en-US" sz="2400" b="1" dirty="0"/>
              <a:t>Topping</a:t>
            </a:r>
            <a:r>
              <a:rPr lang="en-US" sz="2400" dirty="0"/>
              <a:t> models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models.OneToOneField</a:t>
            </a:r>
            <a:r>
              <a:rPr lang="en-US" sz="2400" dirty="0"/>
              <a:t>: used when a primary object extends another object, say you have a database of places (address, phone number, etc). Now say you want a database of restaurants on top of these places, rather than re-creating each place as a restaurant would could make a </a:t>
            </a:r>
            <a:r>
              <a:rPr lang="en-US" sz="2400" b="1" dirty="0"/>
              <a:t>Restaurant</a:t>
            </a:r>
            <a:r>
              <a:rPr lang="en-US" sz="2400" dirty="0"/>
              <a:t> model have a </a:t>
            </a:r>
            <a:r>
              <a:rPr lang="en-US" sz="2400" b="1" dirty="0"/>
              <a:t>OneToOneField</a:t>
            </a:r>
            <a:r>
              <a:rPr lang="en-US" sz="2400" dirty="0"/>
              <a:t> to </a:t>
            </a:r>
            <a:r>
              <a:rPr lang="en-US" sz="2400" b="1" dirty="0"/>
              <a:t>Place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5178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69174" cy="809583"/>
          </a:xfrm>
        </p:spPr>
        <p:txBody>
          <a:bodyPr>
            <a:normAutofit/>
          </a:bodyPr>
          <a:lstStyle/>
          <a:p>
            <a:r>
              <a:rPr lang="en-US" dirty="0"/>
              <a:t>URLs &amp; 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9290450" cy="47839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When a user requests a page, the system goes through several steps to determine which Python code to run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Django determines the root URLconf module to use, usually the value of the </a:t>
            </a:r>
            <a:r>
              <a:rPr lang="en-US" sz="2400" b="1" dirty="0"/>
              <a:t>ROOT_URLCONF</a:t>
            </a:r>
            <a:r>
              <a:rPr lang="en-US" sz="2400" dirty="0"/>
              <a:t>, located in the </a:t>
            </a:r>
            <a:r>
              <a:rPr lang="en-US" sz="2400" b="1" dirty="0"/>
              <a:t>myapp.urls</a:t>
            </a:r>
            <a:r>
              <a:rPr lang="en-US" sz="2400" dirty="0"/>
              <a:t> file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Module is then loaded, and Django looks for the variable </a:t>
            </a:r>
            <a:r>
              <a:rPr lang="en-US" sz="2400" b="1" dirty="0"/>
              <a:t>urlpatterns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Django runs each URL pattern in order and stops when it finds one that matches the requested URL</a:t>
            </a:r>
          </a:p>
        </p:txBody>
      </p:sp>
    </p:spTree>
    <p:extLst>
      <p:ext uri="{BB962C8B-B14F-4D97-AF65-F5344CB8AC3E}">
        <p14:creationId xmlns:p14="http://schemas.microsoft.com/office/powerpoint/2010/main" val="3743683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69174" cy="809583"/>
          </a:xfrm>
        </p:spPr>
        <p:txBody>
          <a:bodyPr>
            <a:normAutofit/>
          </a:bodyPr>
          <a:lstStyle/>
          <a:p>
            <a:r>
              <a:rPr lang="en-US" dirty="0"/>
              <a:t>URLs &amp; Views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9290450" cy="47839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URLconf file from the Hello World 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480601"/>
            <a:ext cx="6354062" cy="1390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4072653"/>
            <a:ext cx="6487430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186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69174" cy="809583"/>
          </a:xfrm>
        </p:spPr>
        <p:txBody>
          <a:bodyPr>
            <a:normAutofit/>
          </a:bodyPr>
          <a:lstStyle/>
          <a:p>
            <a:r>
              <a:rPr lang="en-US" dirty="0"/>
              <a:t>URLs &amp; Views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7" y="1419183"/>
            <a:ext cx="10992313" cy="47839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Sample URLconf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A request to </a:t>
            </a:r>
            <a:r>
              <a:rPr lang="en-US" sz="2400" b="1" dirty="0"/>
              <a:t>/articles/2003/ </a:t>
            </a:r>
            <a:r>
              <a:rPr lang="en-US" sz="2400" dirty="0"/>
              <a:t>would match the first pattern on the list, because patterns are tested in order. The function </a:t>
            </a:r>
            <a:r>
              <a:rPr lang="en-US" sz="2400" b="1" dirty="0"/>
              <a:t>views.special_case_2003</a:t>
            </a:r>
            <a:r>
              <a:rPr lang="en-US" sz="2400" dirty="0"/>
              <a:t> would be called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629" y="2047429"/>
            <a:ext cx="10992313" cy="276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051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smiling at camera&#10;&#10;Description automatically generated">
            <a:extLst>
              <a:ext uri="{FF2B5EF4-FFF2-40B4-BE49-F238E27FC236}">
                <a16:creationId xmlns:a16="http://schemas.microsoft.com/office/drawing/2014/main" id="{1D598F0A-4228-E7D0-2971-04099E5697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312" r="2" b="2"/>
          <a:stretch>
            <a:fillRect/>
          </a:stretch>
        </p:blipFill>
        <p:spPr>
          <a:xfrm>
            <a:off x="294339" y="-1"/>
            <a:ext cx="4551305" cy="3429000"/>
          </a:xfrm>
          <a:custGeom>
            <a:avLst/>
            <a:gdLst/>
            <a:ahLst/>
            <a:cxnLst/>
            <a:rect l="l" t="t" r="r" b="b"/>
            <a:pathLst>
              <a:path w="4551305" h="3429000">
                <a:moveTo>
                  <a:pt x="509916" y="0"/>
                </a:moveTo>
                <a:lnTo>
                  <a:pt x="4551305" y="0"/>
                </a:lnTo>
                <a:lnTo>
                  <a:pt x="4551305" y="1"/>
                </a:lnTo>
                <a:lnTo>
                  <a:pt x="3693885" y="1"/>
                </a:lnTo>
                <a:lnTo>
                  <a:pt x="3181696" y="3429000"/>
                </a:lnTo>
                <a:lnTo>
                  <a:pt x="0" y="342900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225" y="609600"/>
            <a:ext cx="5114776" cy="1320800"/>
          </a:xfrm>
        </p:spPr>
        <p:txBody>
          <a:bodyPr>
            <a:normAutofit/>
          </a:bodyPr>
          <a:lstStyle/>
          <a:p>
            <a:r>
              <a:rPr lang="en-US" dirty="0"/>
              <a:t>History</a:t>
            </a:r>
          </a:p>
        </p:txBody>
      </p:sp>
      <p:pic>
        <p:nvPicPr>
          <p:cNvPr id="7" name="Picture 6" descr="A person wearing glasses and a microphone&#10;&#10;Description automatically generated">
            <a:extLst>
              <a:ext uri="{FF2B5EF4-FFF2-40B4-BE49-F238E27FC236}">
                <a16:creationId xmlns:a16="http://schemas.microsoft.com/office/drawing/2014/main" id="{054667D0-28C2-56D2-884D-8F20D71C12E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472" r="-3" b="3552"/>
          <a:stretch>
            <a:fillRect/>
          </a:stretch>
        </p:blipFill>
        <p:spPr>
          <a:xfrm>
            <a:off x="-10633" y="3428999"/>
            <a:ext cx="3514376" cy="3429001"/>
          </a:xfrm>
          <a:custGeom>
            <a:avLst/>
            <a:gdLst/>
            <a:ahLst/>
            <a:cxnLst/>
            <a:rect l="l" t="t" r="r" b="b"/>
            <a:pathLst>
              <a:path w="3514376" h="3429001">
                <a:moveTo>
                  <a:pt x="332680" y="0"/>
                </a:moveTo>
                <a:lnTo>
                  <a:pt x="3514376" y="0"/>
                </a:lnTo>
                <a:lnTo>
                  <a:pt x="3002186" y="3429001"/>
                </a:lnTo>
                <a:lnTo>
                  <a:pt x="0" y="3429001"/>
                </a:lnTo>
                <a:lnTo>
                  <a:pt x="0" y="2237155"/>
                </a:lnTo>
                <a:close/>
              </a:path>
            </a:pathLst>
          </a:cu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31FD3CE-CE0A-4FD9-967C-4D340CA378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2012" y="3428999"/>
            <a:ext cx="32511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Isosceles Triangle 30">
            <a:extLst>
              <a:ext uri="{FF2B5EF4-FFF2-40B4-BE49-F238E27FC236}">
                <a16:creationId xmlns:a16="http://schemas.microsoft.com/office/drawing/2014/main" id="{0663EB55-934F-42EF-80DE-098647DE7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9224" y="2160589"/>
            <a:ext cx="6982909" cy="388077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Created in 2003 by Adrian Holovaty and Simon Willison</a:t>
            </a:r>
          </a:p>
          <a:p>
            <a:r>
              <a:rPr lang="en-US" sz="2800" dirty="0"/>
              <a:t>Released in July 2005</a:t>
            </a:r>
          </a:p>
          <a:p>
            <a:r>
              <a:rPr lang="en-US" sz="2800" dirty="0"/>
              <a:t>Named after the guitarist Django Reinhardt</a:t>
            </a:r>
          </a:p>
          <a:p>
            <a:r>
              <a:rPr lang="en-US" sz="2800" dirty="0"/>
              <a:t>In 2008, the Django Software Foundation (DSF) was established to maintain Django</a:t>
            </a:r>
          </a:p>
          <a:p>
            <a:r>
              <a:rPr lang="en-US" sz="2800" dirty="0"/>
              <a:t>Was made from a practical need to match the fast pace of a newsroom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1257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69174" cy="809583"/>
          </a:xfrm>
        </p:spPr>
        <p:txBody>
          <a:bodyPr>
            <a:normAutofit/>
          </a:bodyPr>
          <a:lstStyle/>
          <a:p>
            <a:r>
              <a:rPr lang="en-US" dirty="0"/>
              <a:t>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11158608" cy="47839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Generate HTML dynamically, using a template engine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Text document or Python string marked-up using the Django template language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Variables ({{ variable }}, tags ({% tag %}), filters ({{ </a:t>
            </a:r>
            <a:r>
              <a:rPr lang="en-US" sz="2400" dirty="0" err="1"/>
              <a:t>title|lower</a:t>
            </a:r>
            <a:r>
              <a:rPr lang="en-US" sz="2400" dirty="0"/>
              <a:t> }} ), and comments (# comment)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django.template.Engine</a:t>
            </a:r>
            <a:r>
              <a:rPr lang="en-US" sz="2400" dirty="0"/>
              <a:t> is an instance of the Django template system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django.template.Template</a:t>
            </a:r>
            <a:r>
              <a:rPr lang="en-US" sz="2400" dirty="0"/>
              <a:t> is a compiled Template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django.template.Context</a:t>
            </a:r>
            <a:r>
              <a:rPr lang="en-US" sz="2400" dirty="0"/>
              <a:t> is passed to </a:t>
            </a:r>
            <a:r>
              <a:rPr lang="en-US" sz="2400" b="1" dirty="0"/>
              <a:t>Template.render() </a:t>
            </a:r>
            <a:r>
              <a:rPr lang="en-US" sz="2400" dirty="0"/>
              <a:t>for rendering a template</a:t>
            </a:r>
          </a:p>
        </p:txBody>
      </p:sp>
    </p:spTree>
    <p:extLst>
      <p:ext uri="{BB962C8B-B14F-4D97-AF65-F5344CB8AC3E}">
        <p14:creationId xmlns:p14="http://schemas.microsoft.com/office/powerpoint/2010/main" val="3964092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69174" cy="809583"/>
          </a:xfrm>
        </p:spPr>
        <p:txBody>
          <a:bodyPr>
            <a:normAutofit/>
          </a:bodyPr>
          <a:lstStyle/>
          <a:p>
            <a:r>
              <a:rPr lang="en-US" dirty="0"/>
              <a:t>Templates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2"/>
            <a:ext cx="11158608" cy="54388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Basic template file, called home.html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Plain html besides the variables </a:t>
            </a:r>
            <a:r>
              <a:rPr lang="en-US" sz="2400" b="1" dirty="0"/>
              <a:t>title</a:t>
            </a:r>
            <a:r>
              <a:rPr lang="en-US" sz="2400" dirty="0"/>
              <a:t> and </a:t>
            </a:r>
            <a:r>
              <a:rPr lang="en-US" sz="2400" b="1" dirty="0"/>
              <a:t>cap</a:t>
            </a:r>
            <a:r>
              <a:rPr lang="en-US" sz="2400" dirty="0"/>
              <a:t>, inside {{ var }}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 </a:t>
            </a:r>
            <a:r>
              <a:rPr lang="en-US" sz="2400" b="1" dirty="0"/>
              <a:t>{% autoescape off %}</a:t>
            </a:r>
            <a:r>
              <a:rPr lang="en-US" sz="2400" dirty="0"/>
              <a:t> allows actual HTML to be output and not plaintext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125" y="2124495"/>
            <a:ext cx="8969174" cy="331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620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69174" cy="809583"/>
          </a:xfrm>
        </p:spPr>
        <p:txBody>
          <a:bodyPr>
            <a:normAutofit/>
          </a:bodyPr>
          <a:lstStyle/>
          <a:p>
            <a:r>
              <a:rPr lang="en-US" dirty="0"/>
              <a:t>Templates –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11158608" cy="51216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After creating a template, add the render() function to the \events\views.py file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This calls the render function, which looks for the </a:t>
            </a:r>
            <a:r>
              <a:rPr lang="en-US" sz="2400" b="1" dirty="0"/>
              <a:t>home.html</a:t>
            </a:r>
            <a:r>
              <a:rPr lang="en-US" sz="2400" dirty="0"/>
              <a:t> template file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render() </a:t>
            </a:r>
            <a:r>
              <a:rPr lang="en-US" sz="2400" dirty="0"/>
              <a:t>takes a template and returns an </a:t>
            </a:r>
            <a:r>
              <a:rPr lang="en-US" sz="2400" b="1" dirty="0" err="1"/>
              <a:t>HttpResponse</a:t>
            </a:r>
            <a:r>
              <a:rPr lang="en-US" sz="2400" dirty="0"/>
              <a:t> object</a:t>
            </a:r>
            <a:endParaRPr lang="en-US" sz="2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28766"/>
            <a:ext cx="10669489" cy="16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481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69174" cy="809583"/>
          </a:xfrm>
        </p:spPr>
        <p:txBody>
          <a:bodyPr>
            <a:normAutofit/>
          </a:bodyPr>
          <a:lstStyle/>
          <a:p>
            <a:r>
              <a:rPr lang="en-US" dirty="0"/>
              <a:t>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11158608" cy="47839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Required if you want to accept input from users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Used alongside HTML’s </a:t>
            </a:r>
            <a:r>
              <a:rPr lang="en-US" sz="2400" b="1" dirty="0"/>
              <a:t>&lt;form&gt; </a:t>
            </a:r>
            <a:r>
              <a:rPr lang="en-US" sz="2400" dirty="0"/>
              <a:t>tag, but must validate data entered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Django’s </a:t>
            </a:r>
            <a:r>
              <a:rPr lang="en-US" sz="2400" b="1" dirty="0"/>
              <a:t>Form</a:t>
            </a:r>
            <a:r>
              <a:rPr lang="en-US" sz="2400" dirty="0"/>
              <a:t> class takes care of most form processing and validation through the use of </a:t>
            </a:r>
            <a:r>
              <a:rPr lang="en-US" sz="2400" b="1" dirty="0"/>
              <a:t>Form.is_valid() </a:t>
            </a:r>
            <a:r>
              <a:rPr lang="en-US" sz="2400" dirty="0"/>
              <a:t>and </a:t>
            </a:r>
            <a:r>
              <a:rPr lang="en-US" sz="2400" b="1" dirty="0"/>
              <a:t>Form.errors</a:t>
            </a:r>
            <a:r>
              <a:rPr lang="en-US" sz="2400" dirty="0"/>
              <a:t> methods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Add path to form file in the urlpatterns variable in </a:t>
            </a:r>
            <a:r>
              <a:rPr lang="en-US" sz="2400" b="1" dirty="0"/>
              <a:t>urls.py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4048667"/>
            <a:ext cx="7363853" cy="1238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06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969174" cy="809583"/>
          </a:xfrm>
        </p:spPr>
        <p:txBody>
          <a:bodyPr>
            <a:normAutofit/>
          </a:bodyPr>
          <a:lstStyle/>
          <a:p>
            <a:r>
              <a:rPr lang="en-US" dirty="0"/>
              <a:t>Other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7" y="1761067"/>
            <a:ext cx="11446475" cy="496101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User authentication</a:t>
            </a:r>
            <a:r>
              <a:rPr lang="en-US" sz="2400" dirty="0"/>
              <a:t>: Django handles accounts, groups, permissions, and cookie-based sessions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Issues that come along with core Django are solved through third-party packages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Django admin site</a:t>
            </a:r>
            <a:r>
              <a:rPr lang="en-US" sz="2400" dirty="0"/>
              <a:t>: provides an interface where trusted users can manage content on your site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Internationalization and localization</a:t>
            </a:r>
            <a:r>
              <a:rPr lang="en-US" sz="2400" dirty="0"/>
              <a:t>: allows a single Web application to offer its content in languages and formats catered to the audience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Django has full support for text translation, date/time formatting, and time zones</a:t>
            </a:r>
          </a:p>
          <a:p>
            <a:pPr>
              <a:lnSpc>
                <a:spcPct val="150000"/>
              </a:lnSpc>
            </a:pPr>
            <a:r>
              <a:rPr lang="en-US" sz="2400" b="1" dirty="0"/>
              <a:t>Security</a:t>
            </a:r>
            <a:r>
              <a:rPr lang="en-US" sz="2400" dirty="0"/>
              <a:t>: Django protects against cross-site scripting, forgery, SQL injections, clickjacking, user-uploaded content, and more</a:t>
            </a:r>
          </a:p>
        </p:txBody>
      </p:sp>
    </p:spTree>
    <p:extLst>
      <p:ext uri="{BB962C8B-B14F-4D97-AF65-F5344CB8AC3E}">
        <p14:creationId xmlns:p14="http://schemas.microsoft.com/office/powerpoint/2010/main" val="18485709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009" y="1419183"/>
            <a:ext cx="11548991" cy="47839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5"/>
                </a:solidFill>
              </a:rPr>
              <a:t>https://www.djangoproject.com/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5"/>
                </a:solidFill>
              </a:rPr>
              <a:t>https://www.pythonforbeginners.com/learn-python/what-is-django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5"/>
                </a:solidFill>
              </a:rPr>
              <a:t>https://djangostars.com/blog/why-we-use-django-framework/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5"/>
                </a:solidFill>
              </a:rPr>
              <a:t>https://www.education-ecosystem.com/guides/programming/django/history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5"/>
                </a:solidFill>
              </a:rPr>
              <a:t>https://cs-geonode.readthedocs.io/en/2.8_a/tutorials/devel/django_overview/getting_ started_w_django.html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accent5"/>
                </a:solidFill>
              </a:rPr>
              <a:t>https://djangobook.com/</a:t>
            </a:r>
          </a:p>
        </p:txBody>
      </p:sp>
    </p:spTree>
    <p:extLst>
      <p:ext uri="{BB962C8B-B14F-4D97-AF65-F5344CB8AC3E}">
        <p14:creationId xmlns:p14="http://schemas.microsoft.com/office/powerpoint/2010/main" val="1534936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What can Django do? – Project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11158608" cy="51678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Financial platforms with features for analyzing and calculating results based on data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Customer Relationship Management (CRM) systems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Platforms that provide communication between a business and consumer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Shopping platforms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Mobile apps that support web applications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Many more high-load platforms</a:t>
            </a:r>
          </a:p>
        </p:txBody>
      </p:sp>
    </p:spTree>
    <p:extLst>
      <p:ext uri="{BB962C8B-B14F-4D97-AF65-F5344CB8AC3E}">
        <p14:creationId xmlns:p14="http://schemas.microsoft.com/office/powerpoint/2010/main" val="194882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Who uses Django?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9290450" cy="512372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Instagram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Spotify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Reddit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Pinterest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Dropbox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Mozilla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NASA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697" y="4425779"/>
            <a:ext cx="2117124" cy="21171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8176" y="2906004"/>
            <a:ext cx="2123303" cy="21233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319" y="1458419"/>
            <a:ext cx="2278899" cy="227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9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Creating a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8042875" cy="543881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__init__.py – empty file, tells Python that this directory is a Python package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manage.py – command-line utility for admin tasks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settings.py – settings for the project, like the host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urls.py – URL declarations for the project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wsgi.py – entry point for WSGI web servers to access your project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87" y="1629653"/>
            <a:ext cx="5915851" cy="4096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415"/>
          <a:stretch>
            <a:fillRect/>
          </a:stretch>
        </p:blipFill>
        <p:spPr>
          <a:xfrm>
            <a:off x="8523873" y="2341514"/>
            <a:ext cx="3482624" cy="359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80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E4666-6DB7-2DF5-2D46-F20CD4097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Django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6EBD6-C4DB-E25E-8BE9-86559AFB7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109199" cy="388077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sz="2800" dirty="0"/>
              <a:t>The Django Server receives a URL request</a:t>
            </a:r>
          </a:p>
          <a:p>
            <a:pPr marL="457200" indent="-457200">
              <a:buClr>
                <a:srgbClr val="7D7BB6"/>
              </a:buClr>
              <a:buAutoNum type="arabicPeriod"/>
            </a:pPr>
            <a:r>
              <a:rPr lang="en-US" sz="2800" dirty="0"/>
              <a:t>Urls.py checks the URL and then calls the matching view</a:t>
            </a:r>
          </a:p>
          <a:p>
            <a:pPr marL="457200" indent="-457200">
              <a:buClr>
                <a:srgbClr val="7D7BB6"/>
              </a:buClr>
              <a:buAutoNum type="arabicPeriod"/>
            </a:pPr>
            <a:r>
              <a:rPr lang="en-US" sz="2800" dirty="0"/>
              <a:t>The view in view.py checks the models for the correct information</a:t>
            </a:r>
          </a:p>
          <a:p>
            <a:pPr marL="457200" indent="-457200">
              <a:buClr>
                <a:srgbClr val="7D7BB6"/>
              </a:buClr>
              <a:buAutoNum type="arabicPeriod"/>
            </a:pPr>
            <a:r>
              <a:rPr lang="en-US" sz="2800" dirty="0"/>
              <a:t>The view then sends the correct information to a template</a:t>
            </a:r>
          </a:p>
          <a:p>
            <a:pPr marL="457200" indent="-457200">
              <a:buClr>
                <a:srgbClr val="7D7BB6"/>
              </a:buClr>
              <a:buAutoNum type="arabicPeriod"/>
            </a:pPr>
            <a:r>
              <a:rPr lang="en-US" sz="2800" dirty="0"/>
              <a:t>The template then inputs the data needed into the correct Django tags within itself</a:t>
            </a:r>
          </a:p>
          <a:p>
            <a:pPr marL="457200" indent="-457200">
              <a:buClr>
                <a:srgbClr val="7D7BB6"/>
              </a:buClr>
              <a:buAutoNum type="arabicPeriod"/>
            </a:pPr>
            <a:r>
              <a:rPr lang="en-US" sz="2800" dirty="0"/>
              <a:t>The completed template is then sent to the user</a:t>
            </a:r>
          </a:p>
        </p:txBody>
      </p:sp>
    </p:spTree>
    <p:extLst>
      <p:ext uri="{BB962C8B-B14F-4D97-AF65-F5344CB8AC3E}">
        <p14:creationId xmlns:p14="http://schemas.microsoft.com/office/powerpoint/2010/main" val="906495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Projects vs Apps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7924342" cy="478390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Django projects house different apps, which are made in a different Python package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Apps carry out a task or system, the project is a collection of all of the apps</a:t>
            </a:r>
          </a:p>
          <a:p>
            <a:pPr>
              <a:lnSpc>
                <a:spcPct val="150000"/>
              </a:lnSpc>
            </a:pP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Creates a new directory for your app that houses the application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191" y="4188639"/>
            <a:ext cx="5068007" cy="4477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17"/>
          <a:stretch>
            <a:fillRect/>
          </a:stretch>
        </p:blipFill>
        <p:spPr>
          <a:xfrm>
            <a:off x="8516017" y="2702621"/>
            <a:ext cx="3304564" cy="386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173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Hello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484" y="1419183"/>
            <a:ext cx="11532515" cy="47839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In the </a:t>
            </a:r>
            <a:r>
              <a:rPr lang="en-US" sz="2800" b="1" dirty="0"/>
              <a:t>newapp/views.py</a:t>
            </a:r>
            <a:r>
              <a:rPr lang="en-US" sz="2800" dirty="0"/>
              <a:t> file</a:t>
            </a:r>
          </a:p>
          <a:p>
            <a:pPr>
              <a:lnSpc>
                <a:spcPct val="150000"/>
              </a:lnSpc>
            </a:pPr>
            <a:endParaRPr lang="en-US" sz="2800" dirty="0"/>
          </a:p>
          <a:p>
            <a:pPr>
              <a:lnSpc>
                <a:spcPct val="150000"/>
              </a:lnSpc>
            </a:pP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Next step is to map the view to a URL, done in the </a:t>
            </a:r>
            <a:r>
              <a:rPr lang="en-US" sz="2800" b="1" dirty="0"/>
              <a:t>newapp/urls.py</a:t>
            </a:r>
            <a:r>
              <a:rPr lang="en-US" sz="2800" dirty="0"/>
              <a:t> file</a:t>
            </a:r>
          </a:p>
          <a:p>
            <a:pPr>
              <a:lnSpc>
                <a:spcPct val="150000"/>
              </a:lnSpc>
            </a:pPr>
            <a:endParaRPr lang="en-US" sz="2800" dirty="0"/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93" y="2114945"/>
            <a:ext cx="6354062" cy="1390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93" y="4416657"/>
            <a:ext cx="6487430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738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583"/>
          </a:xfrm>
        </p:spPr>
        <p:txBody>
          <a:bodyPr/>
          <a:lstStyle/>
          <a:p>
            <a:r>
              <a:rPr lang="en-US" dirty="0"/>
              <a:t>Hello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58" y="1419183"/>
            <a:ext cx="11158608" cy="52017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The next step is to point the app URL to the project URL, in </a:t>
            </a:r>
            <a:r>
              <a:rPr lang="en-US" sz="2800" b="1" dirty="0"/>
              <a:t>new_project/urls.py</a:t>
            </a:r>
            <a:endParaRPr lang="en-US" sz="2800" dirty="0"/>
          </a:p>
          <a:p>
            <a:pPr>
              <a:lnSpc>
                <a:spcPct val="150000"/>
              </a:lnSpc>
            </a:pPr>
            <a:endParaRPr lang="en-US" sz="2800" dirty="0"/>
          </a:p>
          <a:p>
            <a:pPr>
              <a:lnSpc>
                <a:spcPct val="150000"/>
              </a:lnSpc>
            </a:pPr>
            <a:endParaRPr lang="en-US" sz="2800" dirty="0"/>
          </a:p>
          <a:p>
            <a:pPr marL="0" indent="0">
              <a:lnSpc>
                <a:spcPct val="150000"/>
              </a:lnSpc>
              <a:buNone/>
            </a:pP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You must always use </a:t>
            </a:r>
            <a:r>
              <a:rPr lang="en-US" sz="2800" b="1" dirty="0"/>
              <a:t>include()</a:t>
            </a:r>
            <a:r>
              <a:rPr lang="en-US" sz="2800" dirty="0"/>
              <a:t> when pointing URLs from apps, with the exception of </a:t>
            </a:r>
            <a:r>
              <a:rPr lang="en-US" sz="2800" b="1" dirty="0"/>
              <a:t>admin.site.urls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929082"/>
            <a:ext cx="6858957" cy="213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63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10260</TotalTime>
  <Words>1257</Words>
  <Application>Microsoft Office PowerPoint</Application>
  <PresentationFormat>Widescreen</PresentationFormat>
  <Paragraphs>156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 3</vt:lpstr>
      <vt:lpstr>Facet</vt:lpstr>
      <vt:lpstr>Django</vt:lpstr>
      <vt:lpstr>History</vt:lpstr>
      <vt:lpstr>What can Django do? – Project Types</vt:lpstr>
      <vt:lpstr>Who uses Django?</vt:lpstr>
      <vt:lpstr>Creating a Project</vt:lpstr>
      <vt:lpstr>How Django Works</vt:lpstr>
      <vt:lpstr>Projects vs Apps</vt:lpstr>
      <vt:lpstr>Hello World</vt:lpstr>
      <vt:lpstr>Hello World</vt:lpstr>
      <vt:lpstr>Hello World</vt:lpstr>
      <vt:lpstr>Other Topics</vt:lpstr>
      <vt:lpstr>Object-Relational Mapper</vt:lpstr>
      <vt:lpstr>Object-Relational Mapper – Models</vt:lpstr>
      <vt:lpstr>Object-Relational Mapper – Fields</vt:lpstr>
      <vt:lpstr>Object-Relational Mappers – Model Example</vt:lpstr>
      <vt:lpstr>Object-Relational Mappers – Model Relationships</vt:lpstr>
      <vt:lpstr>URLs &amp; Views</vt:lpstr>
      <vt:lpstr>URLs &amp; Views – Example</vt:lpstr>
      <vt:lpstr>URLs &amp; Views – Example</vt:lpstr>
      <vt:lpstr>Templates</vt:lpstr>
      <vt:lpstr>Templates – Example</vt:lpstr>
      <vt:lpstr>Templates – Example</vt:lpstr>
      <vt:lpstr>Forms</vt:lpstr>
      <vt:lpstr>Other Concepts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Terranova</dc:creator>
  <cp:lastModifiedBy>Stucki, David</cp:lastModifiedBy>
  <cp:revision>57</cp:revision>
  <dcterms:created xsi:type="dcterms:W3CDTF">2021-10-24T18:03:06Z</dcterms:created>
  <dcterms:modified xsi:type="dcterms:W3CDTF">2025-10-29T15:21:04Z</dcterms:modified>
</cp:coreProperties>
</file>