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5" r:id="rId2"/>
    <p:sldId id="256" r:id="rId3"/>
    <p:sldId id="257" r:id="rId4"/>
    <p:sldId id="258" r:id="rId5"/>
    <p:sldId id="259" r:id="rId6"/>
    <p:sldId id="274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D505EB-DAA5-2CB2-8333-706B0A48D30A}" v="23" dt="2025-10-17T04:45:32.605"/>
    <p1510:client id="{C173BE92-5BE5-ED5B-F427-1B88534EB36B}" v="36" dt="2025-10-15T15:18:09.2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w3schools.com/angularjs/angularjs_application.as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w3schools.com/angularjs/tryit.asp?filename=try_ng_databinding_two-wa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w3schools.com/angularjs/tryit.asp?filename=try_ng_controller_propert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E23A7-C2EF-FEB7-E6BB-FAF397DF4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32728" y="415925"/>
            <a:ext cx="4225472" cy="3420382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Calibri"/>
                <a:cs typeface="Calibri"/>
              </a:rPr>
              <a:t>Understanding AngularJS: Building Dynamic Web Apps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56034-4970-71FA-8259-BA76142D43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25670" y="6081486"/>
            <a:ext cx="2618015" cy="410029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algn="l"/>
            <a:r>
              <a:rPr lang="en-US" sz="1700" dirty="0">
                <a:solidFill>
                  <a:schemeClr val="bg1"/>
                </a:solidFill>
                <a:ea typeface="Calibri"/>
                <a:cs typeface="Calibri"/>
              </a:rPr>
              <a:t>Samuel Costa and Aidan Kent</a:t>
            </a: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0224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24" y="492899"/>
            <a:ext cx="3186614" cy="1143000"/>
          </a:xfrm>
        </p:spPr>
        <p:txBody>
          <a:bodyPr>
            <a:normAutofit fontScale="90000"/>
          </a:bodyPr>
          <a:lstStyle/>
          <a:p>
            <a:r>
              <a:t>Services and Dependency Injection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0109"/>
            <a:ext cx="3496776" cy="3986054"/>
          </a:xfrm>
        </p:spPr>
        <p:txBody>
          <a:bodyPr wrap="square">
            <a:normAutofit lnSpcReduction="10000"/>
          </a:bodyPr>
          <a:lstStyle/>
          <a:p>
            <a:pPr>
              <a:defRPr sz="1800"/>
            </a:pPr>
            <a:r>
              <a:t>AngularJS includes built-in services such as $http for making API requests and $timeout for delays.</a:t>
            </a:r>
          </a:p>
          <a:p>
            <a:pPr>
              <a:defRPr sz="1800"/>
            </a:pPr>
            <a:r>
              <a:t>Developers can also create custom services to manage reusable logic.</a:t>
            </a:r>
          </a:p>
          <a:p>
            <a:pPr>
              <a:defRPr sz="1800"/>
            </a:pPr>
            <a:r>
              <a:t>Dependency Injection allows AngularJS to automatically supply components like $http where needed, improving modularity.</a:t>
            </a:r>
          </a:p>
          <a:p>
            <a:pPr>
              <a:defRPr sz="1800"/>
            </a:pPr>
            <a:r>
              <a:t>This design makes large applications more maintainable and easier to test.</a:t>
            </a:r>
          </a:p>
        </p:txBody>
      </p:sp>
      <p:pic>
        <p:nvPicPr>
          <p:cNvPr id="5" name="Picture 4" descr="Computer script on a screen">
            <a:extLst>
              <a:ext uri="{FF2B5EF4-FFF2-40B4-BE49-F238E27FC236}">
                <a16:creationId xmlns:a16="http://schemas.microsoft.com/office/drawing/2014/main" id="{9F0AD135-E227-A605-90DE-AAE8BED1CFD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929" r="48542" b="-1"/>
          <a:stretch>
            <a:fillRect/>
          </a:stretch>
        </p:blipFill>
        <p:spPr>
          <a:xfrm>
            <a:off x="4671911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0" y="762001"/>
            <a:ext cx="4000647" cy="1708242"/>
          </a:xfrm>
        </p:spPr>
        <p:txBody>
          <a:bodyPr anchor="ctr">
            <a:normAutofit/>
          </a:bodyPr>
          <a:lstStyle/>
          <a:p>
            <a:r>
              <a:rPr lang="en-US" sz="3500"/>
              <a:t>Filters and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0" y="2470244"/>
            <a:ext cx="4000647" cy="3769835"/>
          </a:xfrm>
        </p:spPr>
        <p:txBody>
          <a:bodyPr anchor="ctr">
            <a:normAutofit/>
          </a:bodyPr>
          <a:lstStyle/>
          <a:p>
            <a:pPr>
              <a:defRPr sz="1800"/>
            </a:pPr>
            <a:r>
              <a:rPr lang="en-US" sz="1700"/>
              <a:t>Filters allow developers to modify how data is displayed in the view without changing the model.</a:t>
            </a:r>
          </a:p>
          <a:p>
            <a:pPr>
              <a:defRPr sz="1800"/>
            </a:pPr>
            <a:r>
              <a:rPr lang="en-US" sz="1700"/>
              <a:t>They can format numbers, dates, and text easily using simple syntax.</a:t>
            </a:r>
          </a:p>
          <a:p>
            <a:pPr>
              <a:defRPr sz="1800"/>
            </a:pPr>
            <a:r>
              <a:rPr lang="en-US" sz="1700"/>
              <a:t>Examples: {{ product.price | currency }}  or  {{ today | date:'medium' }}</a:t>
            </a:r>
          </a:p>
          <a:p>
            <a:pPr>
              <a:defRPr sz="1800"/>
            </a:pPr>
            <a:r>
              <a:rPr lang="en-US" sz="1700"/>
              <a:t>AngularJS also supports chaining multiple filters for complex formatting needs.</a:t>
            </a:r>
          </a:p>
        </p:txBody>
      </p:sp>
      <p:pic>
        <p:nvPicPr>
          <p:cNvPr id="6" name="Picture 5" descr="Computer script on a screen">
            <a:extLst>
              <a:ext uri="{FF2B5EF4-FFF2-40B4-BE49-F238E27FC236}">
                <a16:creationId xmlns:a16="http://schemas.microsoft.com/office/drawing/2014/main" id="{AA1DADEF-A437-2949-BC51-0D2524B05D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929" r="48542" b="-1"/>
          <a:stretch>
            <a:fillRect/>
          </a:stretch>
        </p:blipFill>
        <p:spPr>
          <a:xfrm>
            <a:off x="4671911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0" y="762001"/>
            <a:ext cx="4000647" cy="1708242"/>
          </a:xfrm>
        </p:spPr>
        <p:txBody>
          <a:bodyPr anchor="ctr">
            <a:normAutofit/>
          </a:bodyPr>
          <a:lstStyle/>
          <a:p>
            <a:r>
              <a:rPr lang="en-US" sz="3500"/>
              <a:t>Routing and SPAs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0" y="2470244"/>
            <a:ext cx="4000647" cy="376983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 sz="1800"/>
            </a:pPr>
            <a:r>
              <a:rPr lang="en-US" sz="1600"/>
              <a:t>AngularJS enables Single Page Applications (SPAs), where content dynamically updates without reloading the page.</a:t>
            </a:r>
          </a:p>
          <a:p>
            <a:pPr>
              <a:lnSpc>
                <a:spcPct val="90000"/>
              </a:lnSpc>
              <a:defRPr sz="1800"/>
            </a:pPr>
            <a:r>
              <a:rPr lang="en-US" sz="1600"/>
              <a:t>It uses the ngRoute module to switch between different views or templates based on the URL.</a:t>
            </a:r>
          </a:p>
          <a:p>
            <a:pPr>
              <a:lnSpc>
                <a:spcPct val="90000"/>
              </a:lnSpc>
              <a:defRPr sz="1800"/>
            </a:pPr>
            <a:r>
              <a:rPr lang="en-US" sz="1600"/>
              <a:t>This provides a smoother user experience, similar to desktop applications.</a:t>
            </a:r>
          </a:p>
          <a:p>
            <a:pPr>
              <a:lnSpc>
                <a:spcPct val="90000"/>
              </a:lnSpc>
              <a:defRPr sz="1800"/>
            </a:pPr>
            <a:r>
              <a:rPr lang="en-US" sz="1600"/>
              <a:t>Example route setup:</a:t>
            </a:r>
          </a:p>
          <a:p>
            <a:pPr>
              <a:lnSpc>
                <a:spcPct val="90000"/>
              </a:lnSpc>
              <a:defRPr sz="1800"/>
            </a:pPr>
            <a:r>
              <a:rPr lang="en-US" sz="1600"/>
              <a:t>$routeProvider.when("/home", { templateUrl: "home.html" }).when("/about", { templateUrl: "about.html" });</a:t>
            </a:r>
          </a:p>
        </p:txBody>
      </p:sp>
      <p:pic>
        <p:nvPicPr>
          <p:cNvPr id="6" name="Picture 5" descr="Computer script on a screen">
            <a:extLst>
              <a:ext uri="{FF2B5EF4-FFF2-40B4-BE49-F238E27FC236}">
                <a16:creationId xmlns:a16="http://schemas.microsoft.com/office/drawing/2014/main" id="{6520E151-CC54-9B81-6204-8696C1124ED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929" r="48542" b="-1"/>
          <a:stretch>
            <a:fillRect/>
          </a:stretch>
        </p:blipFill>
        <p:spPr>
          <a:xfrm>
            <a:off x="4671911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0" y="762001"/>
            <a:ext cx="4000647" cy="1708242"/>
          </a:xfrm>
        </p:spPr>
        <p:txBody>
          <a:bodyPr anchor="ctr">
            <a:normAutofit/>
          </a:bodyPr>
          <a:lstStyle/>
          <a:p>
            <a:r>
              <a:rPr lang="en-US" sz="3500"/>
              <a:t>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0" y="2470244"/>
            <a:ext cx="4000647" cy="376983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 sz="1800"/>
            </a:pPr>
            <a:r>
              <a:rPr lang="en-US" sz="1700"/>
              <a:t>Simplifies complex front-end development through modular architecture.</a:t>
            </a:r>
          </a:p>
          <a:p>
            <a:pPr>
              <a:defRPr sz="1800"/>
            </a:pPr>
            <a:r>
              <a:rPr lang="en-US" sz="1700"/>
              <a:t>Promotes clean, organized, and reusable code.</a:t>
            </a:r>
            <a:endParaRPr lang="en-US" sz="1700">
              <a:ea typeface="Calibri"/>
              <a:cs typeface="Calibri"/>
            </a:endParaRPr>
          </a:p>
          <a:p>
            <a:pPr>
              <a:defRPr sz="1800"/>
            </a:pPr>
            <a:r>
              <a:rPr lang="en-US" sz="1700"/>
              <a:t>Offers two-way data binding for real-time synchronization between model and view.</a:t>
            </a:r>
            <a:endParaRPr lang="en-US" sz="1700">
              <a:ea typeface="Calibri"/>
              <a:cs typeface="Calibri"/>
            </a:endParaRPr>
          </a:p>
          <a:p>
            <a:pPr>
              <a:defRPr sz="1800"/>
            </a:pPr>
            <a:r>
              <a:rPr lang="en-US" sz="1700"/>
              <a:t>Strong community support and backed by Google ensured stability and updates for many years.</a:t>
            </a:r>
            <a:endParaRPr lang="en-US" sz="1700">
              <a:ea typeface="Calibri"/>
              <a:cs typeface="Calibri"/>
            </a:endParaRPr>
          </a:p>
          <a:p>
            <a:pPr>
              <a:defRPr sz="1800"/>
            </a:pPr>
            <a:r>
              <a:rPr lang="en-US" sz="1700"/>
              <a:t>Ideal for small to medium-sized web applications requiring interactivity.</a:t>
            </a:r>
          </a:p>
        </p:txBody>
      </p:sp>
      <p:pic>
        <p:nvPicPr>
          <p:cNvPr id="6" name="Picture 5" descr="Computer script on a screen">
            <a:extLst>
              <a:ext uri="{FF2B5EF4-FFF2-40B4-BE49-F238E27FC236}">
                <a16:creationId xmlns:a16="http://schemas.microsoft.com/office/drawing/2014/main" id="{4B51075F-6522-D2A3-282A-9899681D56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929" r="48542" b="-1"/>
          <a:stretch>
            <a:fillRect/>
          </a:stretch>
        </p:blipFill>
        <p:spPr>
          <a:xfrm>
            <a:off x="4671911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0" y="762001"/>
            <a:ext cx="4000647" cy="1708242"/>
          </a:xfrm>
        </p:spPr>
        <p:txBody>
          <a:bodyPr anchor="ctr">
            <a:normAutofit/>
          </a:bodyPr>
          <a:lstStyle/>
          <a:p>
            <a:r>
              <a:rPr lang="en-US" sz="3500"/>
              <a:t>Limitations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0" y="2470244"/>
            <a:ext cx="4000647" cy="376983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 sz="1800"/>
            </a:pPr>
            <a:r>
              <a:rPr lang="en-US" sz="1700"/>
              <a:t>Not well-suited for very large, complex web applications due to performance limitations.</a:t>
            </a:r>
          </a:p>
          <a:p>
            <a:pPr>
              <a:defRPr sz="1800"/>
            </a:pPr>
            <a:r>
              <a:rPr lang="en-US" sz="1700"/>
              <a:t>Two-way data binding can cause lag when handling large datasets.</a:t>
            </a:r>
            <a:endParaRPr lang="en-US" sz="1700">
              <a:ea typeface="Calibri"/>
              <a:cs typeface="Calibri"/>
            </a:endParaRPr>
          </a:p>
          <a:p>
            <a:pPr>
              <a:defRPr sz="1800"/>
            </a:pPr>
            <a:r>
              <a:rPr lang="en-US" sz="1700"/>
              <a:t>Syntax and architecture are outdated compared to modern frameworks like Angular (2+), React, and Vue.</a:t>
            </a:r>
            <a:endParaRPr lang="en-US" sz="1700">
              <a:ea typeface="Calibri"/>
              <a:cs typeface="Calibri"/>
            </a:endParaRPr>
          </a:p>
          <a:p>
            <a:pPr>
              <a:defRPr sz="1800"/>
            </a:pPr>
            <a:r>
              <a:rPr lang="en-US" sz="1700"/>
              <a:t>Officially deprecated by Google in 2021, though still used in legacy systems.</a:t>
            </a:r>
          </a:p>
        </p:txBody>
      </p:sp>
      <p:pic>
        <p:nvPicPr>
          <p:cNvPr id="6" name="Picture 5" descr="Computer script on a screen">
            <a:extLst>
              <a:ext uri="{FF2B5EF4-FFF2-40B4-BE49-F238E27FC236}">
                <a16:creationId xmlns:a16="http://schemas.microsoft.com/office/drawing/2014/main" id="{8AF5D634-534B-B6B7-23CC-6C6D4D9BD0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929" r="48542" b="-1"/>
          <a:stretch>
            <a:fillRect/>
          </a:stretch>
        </p:blipFill>
        <p:spPr>
          <a:xfrm>
            <a:off x="4671911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0" y="762001"/>
            <a:ext cx="4000647" cy="1708242"/>
          </a:xfrm>
        </p:spPr>
        <p:txBody>
          <a:bodyPr anchor="ctr">
            <a:normAutofit/>
          </a:bodyPr>
          <a:lstStyle/>
          <a:p>
            <a:r>
              <a:rPr lang="en-US" sz="3500"/>
              <a:t>AngularJS vs Angular (2+)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0" y="2470244"/>
            <a:ext cx="4000647" cy="376983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 sz="1800"/>
            </a:pPr>
            <a:r>
              <a:rPr lang="en-US" sz="1600"/>
              <a:t>AngularJS and Angular (2+) share a name but differ greatly in structure and technology:</a:t>
            </a:r>
          </a:p>
          <a:p>
            <a:pPr>
              <a:defRPr sz="1800"/>
            </a:pPr>
            <a:r>
              <a:rPr lang="en-US" sz="1600"/>
              <a:t>AngularJS uses JavaScript, while Angular (2+) uses TypeScript for better scalability.</a:t>
            </a:r>
            <a:endParaRPr lang="en-US" sz="1600">
              <a:ea typeface="Calibri"/>
              <a:cs typeface="Calibri"/>
            </a:endParaRPr>
          </a:p>
          <a:p>
            <a:pPr>
              <a:defRPr sz="1800"/>
            </a:pPr>
            <a:r>
              <a:rPr lang="en-US" sz="1600"/>
              <a:t>AngularJS follows an MVC pattern; Angular (2+) uses a component-based structure.</a:t>
            </a:r>
            <a:endParaRPr lang="en-US" sz="1600">
              <a:ea typeface="Calibri"/>
              <a:cs typeface="Calibri"/>
            </a:endParaRPr>
          </a:p>
          <a:p>
            <a:pPr>
              <a:defRPr sz="1800"/>
            </a:pPr>
            <a:r>
              <a:rPr lang="en-US" sz="1600"/>
              <a:t>Angular (2+) offers higher performance, better mobile support, and is actively maintained.</a:t>
            </a:r>
            <a:endParaRPr lang="en-US" sz="1600">
              <a:ea typeface="Calibri"/>
              <a:cs typeface="Calibri"/>
            </a:endParaRPr>
          </a:p>
          <a:p>
            <a:pPr>
              <a:defRPr sz="1800"/>
            </a:pPr>
            <a:r>
              <a:rPr lang="en-US" sz="1600"/>
              <a:t>AngularJS remains historically important but is no longer the recommended framework for new projects.</a:t>
            </a:r>
            <a:endParaRPr lang="en-US" sz="1600">
              <a:ea typeface="Calibri"/>
              <a:cs typeface="Calibri"/>
            </a:endParaRPr>
          </a:p>
        </p:txBody>
      </p:sp>
      <p:pic>
        <p:nvPicPr>
          <p:cNvPr id="6" name="Picture 5" descr="Computer script on a screen">
            <a:extLst>
              <a:ext uri="{FF2B5EF4-FFF2-40B4-BE49-F238E27FC236}">
                <a16:creationId xmlns:a16="http://schemas.microsoft.com/office/drawing/2014/main" id="{37EDE22B-933A-E5A1-83F4-8E757B2E668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929" r="48542" b="-1"/>
          <a:stretch>
            <a:fillRect/>
          </a:stretch>
        </p:blipFill>
        <p:spPr>
          <a:xfrm>
            <a:off x="4671911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426" y="309100"/>
            <a:ext cx="3921812" cy="1143000"/>
          </a:xfrm>
        </p:spPr>
        <p:txBody>
          <a:bodyPr>
            <a:normAutofit fontScale="90000"/>
          </a:bodyPr>
          <a:lstStyle/>
          <a:p>
            <a:r>
              <a:t>Real-World Usage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08264" cy="4525963"/>
          </a:xfrm>
        </p:spPr>
        <p:txBody>
          <a:bodyPr vert="horz" wrap="square" lIns="91440" tIns="45720" rIns="91440" bIns="45720" rtlCol="0" anchor="t">
            <a:normAutofit/>
          </a:bodyPr>
          <a:lstStyle/>
          <a:p>
            <a:pPr>
              <a:defRPr sz="1800"/>
            </a:pPr>
            <a:r>
              <a:rPr dirty="0"/>
              <a:t>Early versions of major platforms such as Gmail, Netflix, and Upwork were built using AngularJS.</a:t>
            </a:r>
          </a:p>
          <a:p>
            <a:pPr>
              <a:defRPr sz="1800"/>
            </a:pPr>
            <a:r>
              <a:rPr dirty="0"/>
              <a:t>Many organizations still maintain older AngularJS projects for stability and cost-saving reasons.</a:t>
            </a:r>
            <a:endParaRPr dirty="0">
              <a:ea typeface="Calibri"/>
              <a:cs typeface="Calibri"/>
            </a:endParaRPr>
          </a:p>
          <a:p>
            <a:pPr>
              <a:defRPr sz="1800"/>
            </a:pPr>
            <a:r>
              <a:rPr dirty="0"/>
              <a:t>AngularJS’s success inspired modern frameworks like React and Vue, shaping the evolution of front-end development.</a:t>
            </a:r>
            <a:endParaRPr dirty="0">
              <a:ea typeface="Calibri"/>
              <a:cs typeface="Calibri"/>
            </a:endParaRPr>
          </a:p>
          <a:p>
            <a:pPr>
              <a:defRPr sz="1800"/>
            </a:pPr>
            <a:r>
              <a:rPr dirty="0"/>
              <a:t>It set the foundation for a shift toward dynamic, interactive web applications.</a:t>
            </a:r>
          </a:p>
        </p:txBody>
      </p:sp>
      <p:pic>
        <p:nvPicPr>
          <p:cNvPr id="5" name="Picture 4" descr="Computer script on a screen">
            <a:extLst>
              <a:ext uri="{FF2B5EF4-FFF2-40B4-BE49-F238E27FC236}">
                <a16:creationId xmlns:a16="http://schemas.microsoft.com/office/drawing/2014/main" id="{0329E516-26E5-3573-B989-B9D7A058A7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929" r="48542" b="-1"/>
          <a:stretch>
            <a:fillRect/>
          </a:stretch>
        </p:blipFill>
        <p:spPr>
          <a:xfrm>
            <a:off x="4671911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21812" cy="1143000"/>
          </a:xfrm>
        </p:spPr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921812" cy="4525963"/>
          </a:xfrm>
        </p:spPr>
        <p:txBody>
          <a:bodyPr vert="horz" wrap="square" lIns="91440" tIns="45720" rIns="91440" bIns="45720" rtlCol="0" anchor="t">
            <a:normAutofit/>
          </a:bodyPr>
          <a:lstStyle/>
          <a:p>
            <a:pPr>
              <a:defRPr sz="1800"/>
            </a:pPr>
            <a:r>
              <a:rPr dirty="0"/>
              <a:t>AngularJS revolutionized web development by introducing two-way data binding and dependency injection.</a:t>
            </a:r>
          </a:p>
          <a:p>
            <a:pPr>
              <a:defRPr sz="1800"/>
            </a:pPr>
            <a:r>
              <a:rPr dirty="0"/>
              <a:t>It popularized the MVC pattern on the front end and inspired future JavaScript frameworks.</a:t>
            </a:r>
            <a:endParaRPr dirty="0">
              <a:ea typeface="Calibri"/>
              <a:cs typeface="Calibri"/>
            </a:endParaRPr>
          </a:p>
          <a:p>
            <a:pPr>
              <a:defRPr sz="1800"/>
            </a:pPr>
            <a:r>
              <a:t>Though deprecated, its influence continues in modern frameworks like Angular, </a:t>
            </a:r>
            <a:r>
              <a:rPr dirty="0"/>
              <a:t>React, and Vue.</a:t>
            </a:r>
            <a:endParaRPr dirty="0">
              <a:ea typeface="Calibri"/>
              <a:cs typeface="Calibri"/>
            </a:endParaRPr>
          </a:p>
          <a:p>
            <a:pPr>
              <a:defRPr sz="1800"/>
            </a:pPr>
            <a:r>
              <a:rPr dirty="0"/>
              <a:t>Understanding AngularJS helps appreciate the evolution of client-side web technologies.</a:t>
            </a:r>
            <a:endParaRPr dirty="0">
              <a:ea typeface="Calibri"/>
              <a:cs typeface="Calibri"/>
            </a:endParaRPr>
          </a:p>
        </p:txBody>
      </p:sp>
      <p:pic>
        <p:nvPicPr>
          <p:cNvPr id="5" name="Picture 4" descr="Computer script on a screen">
            <a:extLst>
              <a:ext uri="{FF2B5EF4-FFF2-40B4-BE49-F238E27FC236}">
                <a16:creationId xmlns:a16="http://schemas.microsoft.com/office/drawing/2014/main" id="{E0E2B52D-763E-CE9E-26EF-BE860C40B4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929" r="48542" b="-1"/>
          <a:stretch>
            <a:fillRect/>
          </a:stretch>
        </p:blipFill>
        <p:spPr>
          <a:xfrm>
            <a:off x="4671911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81E83D-3EE6-4A17-6984-B6857A1B2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1" y="643467"/>
            <a:ext cx="3465438" cy="96495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800"/>
              <a:t>Demos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64DC0-440B-7B89-5675-4717A5863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0" y="1992178"/>
            <a:ext cx="3465438" cy="77549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>
                <a:hlinkClick r:id="rId2"/>
              </a:rPr>
              <a:t>Angular Application</a:t>
            </a:r>
            <a:endParaRPr lang="en-US" sz="2400"/>
          </a:p>
        </p:txBody>
      </p:sp>
      <p:pic>
        <p:nvPicPr>
          <p:cNvPr id="5" name="Picture 4" descr="Computer script on a screen">
            <a:extLst>
              <a:ext uri="{FF2B5EF4-FFF2-40B4-BE49-F238E27FC236}">
                <a16:creationId xmlns:a16="http://schemas.microsoft.com/office/drawing/2014/main" id="{2F09EA74-A318-4A11-A6C8-84DECF43FE5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929" r="48542" b="-1"/>
          <a:stretch>
            <a:fillRect/>
          </a:stretch>
        </p:blipFill>
        <p:spPr>
          <a:xfrm>
            <a:off x="4671911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101491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0" y="328512"/>
            <a:ext cx="3583791" cy="1628970"/>
          </a:xfrm>
        </p:spPr>
        <p:txBody>
          <a:bodyPr anchor="ctr">
            <a:normAutofit/>
          </a:bodyPr>
          <a:lstStyle/>
          <a:p>
            <a:r>
              <a:rPr lang="en-US" sz="3200"/>
              <a:t>Understanding AngularJS: Building Dynamic Web Apps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0" y="1942959"/>
            <a:ext cx="3494817" cy="337413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 sz="1800"/>
            </a:pPr>
            <a:r>
              <a:rPr lang="en-US" sz="1700"/>
              <a:t>A Look into Google’s Early Front-End Framework</a:t>
            </a:r>
            <a:endParaRPr lang="en-US" sz="1700">
              <a:ea typeface="Calibri"/>
              <a:cs typeface="Calibri"/>
            </a:endParaRPr>
          </a:p>
          <a:p>
            <a:pPr>
              <a:defRPr sz="1800"/>
            </a:pPr>
            <a:r>
              <a:rPr lang="en-US" sz="1700"/>
              <a:t>AngularJS is a JavaScript-based framework created by Google in 2010 to simplify web development.</a:t>
            </a:r>
            <a:endParaRPr lang="en-US" sz="1700">
              <a:ea typeface="Calibri"/>
              <a:cs typeface="Calibri"/>
            </a:endParaRPr>
          </a:p>
          <a:p>
            <a:pPr>
              <a:defRPr sz="1800"/>
            </a:pPr>
            <a:r>
              <a:rPr lang="en-US" sz="1700"/>
              <a:t>It allows developers to create interactive, single-page applications with less code and better structure.</a:t>
            </a:r>
          </a:p>
        </p:txBody>
      </p:sp>
      <p:pic>
        <p:nvPicPr>
          <p:cNvPr id="6" name="Picture 5" descr="Computer script on a screen">
            <a:extLst>
              <a:ext uri="{FF2B5EF4-FFF2-40B4-BE49-F238E27FC236}">
                <a16:creationId xmlns:a16="http://schemas.microsoft.com/office/drawing/2014/main" id="{5F7ABD05-C70A-67AC-1150-47A48FB948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929" r="48542" b="-1"/>
          <a:stretch>
            <a:fillRect/>
          </a:stretch>
        </p:blipFill>
        <p:spPr>
          <a:xfrm>
            <a:off x="4568525" y="10"/>
            <a:ext cx="457547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0" y="762001"/>
            <a:ext cx="4000647" cy="1708242"/>
          </a:xfrm>
        </p:spPr>
        <p:txBody>
          <a:bodyPr anchor="ctr">
            <a:normAutofit/>
          </a:bodyPr>
          <a:lstStyle/>
          <a:p>
            <a:r>
              <a:rPr lang="en-US" sz="3500"/>
              <a:t>The Web Before AngularJS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0" y="2470244"/>
            <a:ext cx="4000647" cy="3769835"/>
          </a:xfrm>
        </p:spPr>
        <p:txBody>
          <a:bodyPr anchor="ctr">
            <a:normAutofit/>
          </a:bodyPr>
          <a:lstStyle/>
          <a:p>
            <a:pPr>
              <a:defRPr sz="1800"/>
            </a:pPr>
            <a:r>
              <a:rPr lang="en-US" sz="1700"/>
              <a:t>Before frameworks like AngularJS, developers relied on basic HTML, CSS, and jQuery to create dynamic sites.</a:t>
            </a:r>
          </a:p>
          <a:p>
            <a:pPr>
              <a:defRPr sz="1800"/>
            </a:pPr>
            <a:r>
              <a:rPr lang="en-US" sz="1700"/>
              <a:t>Updating the DOM manually was repetitive and error-prone, making code harder to maintain as sites grew.</a:t>
            </a:r>
          </a:p>
          <a:p>
            <a:pPr>
              <a:defRPr sz="1800"/>
            </a:pPr>
            <a:r>
              <a:rPr lang="en-US" sz="1700"/>
              <a:t>AngularJS introduced an organized way to handle data and the user interface using a declarative approach.</a:t>
            </a:r>
          </a:p>
          <a:p>
            <a:pPr>
              <a:defRPr sz="1800"/>
            </a:pPr>
            <a:r>
              <a:rPr lang="en-US" sz="1700"/>
              <a:t>It changed front-end development by reducing direct DOM manipulation and promoting structure.</a:t>
            </a:r>
          </a:p>
        </p:txBody>
      </p:sp>
      <p:pic>
        <p:nvPicPr>
          <p:cNvPr id="8" name="Picture 7" descr="Computer script on a screen">
            <a:extLst>
              <a:ext uri="{FF2B5EF4-FFF2-40B4-BE49-F238E27FC236}">
                <a16:creationId xmlns:a16="http://schemas.microsoft.com/office/drawing/2014/main" id="{A30A8265-ABE5-11A8-4CC1-305B3FAFC3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929" r="48542" b="-1"/>
          <a:stretch>
            <a:fillRect/>
          </a:stretch>
        </p:blipFill>
        <p:spPr>
          <a:xfrm>
            <a:off x="4671911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3938487" cy="1807305"/>
          </a:xfrm>
        </p:spPr>
        <p:txBody>
          <a:bodyPr>
            <a:normAutofit/>
          </a:bodyPr>
          <a:lstStyle/>
          <a:p>
            <a:r>
              <a:rPr lang="en-US"/>
              <a:t>What is AngularJS?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33297"/>
            <a:ext cx="3464715" cy="384366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 sz="1800"/>
            </a:pPr>
            <a:r>
              <a:rPr lang="en-US" sz="1700"/>
              <a:t>AngularJS is an open-source JavaScript framework developed by Google in 2010.</a:t>
            </a:r>
          </a:p>
          <a:p>
            <a:pPr>
              <a:lnSpc>
                <a:spcPct val="90000"/>
              </a:lnSpc>
              <a:defRPr sz="1800"/>
            </a:pPr>
            <a:r>
              <a:rPr lang="en-US" sz="1700"/>
              <a:t>It was designed to simplify building single-page applications (SPAs) by extending HTML syntax with directives.</a:t>
            </a:r>
          </a:p>
          <a:p>
            <a:pPr>
              <a:lnSpc>
                <a:spcPct val="90000"/>
              </a:lnSpc>
              <a:defRPr sz="1800"/>
            </a:pPr>
            <a:r>
              <a:rPr lang="en-US" sz="1700"/>
              <a:t>Developers can bind data directly to HTML elements and create responsive, interactive web pages easily.</a:t>
            </a:r>
          </a:p>
          <a:p>
            <a:pPr>
              <a:lnSpc>
                <a:spcPct val="90000"/>
              </a:lnSpc>
              <a:defRPr sz="1800"/>
            </a:pPr>
            <a:r>
              <a:rPr lang="en-US" sz="1700"/>
              <a:t>Its main goal was to bridge the gap between static documents and dynamic applications in the browser.</a:t>
            </a:r>
          </a:p>
        </p:txBody>
      </p:sp>
      <p:pic>
        <p:nvPicPr>
          <p:cNvPr id="5" name="Picture 4" descr="Computer script on a screen">
            <a:extLst>
              <a:ext uri="{FF2B5EF4-FFF2-40B4-BE49-F238E27FC236}">
                <a16:creationId xmlns:a16="http://schemas.microsoft.com/office/drawing/2014/main" id="{A1BE85ED-0196-6550-1DF4-F73842A2020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929" r="48542" b="-1"/>
          <a:stretch>
            <a:fillRect/>
          </a:stretch>
        </p:blipFill>
        <p:spPr>
          <a:xfrm>
            <a:off x="4671911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0" y="69274"/>
            <a:ext cx="4000647" cy="1708242"/>
          </a:xfrm>
        </p:spPr>
        <p:txBody>
          <a:bodyPr anchor="ctr">
            <a:normAutofit/>
          </a:bodyPr>
          <a:lstStyle/>
          <a:p>
            <a:r>
              <a:rPr lang="en-US" sz="3500"/>
              <a:t>Core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0" y="1272817"/>
            <a:ext cx="4000647" cy="496726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defRPr sz="1800"/>
            </a:pPr>
            <a:r>
              <a:rPr lang="en-US" sz="1600" dirty="0"/>
              <a:t>AngularJS is built around several key concepts that define how applications are structured:</a:t>
            </a:r>
            <a:endParaRPr lang="en-US" sz="16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defRPr sz="1800"/>
            </a:pPr>
            <a:r>
              <a:rPr lang="en-US" sz="1600" dirty="0"/>
              <a:t>Modules – Containers that group parts of the application such as controllers and services.</a:t>
            </a:r>
            <a:endParaRPr lang="en-US" sz="16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defRPr sz="1800"/>
            </a:pPr>
            <a:r>
              <a:rPr lang="en-US" sz="1600" dirty="0"/>
              <a:t>Controllers – Handle logic and control data between the model and the view.</a:t>
            </a:r>
            <a:endParaRPr lang="en-US" sz="16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defRPr sz="1800"/>
            </a:pPr>
            <a:r>
              <a:rPr lang="en-US" sz="1600" dirty="0"/>
              <a:t>Directives – Extend HTML with custom behavior (e.g., ng-model, ng-repeat).</a:t>
            </a:r>
            <a:endParaRPr lang="en-US" sz="16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defRPr sz="1800"/>
            </a:pPr>
            <a:r>
              <a:rPr lang="en-US" sz="1600" dirty="0"/>
              <a:t>Services – Provide reusable functionalities such as HTTP requests or data management.</a:t>
            </a:r>
            <a:endParaRPr lang="en-US" sz="16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defRPr sz="1800"/>
            </a:pPr>
            <a:r>
              <a:rPr lang="en-US" sz="1600" dirty="0"/>
              <a:t>Dependency Injection – Automatically provides components or services when needed.</a:t>
            </a:r>
            <a:endParaRPr lang="en-US" sz="16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defRPr sz="1800"/>
            </a:pPr>
            <a:r>
              <a:rPr lang="en-US" sz="1600" dirty="0"/>
              <a:t>Two-way Data Binding – Keeps the user interface and data model synchronized at all times.</a:t>
            </a:r>
            <a:endParaRPr lang="en-US" sz="1600" dirty="0">
              <a:ea typeface="Calibri"/>
              <a:cs typeface="Calibri"/>
            </a:endParaRPr>
          </a:p>
        </p:txBody>
      </p:sp>
      <p:pic>
        <p:nvPicPr>
          <p:cNvPr id="6" name="Picture 5" descr="Computer script on a screen">
            <a:extLst>
              <a:ext uri="{FF2B5EF4-FFF2-40B4-BE49-F238E27FC236}">
                <a16:creationId xmlns:a16="http://schemas.microsoft.com/office/drawing/2014/main" id="{0F808E4C-A609-6FE3-C3A2-0E69CAB03FD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929" r="48542" b="-1"/>
          <a:stretch>
            <a:fillRect/>
          </a:stretch>
        </p:blipFill>
        <p:spPr>
          <a:xfrm>
            <a:off x="4671911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350" y="328512"/>
            <a:ext cx="3583791" cy="1628970"/>
          </a:xfrm>
        </p:spPr>
        <p:txBody>
          <a:bodyPr anchor="ctr">
            <a:normAutofit/>
          </a:bodyPr>
          <a:lstStyle/>
          <a:p>
            <a:r>
              <a:rPr lang="en-US" sz="3500"/>
              <a:t>MVC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50" y="1489628"/>
            <a:ext cx="3494817" cy="4218042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lnSpc>
                <a:spcPct val="90000"/>
              </a:lnSpc>
              <a:buNone/>
              <a:defRPr sz="1800"/>
            </a:pPr>
            <a:r>
              <a:rPr lang="en-US" sz="1600" dirty="0"/>
              <a:t>AngularJS is based on the Model-View-Controller (MVC) design pattern:</a:t>
            </a:r>
            <a:endParaRPr lang="en-US" sz="1600">
              <a:ea typeface="Calibri"/>
              <a:cs typeface="Calibri"/>
            </a:endParaRPr>
          </a:p>
          <a:p>
            <a:pPr>
              <a:lnSpc>
                <a:spcPct val="90000"/>
              </a:lnSpc>
              <a:defRPr sz="1800"/>
            </a:pPr>
            <a:r>
              <a:rPr lang="en-US" sz="1600" dirty="0"/>
              <a:t>Model – Represents application data and business logic.</a:t>
            </a:r>
            <a:endParaRPr lang="en-US" sz="1600">
              <a:ea typeface="Calibri"/>
              <a:cs typeface="Calibri"/>
            </a:endParaRPr>
          </a:p>
          <a:p>
            <a:pPr>
              <a:lnSpc>
                <a:spcPct val="90000"/>
              </a:lnSpc>
              <a:defRPr sz="1800"/>
            </a:pPr>
            <a:r>
              <a:rPr lang="en-US" sz="1600" dirty="0"/>
              <a:t>View – The presentation layer that displays data to the user.</a:t>
            </a:r>
            <a:endParaRPr lang="en-US" sz="1600">
              <a:ea typeface="Calibri"/>
              <a:cs typeface="Calibri"/>
            </a:endParaRPr>
          </a:p>
          <a:p>
            <a:pPr>
              <a:lnSpc>
                <a:spcPct val="90000"/>
              </a:lnSpc>
              <a:defRPr sz="1800"/>
            </a:pPr>
            <a:r>
              <a:rPr lang="en-US" sz="1600" dirty="0"/>
              <a:t>Controller – Connects the Model and View, managing communication between them.</a:t>
            </a:r>
            <a:endParaRPr lang="en-US" sz="1600">
              <a:ea typeface="Calibri"/>
              <a:cs typeface="Calibri"/>
            </a:endParaRPr>
          </a:p>
          <a:p>
            <a:pPr>
              <a:lnSpc>
                <a:spcPct val="90000"/>
              </a:lnSpc>
              <a:defRPr sz="1800"/>
            </a:pPr>
            <a:r>
              <a:rPr lang="en-US" sz="1600" dirty="0"/>
              <a:t>This structure separates concerns, making code more readable, reusable, and easier to test.</a:t>
            </a:r>
            <a:endParaRPr lang="en-US" sz="1600">
              <a:ea typeface="Calibri"/>
              <a:cs typeface="Calibri"/>
            </a:endParaRPr>
          </a:p>
          <a:p>
            <a:pPr>
              <a:lnSpc>
                <a:spcPct val="90000"/>
              </a:lnSpc>
              <a:defRPr sz="1800"/>
            </a:pPr>
            <a:r>
              <a:rPr lang="en-US" sz="1600" dirty="0"/>
              <a:t>It was one of the first frameworks to apply MVC directly in web front-end development.</a:t>
            </a:r>
            <a:endParaRPr lang="en-US" sz="1600" dirty="0">
              <a:ea typeface="Calibri"/>
              <a:cs typeface="Calibri"/>
            </a:endParaRPr>
          </a:p>
        </p:txBody>
      </p:sp>
      <p:pic>
        <p:nvPicPr>
          <p:cNvPr id="6" name="Picture 5" descr="Computer script on a screen">
            <a:extLst>
              <a:ext uri="{FF2B5EF4-FFF2-40B4-BE49-F238E27FC236}">
                <a16:creationId xmlns:a16="http://schemas.microsoft.com/office/drawing/2014/main" id="{3F05CA86-88EC-CDD3-D5C7-A415BEB6300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929" r="48542" b="-1"/>
          <a:stretch>
            <a:fillRect/>
          </a:stretch>
        </p:blipFill>
        <p:spPr>
          <a:xfrm>
            <a:off x="4568524" y="10"/>
            <a:ext cx="4575476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228010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Two-Way Data Binding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2C97C3-813C-AB58-3F03-7ACC9A557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585254"/>
            <a:ext cx="8229600" cy="54090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200">
                <a:hlinkClick r:id="rId2"/>
              </a:rPr>
              <a:t>Example</a:t>
            </a:r>
            <a:endParaRPr lang="en-US" sz="1200">
              <a:ea typeface="Calibri"/>
              <a:cs typeface="Calibri"/>
            </a:endParaRPr>
          </a:p>
        </p:txBody>
      </p:sp>
      <p:pic>
        <p:nvPicPr>
          <p:cNvPr id="3" name="Picture 2" descr="A screenshot of a computer&#10;&#10;AI-generated content may be incorrect.">
            <a:extLst>
              <a:ext uri="{FF2B5EF4-FFF2-40B4-BE49-F238E27FC236}">
                <a16:creationId xmlns:a16="http://schemas.microsoft.com/office/drawing/2014/main" id="{8056E802-CC18-FF45-0F36-38AB10E751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043" t="2477" r="58427" b="1428"/>
          <a:stretch>
            <a:fillRect/>
          </a:stretch>
        </p:blipFill>
        <p:spPr>
          <a:xfrm>
            <a:off x="1693831" y="1502825"/>
            <a:ext cx="5755700" cy="383700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72475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Directives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772475" cy="4525963"/>
          </a:xfrm>
        </p:spPr>
        <p:txBody>
          <a:bodyPr vert="horz" wrap="square" lIns="91440" tIns="45720" rIns="91440" bIns="45720" rtlCol="0" anchor="t">
            <a:normAutofit lnSpcReduction="10000"/>
          </a:bodyPr>
          <a:lstStyle/>
          <a:p>
            <a:pPr>
              <a:defRPr sz="1800"/>
            </a:pPr>
            <a:r>
              <a:rPr lang="en-US" dirty="0"/>
              <a:t>AngularJS extends HTML through built-in directives that add behavior to elements.</a:t>
            </a:r>
            <a:endParaRPr lang="en-US" dirty="0">
              <a:ea typeface="Calibri"/>
              <a:cs typeface="Calibri"/>
            </a:endParaRPr>
          </a:p>
          <a:p>
            <a:pPr>
              <a:defRPr sz="1800"/>
            </a:pPr>
            <a:r>
              <a:rPr lang="en-US" dirty="0"/>
              <a:t>Common examples include:</a:t>
            </a:r>
            <a:endParaRPr lang="en-US" dirty="0">
              <a:ea typeface="Calibri"/>
              <a:cs typeface="Calibri"/>
            </a:endParaRPr>
          </a:p>
          <a:p>
            <a:pPr marL="457200" lvl="1" indent="0">
              <a:buNone/>
              <a:defRPr sz="1800"/>
            </a:pPr>
            <a:r>
              <a:rPr lang="en-US" sz="1800" dirty="0"/>
              <a:t>• ng-app – Defines the root of the AngularJS application.</a:t>
            </a:r>
            <a:endParaRPr lang="en-US" sz="1800">
              <a:ea typeface="Calibri"/>
              <a:cs typeface="Calibri"/>
            </a:endParaRPr>
          </a:p>
          <a:p>
            <a:pPr marL="457200" lvl="1" indent="0">
              <a:buNone/>
              <a:defRPr sz="1800"/>
            </a:pPr>
            <a:r>
              <a:rPr lang="en-US" sz="1800" dirty="0"/>
              <a:t>• ng-model – Binds data from the input to the application model.</a:t>
            </a:r>
            <a:endParaRPr lang="en-US" sz="1800">
              <a:ea typeface="Calibri"/>
              <a:cs typeface="Calibri"/>
            </a:endParaRPr>
          </a:p>
          <a:p>
            <a:pPr marL="457200" lvl="1" indent="0">
              <a:buNone/>
              <a:defRPr sz="1800"/>
            </a:pPr>
            <a:r>
              <a:rPr lang="en-US" sz="1800" dirty="0"/>
              <a:t>• ng-repeat – Loops through items and displays them dynamically.</a:t>
            </a:r>
            <a:endParaRPr lang="en-US" sz="1800">
              <a:ea typeface="Calibri"/>
              <a:cs typeface="Calibri"/>
            </a:endParaRPr>
          </a:p>
          <a:p>
            <a:pPr marL="457200" lvl="1" indent="0">
              <a:buNone/>
              <a:defRPr sz="1800"/>
            </a:pPr>
            <a:r>
              <a:rPr lang="en-US" sz="1800" dirty="0"/>
              <a:t>• ng-if / ng-show – Controls visibility based on conditions.</a:t>
            </a:r>
            <a:endParaRPr lang="en-US" sz="1800">
              <a:ea typeface="Calibri"/>
              <a:cs typeface="Calibri"/>
            </a:endParaRPr>
          </a:p>
          <a:p>
            <a:pPr>
              <a:defRPr sz="1800"/>
            </a:pPr>
            <a:r>
              <a:rPr lang="en-US" dirty="0"/>
              <a:t>These directives make HTML more expressive and adaptable for dynamic content.</a:t>
            </a:r>
            <a:endParaRPr lang="en-US" dirty="0">
              <a:ea typeface="Calibri"/>
              <a:cs typeface="Calibri"/>
            </a:endParaRPr>
          </a:p>
        </p:txBody>
      </p:sp>
      <p:pic>
        <p:nvPicPr>
          <p:cNvPr id="44" name="Picture 43" descr="Computer script on a screen">
            <a:extLst>
              <a:ext uri="{FF2B5EF4-FFF2-40B4-BE49-F238E27FC236}">
                <a16:creationId xmlns:a16="http://schemas.microsoft.com/office/drawing/2014/main" id="{B2182423-B891-F65E-4E7B-BB44DA5169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929" r="48542" b="-1"/>
          <a:stretch>
            <a:fillRect/>
          </a:stretch>
        </p:blipFill>
        <p:spPr>
          <a:xfrm>
            <a:off x="4671911" y="10"/>
            <a:ext cx="4472089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Working with Controllers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rtlCol="0" anchor="t">
            <a:normAutofit/>
          </a:bodyPr>
          <a:lstStyle/>
          <a:p>
            <a:pPr>
              <a:defRPr sz="1800"/>
            </a:pPr>
            <a:r>
              <a:rPr dirty="0"/>
              <a:t>Controllers define the behavior and logic of different sections of an application.</a:t>
            </a:r>
            <a:endParaRPr lang="en-US" dirty="0">
              <a:ea typeface="Calibri"/>
              <a:cs typeface="Calibri"/>
            </a:endParaRPr>
          </a:p>
          <a:p>
            <a:pPr>
              <a:defRPr sz="1800"/>
            </a:pPr>
            <a:r>
              <a:rPr dirty="0"/>
              <a:t>They use the $scope object to link data between the view and the model.</a:t>
            </a:r>
            <a:endParaRPr dirty="0">
              <a:ea typeface="Calibri"/>
              <a:cs typeface="Calibri"/>
            </a:endParaRPr>
          </a:p>
          <a:p>
            <a:pPr>
              <a:defRPr sz="1800"/>
            </a:pPr>
            <a:r>
              <a:rPr lang="en-US">
                <a:hlinkClick r:id="rId2"/>
              </a:rPr>
              <a:t>Example:</a:t>
            </a:r>
            <a:endParaRPr dirty="0">
              <a:ea typeface="Calibri"/>
              <a:cs typeface="Calibri"/>
            </a:endParaRPr>
          </a:p>
        </p:txBody>
      </p:sp>
      <p:pic>
        <p:nvPicPr>
          <p:cNvPr id="4" name="Picture 3" descr="A screen shot of a computer code&#10;&#10;AI-generated content may be incorrect.">
            <a:extLst>
              <a:ext uri="{FF2B5EF4-FFF2-40B4-BE49-F238E27FC236}">
                <a16:creationId xmlns:a16="http://schemas.microsoft.com/office/drawing/2014/main" id="{D9249744-0B20-3BEE-4B69-5C5F08BFE3D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9" t="1055" r="239" b="3694"/>
          <a:stretch>
            <a:fillRect/>
          </a:stretch>
        </p:blipFill>
        <p:spPr>
          <a:xfrm>
            <a:off x="3547723" y="2593137"/>
            <a:ext cx="4534706" cy="39528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Understanding AngularJS: Building Dynamic Web Apps</vt:lpstr>
      <vt:lpstr>Understanding AngularJS: Building Dynamic Web Apps</vt:lpstr>
      <vt:lpstr>The Web Before AngularJS</vt:lpstr>
      <vt:lpstr>What is AngularJS?</vt:lpstr>
      <vt:lpstr>Core Concepts</vt:lpstr>
      <vt:lpstr>MVC Architecture</vt:lpstr>
      <vt:lpstr>Two-Way Data Binding</vt:lpstr>
      <vt:lpstr>Directives in Action</vt:lpstr>
      <vt:lpstr>Working with Controllers</vt:lpstr>
      <vt:lpstr>Services and Dependency Injection</vt:lpstr>
      <vt:lpstr>Filters and Expressions</vt:lpstr>
      <vt:lpstr>Routing and SPAs</vt:lpstr>
      <vt:lpstr>Advantages</vt:lpstr>
      <vt:lpstr>Limitations</vt:lpstr>
      <vt:lpstr>AngularJS vs Angular (2+)</vt:lpstr>
      <vt:lpstr>Real-World Usage</vt:lpstr>
      <vt:lpstr>Summary</vt:lpstr>
      <vt:lpstr>Demos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AngularJS: Building Dynamic Web Apps</dc:title>
  <dc:subject/>
  <dc:creator/>
  <cp:keywords/>
  <dc:description>generated using python-pptx</dc:description>
  <cp:lastModifiedBy>Kent, Aidan</cp:lastModifiedBy>
  <cp:revision>147</cp:revision>
  <dcterms:created xsi:type="dcterms:W3CDTF">2013-01-27T09:14:16Z</dcterms:created>
  <dcterms:modified xsi:type="dcterms:W3CDTF">2025-10-17T15:25:41Z</dcterms:modified>
  <cp:category/>
</cp:coreProperties>
</file>