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4"/>
  </p:sldMasterIdLst>
  <p:notesMasterIdLst>
    <p:notesMasterId r:id="rId21"/>
  </p:notesMasterIdLst>
  <p:handoutMasterIdLst>
    <p:handoutMasterId r:id="rId22"/>
  </p:handoutMasterIdLst>
  <p:sldIdLst>
    <p:sldId id="1519" r:id="rId5"/>
    <p:sldId id="1520" r:id="rId6"/>
    <p:sldId id="1521" r:id="rId7"/>
    <p:sldId id="1533" r:id="rId8"/>
    <p:sldId id="1522" r:id="rId9"/>
    <p:sldId id="1523" r:id="rId10"/>
    <p:sldId id="1524" r:id="rId11"/>
    <p:sldId id="1525" r:id="rId12"/>
    <p:sldId id="1526" r:id="rId13"/>
    <p:sldId id="1527" r:id="rId14"/>
    <p:sldId id="1528" r:id="rId15"/>
    <p:sldId id="1529" r:id="rId16"/>
    <p:sldId id="1530" r:id="rId17"/>
    <p:sldId id="1531" r:id="rId18"/>
    <p:sldId id="1532" r:id="rId19"/>
    <p:sldId id="15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AEE283-F878-AB6D-8901-C65E7DE71964}" v="785" dt="2025-10-01T03:22:34.985"/>
    <p1510:client id="{81177497-4C43-CF20-2ADA-939841B44165}" v="168" dt="2025-10-02T06:18:20.228"/>
    <p1510:client id="{D75E8DDE-F456-8CDE-D046-1B9A8064DD01}" v="326" dt="2025-10-01T02:11:51.313"/>
    <p1510:client id="{EB10C0DD-349F-A131-3660-A6139F7F6002}" v="17" dt="2025-09-30T17:30:45.154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198972-73C8-9327-0850-18A6425134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5A2EB-01C3-20E0-FF45-07CCC86724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EC30-5B0B-48D0-A1A8-66A96720DF24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50A84-CDF8-9D1C-7599-D1B543581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AFBD2-1F7B-DB18-5994-6D22C6743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FBFCE-2205-4B9C-81E5-532E0690D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31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68A4D-42A7-45F7-9930-00E8DCB48D7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D6F49-EBB7-4CCF-97A8-E526BB28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5109526"/>
            <a:ext cx="10923936" cy="641279"/>
          </a:xfrm>
        </p:spPr>
        <p:txBody>
          <a:bodyPr anchor="b">
            <a:noAutofit/>
          </a:bodyPr>
          <a:lstStyle>
            <a:lvl1pPr algn="l">
              <a:defRPr sz="5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CDE85611-F29A-5B31-8523-08B6A1185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5811724"/>
            <a:ext cx="10923936" cy="4092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 dpi="0" rotWithShape="1">
            <a:blip r:embed="rId2">
              <a:alphaModFix amt="60000"/>
            </a:blip>
            <a:srcRect/>
            <a:stretch>
              <a:fillRect t="-40" b="-40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700589" y="6212217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7524BB-F0A6-4140-A8AB-1C8A7E34AB03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09325" y="6221013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8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538425" cy="4474526"/>
          </a:xfrm>
        </p:spPr>
        <p:txBody>
          <a:bodyPr anchor="b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50505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748474"/>
            <a:ext cx="7538425" cy="4474526"/>
          </a:xfrm>
        </p:spPr>
        <p:txBody>
          <a:bodyPr anchor="b">
            <a:normAutofit/>
          </a:bodyPr>
          <a:lstStyle>
            <a:lvl1pPr algn="l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275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5652464" cy="2613336"/>
          </a:xfrm>
        </p:spPr>
        <p:txBody>
          <a:bodyPr anchor="b">
            <a:noAutofit/>
          </a:bodyPr>
          <a:lstStyle>
            <a:lvl1pPr>
              <a:defRPr sz="6000" u="sng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F2758A-C3D6-E84B-B3E9-757EFEF52D55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3996050"/>
            <a:ext cx="5652464" cy="222695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DEE8CE2C-7AFC-E265-19EB-F76884D59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3095" y="630936"/>
            <a:ext cx="4714870" cy="5592064"/>
          </a:xfrm>
          <a:blipFill dpi="0" rotWithShape="1">
            <a:blip r:embed="rId2">
              <a:alphaModFix amt="60000"/>
            </a:blip>
            <a:srcRect/>
            <a:stretch>
              <a:fillRect l="-40" r="-40"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7910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001715"/>
            <a:ext cx="4663440" cy="2241233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095" y="0"/>
            <a:ext cx="282891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7112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EEECD8D-53A7-3A4F-8909-5ECB0FEF37FB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3623950"/>
            <a:ext cx="4663440" cy="253910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5715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4pPr>
            <a:lvl5pPr>
              <a:buFont typeface="+mj-lt"/>
              <a:buAutoNum type="arabicPeriod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243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2129475"/>
            <a:ext cx="4719430" cy="2599051"/>
          </a:xfrm>
        </p:spPr>
        <p:txBody>
          <a:bodyPr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7E3B5C-D099-9543-A57D-129299D311F4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3095" y="2129475"/>
            <a:ext cx="4158283" cy="259905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8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748474"/>
            <a:ext cx="4328498" cy="3726812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DDB5BF-28B0-5C4D-A64A-E611B8C77204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748473"/>
            <a:ext cx="6209053" cy="37268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17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381759"/>
            <a:ext cx="4347849" cy="4841241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82B860-5E2A-1340-A6D3-E276E55F2222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381759"/>
            <a:ext cx="6209054" cy="48412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28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1001715"/>
            <a:ext cx="4347850" cy="4855526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676C7A-4B29-7743-AB3A-5EEF28262A7C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48911" y="1001715"/>
            <a:ext cx="6209053" cy="48555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574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2" y="1001715"/>
            <a:ext cx="3385529" cy="5221285"/>
          </a:xfrm>
        </p:spPr>
        <p:txBody>
          <a:bodyPr>
            <a:norm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826AE1-158D-A74A-A5C8-25E57C484C69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05935" y="1001715"/>
            <a:ext cx="7152029" cy="52212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6173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10923935" cy="1127760"/>
          </a:xfrm>
        </p:spPr>
        <p:txBody>
          <a:bodyPr>
            <a:noAutofit/>
          </a:bodyPr>
          <a:lstStyle>
            <a:lvl1pPr>
              <a:defRPr sz="6000" u="sng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1EC562-4E50-D34B-8F39-5DD0D018EB66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9" y="2495234"/>
            <a:ext cx="10923935" cy="37277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785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4328498" cy="630936"/>
          </a:xfrm>
        </p:spPr>
        <p:txBody>
          <a:bodyPr/>
          <a:lstStyle/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42975" cy="630936"/>
          </a:xfrm>
        </p:spPr>
        <p:txBody>
          <a:bodyPr/>
          <a:lstStyle/>
          <a:p>
            <a:fld id="{7E574385-C0BA-734A-92FC-17834D8EB701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11936"/>
            <a:ext cx="8481400" cy="1484254"/>
          </a:xfrm>
        </p:spPr>
        <p:txBody>
          <a:bodyPr anchor="t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D5DD5-92AA-6440-87DE-277C532BE8AC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9" y="2877190"/>
            <a:ext cx="8481400" cy="3345810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>
                <a:solidFill>
                  <a:schemeClr val="tx1"/>
                </a:solidFill>
              </a:defRPr>
            </a:lvl1pPr>
            <a:lvl2pPr marL="685800" indent="-457200">
              <a:buFont typeface="+mj-lt"/>
              <a:buAutoNum type="arabicPeriod"/>
              <a:defRPr sz="2000">
                <a:solidFill>
                  <a:schemeClr val="tx1"/>
                </a:solidFill>
              </a:defRPr>
            </a:lvl2pPr>
            <a:lvl3pPr marL="800100" indent="-342900"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028700" indent="-342900"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1257300" indent="-342900">
              <a:buFont typeface="+mj-lt"/>
              <a:buAutoNum type="arabicPeriod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827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8911" y="1001714"/>
            <a:ext cx="6209053" cy="1122374"/>
          </a:xfrm>
        </p:spPr>
        <p:txBody>
          <a:bodyPr anchor="t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43096" y="0"/>
            <a:ext cx="2828918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00589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C78A78-9BD4-2540-9BAB-27AD9352B454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90490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8911" y="2496189"/>
            <a:ext cx="6209053" cy="37268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385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4"/>
            <a:ext cx="6209066" cy="1121419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028" y="0"/>
            <a:ext cx="318134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59766" y="0"/>
            <a:ext cx="896113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BCBD1-B884-5B4C-ACE8-81AA2A39E888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00270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495234"/>
            <a:ext cx="6209066" cy="3727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62823" y="0"/>
            <a:ext cx="492917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8771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36" y="1001714"/>
            <a:ext cx="7152028" cy="112237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1954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871664" y="0"/>
            <a:ext cx="2800349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700589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61CBF7-6530-194B-9FC2-12E7E7738880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05936" y="2496189"/>
            <a:ext cx="7152028" cy="3726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926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4"/>
            <a:ext cx="6587506" cy="1112519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8" y="2495234"/>
            <a:ext cx="6595451" cy="37277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028" y="0"/>
            <a:ext cx="3177059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848478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A5E271-D672-F147-B371-ABF5E56F00EC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4800269" y="0"/>
            <a:ext cx="548641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72454" y="0"/>
            <a:ext cx="401954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845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1019803"/>
            <a:ext cx="4714869" cy="1109672"/>
          </a:xfrm>
        </p:spPr>
        <p:txBody>
          <a:bodyPr anchor="t"/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3095" y="0"/>
            <a:ext cx="282891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0581" y="0"/>
            <a:ext cx="91440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CC79DE5A-E0D1-2647-9D82-FBDAE5DFB807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43095" y="2514279"/>
            <a:ext cx="4714869" cy="37087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3004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5"/>
            <a:ext cx="4714881" cy="1108746"/>
          </a:xfrm>
        </p:spPr>
        <p:txBody>
          <a:bodyPr anchor="t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515204"/>
            <a:ext cx="4714881" cy="3707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80540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30190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69D102-A2FD-8743-85DB-14F8D0C32AC3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270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3333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3095" y="1011935"/>
            <a:ext cx="4714869" cy="1112153"/>
          </a:xfrm>
        </p:spPr>
        <p:txBody>
          <a:bodyPr anchor="b"/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237" y="0"/>
            <a:ext cx="283687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87910" y="0"/>
            <a:ext cx="92708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FA9F1854-4AF0-ED49-AE83-182A816927B5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630936"/>
            <a:ext cx="5652469" cy="5592063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61021" y="2496190"/>
            <a:ext cx="4696943" cy="37268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63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30" y="1001714"/>
            <a:ext cx="4714880" cy="1121417"/>
          </a:xfrm>
        </p:spPr>
        <p:txBody>
          <a:bodyPr anchor="t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80540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48478" y="0"/>
            <a:ext cx="91440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8F57D1-DD5E-4E44-98C5-7D5639D55A57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269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2495233"/>
            <a:ext cx="4736136" cy="37277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7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38564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2921"/>
            <a:ext cx="3385510" cy="1117539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172454" y="0"/>
            <a:ext cx="1735843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9911643" y="0"/>
            <a:ext cx="700007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B83C81-A524-F840-ABC9-B6BB50E4A13C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3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2515204"/>
            <a:ext cx="3385510" cy="37077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650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4096" y="1016954"/>
            <a:ext cx="4306487" cy="3345811"/>
          </a:xfrm>
        </p:spPr>
        <p:txBody>
          <a:bodyPr anchor="b">
            <a:noAutofit/>
          </a:bodyPr>
          <a:lstStyle>
            <a:lvl1pPr algn="l"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095" y="4743765"/>
            <a:ext cx="4333869" cy="147923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</a:blip>
            <a:srcRect/>
            <a:stretch>
              <a:fillRect l="-32" r="-32"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4097" y="0"/>
            <a:ext cx="244791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014" y="0"/>
            <a:ext cx="958467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6C3E8657-ED4F-2349-80D5-3F1287888601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1373" y="0"/>
            <a:ext cx="556592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5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01715"/>
            <a:ext cx="3380187" cy="1108746"/>
          </a:xfrm>
        </p:spPr>
        <p:txBody>
          <a:bodyPr anchor="b">
            <a:no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8" y="0"/>
            <a:ext cx="2083775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3140" y="0"/>
            <a:ext cx="716293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A8DA53-5E6D-4942-B673-3E50E3C9DB93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65575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2491461"/>
            <a:ext cx="3380313" cy="37315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09990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4" y="994222"/>
            <a:ext cx="3385510" cy="1882967"/>
          </a:xfrm>
        </p:spPr>
        <p:txBody>
          <a:bodyPr anchor="b"/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72455" y="0"/>
            <a:ext cx="1735844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16244" y="0"/>
            <a:ext cx="695406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BA35C60-A52E-0F44-95C1-79561B62B391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34" name="Slide Number Placeholder 9">
            <a:extLst>
              <a:ext uri="{FF2B5EF4-FFF2-40B4-BE49-F238E27FC236}">
                <a16:creationId xmlns:a16="http://schemas.microsoft.com/office/drawing/2014/main" id="{64F22B5B-7B07-4638-1ED2-E13EDE05C19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72454" y="3251766"/>
            <a:ext cx="3385510" cy="29712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 sz="1400">
                <a:solidFill>
                  <a:schemeClr val="tx1"/>
                </a:solidFill>
              </a:defRPr>
            </a:lvl2pPr>
            <a:lvl3pPr marL="457200" indent="0">
              <a:buNone/>
              <a:defRPr sz="1200">
                <a:solidFill>
                  <a:schemeClr val="tx1"/>
                </a:solidFill>
              </a:defRPr>
            </a:lvl3pPr>
            <a:lvl4pPr marL="685800" indent="0">
              <a:buNone/>
              <a:defRPr sz="1100">
                <a:solidFill>
                  <a:schemeClr val="tx1"/>
                </a:solidFill>
              </a:defRPr>
            </a:lvl4pPr>
            <a:lvl5pPr marL="91440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0674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5100628"/>
            <a:ext cx="4328498" cy="1122373"/>
          </a:xfrm>
        </p:spPr>
        <p:txBody>
          <a:bodyPr anchor="t"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72852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100627"/>
            <a:ext cx="6208724" cy="112237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228600" indent="0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685800" indent="0"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</a:defRPr>
            </a:lvl4pPr>
            <a:lvl5pPr marL="914400" indent="0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6211605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5E8027-836D-F64B-BBF7-A246E67FE0A3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6211605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981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4353866"/>
            <a:ext cx="2828932" cy="1869134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4353866"/>
            <a:ext cx="7538412" cy="1869134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6211605"/>
            <a:ext cx="36576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6211605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D38C6B-BFF0-FA48-8F70-77BDD72A014D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6211605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20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627443"/>
            <a:ext cx="2828926" cy="1826790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19552" y="634999"/>
            <a:ext cx="7538412" cy="1861191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14350" indent="-28575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7429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857250" indent="-171450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1085850" indent="-171450"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3079730"/>
            <a:ext cx="12192000" cy="377827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4029" y="0"/>
            <a:ext cx="2805405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08540" y="0"/>
            <a:ext cx="91440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0AF01B-D893-9C4D-8AB8-7E6079CED5E9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9324" y="0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25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1011936"/>
            <a:ext cx="10945318" cy="745437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4623E1-10D5-C048-8991-E2228A964ED1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2129474"/>
            <a:ext cx="6230450" cy="40935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4097" y="2129474"/>
            <a:ext cx="4333867" cy="41281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903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5"/>
            <a:ext cx="4714881" cy="1121418"/>
          </a:xfrm>
        </p:spPr>
        <p:txBody>
          <a:bodyPr>
            <a:normAutofit/>
          </a:bodyPr>
          <a:lstStyle>
            <a:lvl1pPr>
              <a:defRPr sz="36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5DB6E09-373C-2841-960E-B24A18A7C55D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8" y="2495234"/>
            <a:ext cx="4706938" cy="372776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6499" y="1001715"/>
            <a:ext cx="5292853" cy="52212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9153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96695"/>
            <a:ext cx="3771907" cy="1126438"/>
          </a:xfrm>
        </p:spPr>
        <p:txBody>
          <a:bodyPr anchor="t">
            <a:normAutofit/>
          </a:bodyPr>
          <a:lstStyle>
            <a:lvl1pPr>
              <a:defRPr sz="3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CB72DF-080D-4042-863C-D2B08AB5E1E8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9" y="2495234"/>
            <a:ext cx="3717934" cy="3727766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2522" y="1005779"/>
            <a:ext cx="6615116" cy="530294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18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6" y="4531056"/>
            <a:ext cx="6209067" cy="1691943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5D9B6A-47DB-D845-97C7-9775E46E650D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27" y="630937"/>
            <a:ext cx="6209067" cy="350433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29479" y="630937"/>
            <a:ext cx="4328485" cy="559206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20000"/>
              </a:lnSpc>
              <a:spcAft>
                <a:spcPts val="0"/>
              </a:spcAft>
              <a:defRPr sz="1600"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082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15" y="5109526"/>
            <a:ext cx="6209079" cy="1113474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2" y="1011935"/>
            <a:ext cx="10923942" cy="3716591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56780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30" y="1001715"/>
            <a:ext cx="4714880" cy="3360095"/>
          </a:xfrm>
        </p:spPr>
        <p:txBody>
          <a:bodyPr anchor="t">
            <a:noAutofit/>
          </a:bodyPr>
          <a:lstStyle>
            <a:lvl1pPr algn="l">
              <a:defRPr sz="6000" u="sng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30" y="4728526"/>
            <a:ext cx="4714880" cy="14944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34030" y="3586"/>
            <a:ext cx="3154768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845379" y="3586"/>
            <a:ext cx="89831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AA7185-3F7E-9249-BB9E-706C38E229BC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00270" y="3586"/>
            <a:ext cx="548640" cy="6309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05502" y="0"/>
            <a:ext cx="6286498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84576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3" y="5109526"/>
            <a:ext cx="7916856" cy="111347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5"/>
            <a:ext cx="10923935" cy="3716591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80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374876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3" y="5109526"/>
            <a:ext cx="7916856" cy="1245554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6"/>
            <a:ext cx="10923935" cy="3665730"/>
          </a:xfrm>
        </p:spPr>
        <p:txBody>
          <a:bodyPr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28000" b="0" i="0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33540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08" y="1001715"/>
            <a:ext cx="3393455" cy="522128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2000" b="1" i="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40964"/>
            <a:ext cx="7144095" cy="584606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8000" b="0" i="0" u="sng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14781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508" y="1001715"/>
            <a:ext cx="3393455" cy="522128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defRPr sz="2000" b="1" i="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40964"/>
            <a:ext cx="7144095" cy="5846064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8000" b="0" i="0" u="sng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672661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795663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2AD571-8A42-FC4D-8DD1-0DD76ABF057B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1001715"/>
            <a:ext cx="8502777" cy="5221286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 u="sng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800" b="1" u="sng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400" b="1" u="sng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4000" b="1" u="sng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600" b="1" u="sng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87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7007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F588B4-CB59-614E-93AB-9F331D0D8D83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764792"/>
            <a:ext cx="8481400" cy="445820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5408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8912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8851A9-1959-C54C-A050-24BB5C598FE4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1011936"/>
            <a:ext cx="8481400" cy="521106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3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850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891284"/>
            <a:ext cx="11579352" cy="1133856"/>
          </a:xfrm>
        </p:spPr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32BBD40-9FB7-E148-AC1B-3919D230BEB1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11936"/>
            <a:ext cx="9074511" cy="521106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6000" b="1" i="0" u="sng">
                <a:solidFill>
                  <a:schemeClr val="accent1"/>
                </a:solidFill>
                <a:latin typeface="+mj-lt"/>
              </a:defRPr>
            </a:lvl1pPr>
            <a:lvl2pPr marL="228600" indent="0">
              <a:lnSpc>
                <a:spcPct val="100000"/>
              </a:lnSpc>
              <a:buNone/>
              <a:defRPr sz="4400" b="1" i="0">
                <a:solidFill>
                  <a:schemeClr val="accent1"/>
                </a:solidFill>
                <a:latin typeface="+mj-lt"/>
              </a:defRPr>
            </a:lvl2pPr>
            <a:lvl3pPr marL="457200" indent="0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+mj-lt"/>
              </a:defRPr>
            </a:lvl3pPr>
            <a:lvl4pPr marL="685800" indent="0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+mj-lt"/>
              </a:defRPr>
            </a:lvl4pPr>
            <a:lvl5pPr marL="914400" indent="0">
              <a:lnSpc>
                <a:spcPct val="100000"/>
              </a:lnSpc>
              <a:buNone/>
              <a:defRPr sz="3200" b="1" i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043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7005" y="5475284"/>
            <a:ext cx="9037984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7B831F-0525-DF47-A6D2-509FE238C6D0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77004" y="1005779"/>
            <a:ext cx="9037985" cy="4103745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0690378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9066" y="5475285"/>
            <a:ext cx="9045923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3EBDBC-CFAC-9946-A2F3-D6402690E4D2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9066" y="1001715"/>
            <a:ext cx="9053874" cy="4107810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63340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8" y="1011936"/>
            <a:ext cx="7538425" cy="31725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6000" u="sng" cap="all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7" y="4728525"/>
            <a:ext cx="7538425" cy="1494475"/>
          </a:xfrm>
        </p:spPr>
        <p:txBody>
          <a:bodyPr anchor="b">
            <a:norm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fld id="{99A48728-1D9C-2F4B-9F0A-BC2AEDF455B4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latin typeface="+mj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79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28" y="5475285"/>
            <a:ext cx="9074512" cy="747715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42C378-8FD2-C449-B7AA-6F7022066293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8" y="1011936"/>
            <a:ext cx="9037985" cy="371659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1815882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640203"/>
            <a:ext cx="10923934" cy="1099006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AA9746-49E3-1D49-A044-597FC2272B5D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2120209"/>
            <a:ext cx="10923935" cy="410279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3647606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030" y="1001715"/>
            <a:ext cx="10923934" cy="747715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000" u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5AA9746-49E3-1D49-A044-597FC2272B5D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4029" y="2120209"/>
            <a:ext cx="10923935" cy="4102791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6000" b="0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Quote</a:t>
            </a:r>
          </a:p>
        </p:txBody>
      </p:sp>
    </p:spTree>
    <p:extLst>
      <p:ext uri="{BB962C8B-B14F-4D97-AF65-F5344CB8AC3E}">
        <p14:creationId xmlns:p14="http://schemas.microsoft.com/office/powerpoint/2010/main" val="258722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4" y="1010613"/>
            <a:ext cx="10945189" cy="746759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BE2A0-CBC1-A842-B334-0B3B571BCC28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129474"/>
            <a:ext cx="5271473" cy="4093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3941" y="2129475"/>
            <a:ext cx="5274021" cy="40935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74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1010614"/>
            <a:ext cx="10923934" cy="74676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D687F-3261-A345-B9E7-76DD0579BB9D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8" y="2120575"/>
            <a:ext cx="5271474" cy="37561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3940" y="2120575"/>
            <a:ext cx="5274023" cy="37561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028" y="2877190"/>
            <a:ext cx="5266092" cy="3345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0" y="2877190"/>
            <a:ext cx="5271464" cy="33458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4623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11936"/>
            <a:ext cx="10923935" cy="1865254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9DF99-DDC2-894B-B2EC-BE93B405C6CB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817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E1AAE6-D11F-2F46-A437-EC693200CDD7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307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996695"/>
            <a:ext cx="3763961" cy="1314426"/>
          </a:xfrm>
        </p:spPr>
        <p:txBody>
          <a:bodyPr anchor="t">
            <a:normAutofit/>
          </a:bodyPr>
          <a:lstStyle>
            <a:lvl1pPr>
              <a:defRPr sz="28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95903C-EDC1-ED4F-958F-696903391605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8" y="2495234"/>
            <a:ext cx="3763961" cy="372776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474" y="1005779"/>
            <a:ext cx="6604492" cy="521722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055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30936"/>
            <a:ext cx="3793283" cy="2246253"/>
          </a:xfrm>
        </p:spPr>
        <p:txBody>
          <a:bodyPr anchor="t">
            <a:normAutofit/>
          </a:bodyPr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DC713B-25C9-B74A-9BBC-A695A5E98312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021" y="3242949"/>
            <a:ext cx="3763969" cy="301782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2523" y="630937"/>
            <a:ext cx="6616830" cy="5592064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6498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8" y="982085"/>
            <a:ext cx="7538425" cy="1895105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279E-0E3B-B54D-9B59-E121D9B3AFDB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4028" y="3242949"/>
            <a:ext cx="10923935" cy="2980051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39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1011936"/>
            <a:ext cx="8095016" cy="3335590"/>
          </a:xfrm>
        </p:spPr>
        <p:txBody>
          <a:bodyPr anchor="b">
            <a:normAutofit/>
          </a:bodyPr>
          <a:lstStyle>
            <a:lvl1pPr algn="l">
              <a:defRPr sz="600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29" y="4728526"/>
            <a:ext cx="8095015" cy="1117538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DA9-B56F-3D40-BA5C-830FD973E5D1}" type="datetime1">
              <a:rPr lang="en-US" smtClean="0"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5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60"/>
            <a:ext cx="8481400" cy="1852292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9E747C-1B1C-1345-96BA-B9E64C23A7BC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3614097"/>
            <a:ext cx="8481400" cy="186118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212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381760"/>
            <a:ext cx="7731038" cy="3346766"/>
          </a:xfrm>
        </p:spPr>
        <p:txBody>
          <a:bodyPr anchor="b">
            <a:noAutofit/>
          </a:bodyPr>
          <a:lstStyle>
            <a:lvl1pPr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DA23C4-A9FB-DB4A-B7DD-A0A5161EF3E0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4029" y="5109526"/>
            <a:ext cx="6595450" cy="1113474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2286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2pPr>
            <a:lvl3pPr marL="4572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3pPr>
            <a:lvl4pPr marL="6858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4pPr>
            <a:lvl5pPr marL="914400" indent="0">
              <a:buNone/>
              <a:defRPr sz="2000" b="1" i="0">
                <a:solidFill>
                  <a:schemeClr val="accent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027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2" y="1011936"/>
            <a:ext cx="7924802" cy="3350830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2" y="4728526"/>
            <a:ext cx="7924801" cy="111753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04B425-AD26-2748-9379-4D52F1178C82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5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AC2E79-609C-0D1A-9B21-608288E7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 anchor="b">
            <a:normAutofit/>
          </a:bodyPr>
          <a:lstStyle>
            <a:lvl1pPr algn="l">
              <a:defRPr sz="75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3C4BE1-6BC7-07DF-D465-C3B7FD2F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48" y="634999"/>
            <a:ext cx="3385516" cy="1494477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050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2AC2E79-609C-0D1A-9B21-608288E7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 anchor="b">
            <a:normAutofit/>
          </a:bodyPr>
          <a:lstStyle>
            <a:lvl1pPr algn="l">
              <a:defRPr sz="75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3C4BE1-6BC7-07DF-D465-C3B7FD2F9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2448" y="634999"/>
            <a:ext cx="3385516" cy="1494477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6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29" y="1001714"/>
            <a:ext cx="10923935" cy="1494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08540" y="0"/>
            <a:ext cx="91440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D90E5A07-4FDA-D34C-BE60-17876FEEBAA5}" type="datetime1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029" y="0"/>
            <a:ext cx="365760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SHAPING THE FUTURE OF OUR INDUSTRY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9324" y="0"/>
            <a:ext cx="548640" cy="6309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+mj-lt"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4029" y="2877190"/>
            <a:ext cx="10923935" cy="334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97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9" r:id="rId5"/>
    <p:sldLayoutId id="2147483780" r:id="rId6"/>
    <p:sldLayoutId id="2147483781" r:id="rId7"/>
    <p:sldLayoutId id="2147483782" r:id="rId8"/>
    <p:sldLayoutId id="2147483832" r:id="rId9"/>
    <p:sldLayoutId id="2147483783" r:id="rId10"/>
    <p:sldLayoutId id="214748383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34" r:id="rId43"/>
    <p:sldLayoutId id="2147483815" r:id="rId44"/>
    <p:sldLayoutId id="2147483816" r:id="rId45"/>
    <p:sldLayoutId id="2147483817" r:id="rId46"/>
    <p:sldLayoutId id="2147483818" r:id="rId47"/>
    <p:sldLayoutId id="2147483819" r:id="rId48"/>
    <p:sldLayoutId id="2147483820" r:id="rId49"/>
    <p:sldLayoutId id="2147483821" r:id="rId50"/>
    <p:sldLayoutId id="2147483822" r:id="rId51"/>
    <p:sldLayoutId id="2147483835" r:id="rId52"/>
    <p:sldLayoutId id="2147483823" r:id="rId53"/>
    <p:sldLayoutId id="2147483824" r:id="rId54"/>
    <p:sldLayoutId id="2147483825" r:id="rId55"/>
    <p:sldLayoutId id="2147483826" r:id="rId56"/>
    <p:sldLayoutId id="2147483827" r:id="rId57"/>
    <p:sldLayoutId id="2147483828" r:id="rId58"/>
    <p:sldLayoutId id="2147483829" r:id="rId59"/>
    <p:sldLayoutId id="2147483830" r:id="rId60"/>
    <p:sldLayoutId id="2147483831" r:id="rId6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u="sng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08C23-AAC7-24F5-F2C0-159F3F981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29" y="634999"/>
            <a:ext cx="7152035" cy="5588001"/>
          </a:xfrm>
        </p:spPr>
        <p:txBody>
          <a:bodyPr/>
          <a:lstStyle/>
          <a:p>
            <a:r>
              <a:rPr lang="en-US"/>
              <a:t>Introduction to Node.js</a:t>
            </a:r>
            <a:br>
              <a:rPr lang="en-US"/>
            </a:br>
            <a:r>
              <a:rPr lang="en-US"/>
              <a:t>&amp; NPM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DE37C8C-B9EB-77D8-9402-9E66A29BE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8" y="634999"/>
            <a:ext cx="3686966" cy="1494477"/>
          </a:xfrm>
        </p:spPr>
        <p:txBody>
          <a:bodyPr/>
          <a:lstStyle/>
          <a:p>
            <a:r>
              <a:rPr lang="en-US"/>
              <a:t>Presented by Grant Hutchison</a:t>
            </a:r>
          </a:p>
        </p:txBody>
      </p:sp>
      <p:pic>
        <p:nvPicPr>
          <p:cNvPr id="2" name="Picture 1" descr="A green hexagon with a letter s&#10;&#10;AI-generated content may be incorrect.">
            <a:extLst>
              <a:ext uri="{FF2B5EF4-FFF2-40B4-BE49-F238E27FC236}">
                <a16:creationId xmlns:a16="http://schemas.microsoft.com/office/drawing/2014/main" id="{DCD5E97F-B72A-D2B2-DFBE-6DA48D5A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516" y="2122976"/>
            <a:ext cx="2143125" cy="2143125"/>
          </a:xfrm>
          <a:prstGeom prst="rect">
            <a:avLst/>
          </a:prstGeom>
        </p:spPr>
      </p:pic>
      <p:pic>
        <p:nvPicPr>
          <p:cNvPr id="3" name="Picture 2" descr="A red and white logo&#10;&#10;AI-generated content may be incorrect.">
            <a:extLst>
              <a:ext uri="{FF2B5EF4-FFF2-40B4-BE49-F238E27FC236}">
                <a16:creationId xmlns:a16="http://schemas.microsoft.com/office/drawing/2014/main" id="{56D635BE-F3A5-CC2D-1AC5-ED68E9AD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752" y="449061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8B013-C4E1-C030-FB38-7CD6FB0E9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6730-51BA-F2DF-5639-F87C05F2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Quick Demo: </a:t>
            </a:r>
            <a:r>
              <a:rPr lang="en-US" u="none" err="1"/>
              <a:t>Npm</a:t>
            </a:r>
            <a:r>
              <a:rPr lang="en-US" u="none"/>
              <a:t> in action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A47EA-2D7D-9A83-A9AD-ED7917939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Initialize project</a:t>
            </a:r>
          </a:p>
          <a:p>
            <a:r>
              <a:rPr lang="en-US" sz="3200"/>
              <a:t>Install a package (</a:t>
            </a:r>
            <a:r>
              <a:rPr lang="en-US" sz="3200" err="1"/>
              <a:t>dotenv</a:t>
            </a:r>
            <a:r>
              <a:rPr lang="en-US" sz="3200"/>
              <a:t>)</a:t>
            </a:r>
          </a:p>
          <a:p>
            <a:r>
              <a:rPr lang="en-US" sz="3200"/>
              <a:t>Usage</a:t>
            </a:r>
          </a:p>
        </p:txBody>
      </p:sp>
    </p:spTree>
    <p:extLst>
      <p:ext uri="{BB962C8B-B14F-4D97-AF65-F5344CB8AC3E}">
        <p14:creationId xmlns:p14="http://schemas.microsoft.com/office/powerpoint/2010/main" val="186042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F5EE5-6082-82AB-C385-061DE6E0A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2F85B-DC8A-2835-A83A-551FA61D5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4" y="1001714"/>
            <a:ext cx="11277720" cy="1127760"/>
          </a:xfrm>
        </p:spPr>
        <p:txBody>
          <a:bodyPr/>
          <a:lstStyle/>
          <a:p>
            <a:r>
              <a:rPr lang="en-US" u="none"/>
              <a:t>Installing Bigger packages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9EEB2-5B4C-98D0-B665-2E0B56A0B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Some packages are larger (like Jest)</a:t>
            </a:r>
            <a:endParaRPr lang="en-US"/>
          </a:p>
          <a:p>
            <a:r>
              <a:rPr lang="en-US" sz="3200"/>
              <a:t>More dependencies = longer installs (well, of course)</a:t>
            </a:r>
          </a:p>
          <a:p>
            <a:r>
              <a:rPr lang="en-US" sz="3200"/>
              <a:t>Used widely in production</a:t>
            </a:r>
          </a:p>
        </p:txBody>
      </p:sp>
    </p:spTree>
    <p:extLst>
      <p:ext uri="{BB962C8B-B14F-4D97-AF65-F5344CB8AC3E}">
        <p14:creationId xmlns:p14="http://schemas.microsoft.com/office/powerpoint/2010/main" val="228085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D9F45-EE81-5EB0-1660-1B39A4897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55F4-9C62-58A4-71FD-6DC33499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Demo: </a:t>
            </a:r>
            <a:r>
              <a:rPr lang="en-US" u="none" err="1"/>
              <a:t>JEst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314BBD-A578-80A7-85F2-3E8E5215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Popular testing framework for Node.js</a:t>
            </a:r>
          </a:p>
          <a:p>
            <a:r>
              <a:rPr lang="en-US" sz="3200"/>
              <a:t>Write simple tests -&gt; run with "</a:t>
            </a:r>
            <a:r>
              <a:rPr lang="en-US" sz="3200" err="1"/>
              <a:t>npm</a:t>
            </a:r>
            <a:r>
              <a:rPr lang="en-US" sz="3200"/>
              <a:t> test"</a:t>
            </a:r>
          </a:p>
        </p:txBody>
      </p:sp>
    </p:spTree>
    <p:extLst>
      <p:ext uri="{BB962C8B-B14F-4D97-AF65-F5344CB8AC3E}">
        <p14:creationId xmlns:p14="http://schemas.microsoft.com/office/powerpoint/2010/main" val="91229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E6D6-5B14-1EB9-2DF2-CDAF319FE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D8A1D-E96E-63AF-81C6-1A9BA7EF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Demo: JEST (Continued)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A7D2D-DD4E-9634-17B6-939261CA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Easy to add more testcases</a:t>
            </a:r>
            <a:endParaRPr lang="en-US"/>
          </a:p>
          <a:p>
            <a:r>
              <a:rPr lang="en-US" sz="3200"/>
              <a:t>Example: test multiple values</a:t>
            </a:r>
          </a:p>
        </p:txBody>
      </p:sp>
    </p:spTree>
    <p:extLst>
      <p:ext uri="{BB962C8B-B14F-4D97-AF65-F5344CB8AC3E}">
        <p14:creationId xmlns:p14="http://schemas.microsoft.com/office/powerpoint/2010/main" val="279991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8278C-6BEA-09FE-9EBB-8BA49405F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6EDA-6716-8BB6-3FEA-C6CFE5A3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 err="1"/>
              <a:t>Npm</a:t>
            </a:r>
            <a:r>
              <a:rPr lang="en-US" u="none"/>
              <a:t> scripts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2B04B-3CB1-1732-9141-9757FD30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Automate commands</a:t>
            </a:r>
          </a:p>
          <a:p>
            <a:r>
              <a:rPr lang="en-US" sz="3200"/>
              <a:t>Example: start and dev</a:t>
            </a:r>
          </a:p>
        </p:txBody>
      </p:sp>
    </p:spTree>
    <p:extLst>
      <p:ext uri="{BB962C8B-B14F-4D97-AF65-F5344CB8AC3E}">
        <p14:creationId xmlns:p14="http://schemas.microsoft.com/office/powerpoint/2010/main" val="275179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8E0FC-E70B-7C19-2870-320574924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251F7-D5E7-F8E5-B9EC-DCE30F94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Recap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407A6-37B1-6088-06B7-2BB23FD2F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Node.js = JS runtime</a:t>
            </a:r>
          </a:p>
          <a:p>
            <a:r>
              <a:rPr lang="en-US" sz="3200" err="1"/>
              <a:t>npm</a:t>
            </a:r>
            <a:r>
              <a:rPr lang="en-US" sz="3200"/>
              <a:t> = package manager + ecosystem</a:t>
            </a:r>
          </a:p>
          <a:p>
            <a:pPr marL="0" indent="0">
              <a:buNone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0442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5261-5159-8CCF-A2DC-B82ED10C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14482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5D4C1-4A36-9BB1-230B-1A676AE6A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/>
              <a:t>SO what is node.js?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6E861-051E-35A1-AD86-7E1284179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JavaScript Runtime (built on Chrome's v8 Engine)</a:t>
            </a:r>
          </a:p>
          <a:p>
            <a:r>
              <a:rPr lang="en-US" sz="3200"/>
              <a:t>Run JS outside the browser</a:t>
            </a:r>
          </a:p>
          <a:p>
            <a:r>
              <a:rPr lang="en-US" sz="3200"/>
              <a:t>Powers servers, tools and apps</a:t>
            </a:r>
          </a:p>
        </p:txBody>
      </p:sp>
    </p:spTree>
    <p:extLst>
      <p:ext uri="{BB962C8B-B14F-4D97-AF65-F5344CB8AC3E}">
        <p14:creationId xmlns:p14="http://schemas.microsoft.com/office/powerpoint/2010/main" val="414041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3C647-1188-DAF2-C03E-69194C9BF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B4D9-F6F6-EB24-409F-1C81B5982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/>
              <a:t>Why Node.JS?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061CF-DF5F-1C8B-06A1-DBAF51DF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Event-driven, non-blocking I/O</a:t>
            </a:r>
          </a:p>
          <a:p>
            <a:r>
              <a:rPr lang="en-US" sz="3200"/>
              <a:t>Great for API's &amp; real-time apps</a:t>
            </a:r>
          </a:p>
          <a:p>
            <a:r>
              <a:rPr lang="en-US" sz="3200"/>
              <a:t>Huge ecosystem + community</a:t>
            </a:r>
          </a:p>
        </p:txBody>
      </p:sp>
      <p:pic>
        <p:nvPicPr>
          <p:cNvPr id="4" name="Picture 3" descr="A monkey scratching its chin&#10;&#10;AI-generated content may be incorrect.">
            <a:extLst>
              <a:ext uri="{FF2B5EF4-FFF2-40B4-BE49-F238E27FC236}">
                <a16:creationId xmlns:a16="http://schemas.microsoft.com/office/drawing/2014/main" id="{CDA8B6DB-4835-33EA-B21E-1716F5C02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966" y="1567771"/>
            <a:ext cx="4037901" cy="48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0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D9AB9-5B3F-2B4C-86CC-BCB579C0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7ACA-0168-FDD0-9765-B838D50F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What Node.js powers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BFA58-854B-F205-4521-D1E9C8364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Uber – Handles millions of real-time ride requests</a:t>
            </a:r>
          </a:p>
          <a:p>
            <a:r>
              <a:rPr lang="en-US" sz="3200"/>
              <a:t>Netflix – Streaming backend, lightweight + fast</a:t>
            </a:r>
          </a:p>
          <a:p>
            <a:r>
              <a:rPr lang="en-US" sz="3200"/>
              <a:t>Walmart – Stable e-commerce platform</a:t>
            </a:r>
          </a:p>
          <a:p>
            <a:r>
              <a:rPr lang="en-US" sz="3200"/>
              <a:t>Slack – Messaging + real time updates</a:t>
            </a:r>
          </a:p>
          <a:p>
            <a:r>
              <a:rPr lang="en-US" sz="3200"/>
              <a:t>GitHub – parts of their API services</a:t>
            </a:r>
          </a:p>
          <a:p>
            <a:r>
              <a:rPr lang="en-US" sz="3200"/>
              <a:t>PayPal – Unified web + mobile app backend</a:t>
            </a:r>
          </a:p>
        </p:txBody>
      </p:sp>
    </p:spTree>
    <p:extLst>
      <p:ext uri="{BB962C8B-B14F-4D97-AF65-F5344CB8AC3E}">
        <p14:creationId xmlns:p14="http://schemas.microsoft.com/office/powerpoint/2010/main" val="13353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A6FF7-410C-B6A7-E850-E03BD74B6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3E465-E49D-C47E-DDAE-A06364BA3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/>
              <a:t>The Event Loop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72841-4707-47EC-6D59-645B8E2CB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Single-threaded model</a:t>
            </a:r>
          </a:p>
          <a:p>
            <a:r>
              <a:rPr lang="en-US" sz="3200"/>
              <a:t>Uses async I/O for scalability</a:t>
            </a:r>
          </a:p>
          <a:p>
            <a:r>
              <a:rPr lang="en-US" sz="3200"/>
              <a:t>Event loop handles tasks</a:t>
            </a:r>
          </a:p>
        </p:txBody>
      </p:sp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C12C24DB-6810-F29E-166C-B538C51A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3" t="12136" r="8008" b="9300"/>
          <a:stretch>
            <a:fillRect/>
          </a:stretch>
        </p:blipFill>
        <p:spPr>
          <a:xfrm>
            <a:off x="5954063" y="2499201"/>
            <a:ext cx="5785511" cy="29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1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F382-6FC1-ED29-4BFA-BADE65DD1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25BD7-333C-15F6-5012-4DDFA5AFC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none"/>
              <a:t>Node.js in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06CBE-BF2A-0CC8-F6FC-8BCF908DB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Built-in modules (fs, http, path)</a:t>
            </a:r>
          </a:p>
          <a:p>
            <a:r>
              <a:rPr lang="en-US" sz="3200"/>
              <a:t>Automation, scripting, servers</a:t>
            </a:r>
          </a:p>
        </p:txBody>
      </p:sp>
    </p:spTree>
    <p:extLst>
      <p:ext uri="{BB962C8B-B14F-4D97-AF65-F5344CB8AC3E}">
        <p14:creationId xmlns:p14="http://schemas.microsoft.com/office/powerpoint/2010/main" val="147700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0754F-D358-0871-54F0-E18736DC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E0B2-AD09-1EC1-EE67-841BC286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Quick demo: Node in action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885C6-3C24-5175-E3A0-D31167A7F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Run Node REPL</a:t>
            </a:r>
          </a:p>
          <a:p>
            <a:r>
              <a:rPr lang="en-US" sz="3200"/>
              <a:t>Simple code: math, console, file read</a:t>
            </a:r>
          </a:p>
        </p:txBody>
      </p:sp>
    </p:spTree>
    <p:extLst>
      <p:ext uri="{BB962C8B-B14F-4D97-AF65-F5344CB8AC3E}">
        <p14:creationId xmlns:p14="http://schemas.microsoft.com/office/powerpoint/2010/main" val="50988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2396F-E30C-7317-92AC-345F8B4D8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3B29-09F6-7FE3-6F16-A5FC1F276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/>
              <a:t>What is </a:t>
            </a:r>
            <a:r>
              <a:rPr lang="en-US" u="none" err="1"/>
              <a:t>npm</a:t>
            </a:r>
            <a:r>
              <a:rPr lang="en-US" u="none"/>
              <a:t>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33411-8F16-013D-BC89-577147351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Node Package Manager</a:t>
            </a:r>
          </a:p>
          <a:p>
            <a:r>
              <a:rPr lang="en-US" sz="3200"/>
              <a:t>Registry of 2M+ packages</a:t>
            </a:r>
          </a:p>
          <a:p>
            <a:r>
              <a:rPr lang="en-US" sz="3200"/>
              <a:t>CLI for dependencies</a:t>
            </a:r>
          </a:p>
        </p:txBody>
      </p:sp>
      <p:pic>
        <p:nvPicPr>
          <p:cNvPr id="4" name="Picture 3" descr="A group of people sitting on stools&#10;&#10;AI-generated content may be incorrect.">
            <a:extLst>
              <a:ext uri="{FF2B5EF4-FFF2-40B4-BE49-F238E27FC236}">
                <a16:creationId xmlns:a16="http://schemas.microsoft.com/office/drawing/2014/main" id="{76820790-9D13-17F7-82B6-5AC43A7A9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92" y="3428999"/>
            <a:ext cx="6564924" cy="32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4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8D34F-6A33-3E8F-196F-9082A86C4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D7574-5583-929B-3967-EA315D481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58" y="1001714"/>
            <a:ext cx="11123506" cy="1127760"/>
          </a:xfrm>
        </p:spPr>
        <p:txBody>
          <a:bodyPr/>
          <a:lstStyle/>
          <a:p>
            <a:r>
              <a:rPr lang="en-US" u="none" err="1"/>
              <a:t>Package.json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66724-CB11-3D13-3358-C001EDCB7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Project metadata</a:t>
            </a:r>
          </a:p>
          <a:p>
            <a:r>
              <a:rPr lang="en-US" sz="3200"/>
              <a:t>Dependencies + scripts</a:t>
            </a:r>
          </a:p>
          <a:p>
            <a:r>
              <a:rPr lang="en-US" sz="3200"/>
              <a:t>Created with "</a:t>
            </a:r>
            <a:r>
              <a:rPr lang="en-US" sz="3200" err="1"/>
              <a:t>npm</a:t>
            </a:r>
            <a:r>
              <a:rPr lang="en-US" sz="3200"/>
              <a:t> </a:t>
            </a:r>
            <a:r>
              <a:rPr lang="en-US" sz="3200" err="1"/>
              <a:t>init</a:t>
            </a:r>
            <a:r>
              <a:rPr lang="en-US" sz="320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16168708"/>
      </p:ext>
    </p:extLst>
  </p:cSld>
  <p:clrMapOvr>
    <a:masterClrMapping/>
  </p:clrMapOvr>
</p:sld>
</file>

<file path=ppt/theme/theme1.xml><?xml version="1.0" encoding="utf-8"?>
<a:theme xmlns:a="http://schemas.openxmlformats.org/drawingml/2006/main" name="BoldUnderlinesKeynote">
  <a:themeElements>
    <a:clrScheme name="NB - Keynote">
      <a:dk1>
        <a:srgbClr val="000000"/>
      </a:dk1>
      <a:lt1>
        <a:srgbClr val="FFFFFF"/>
      </a:lt1>
      <a:dk2>
        <a:srgbClr val="2C3932"/>
      </a:dk2>
      <a:lt2>
        <a:srgbClr val="FDF6EA"/>
      </a:lt2>
      <a:accent1>
        <a:srgbClr val="003A41"/>
      </a:accent1>
      <a:accent2>
        <a:srgbClr val="ECEBE3"/>
      </a:accent2>
      <a:accent3>
        <a:srgbClr val="400023"/>
      </a:accent3>
      <a:accent4>
        <a:srgbClr val="68989E"/>
      </a:accent4>
      <a:accent5>
        <a:srgbClr val="BFB360"/>
      </a:accent5>
      <a:accent6>
        <a:srgbClr val="BF6093"/>
      </a:accent6>
      <a:hlink>
        <a:srgbClr val="169C9A"/>
      </a:hlink>
      <a:folHlink>
        <a:srgbClr val="E15C3D"/>
      </a:folHlink>
    </a:clrScheme>
    <a:fontScheme name="Custom 9">
      <a:majorFont>
        <a:latin typeface="Aptos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ld underlines keynote presentation _win32_DN_v2" id="{E18D5B16-117C-46FD-8B97-39D77F728B32}" vid="{93298573-99F9-4CB3-90C8-DB41313B57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76F8FCD-0A1F-4F6A-8F55-15E9E87E2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9C388-2C06-4AF2-857C-74055069A297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782DA7-86C0-4A84-A860-11A1E6E3FB6B}">
  <ds:schemaRefs>
    <ds:schemaRef ds:uri="16c05727-aa75-4e4a-9b5f-8a80a1165891"/>
    <ds:schemaRef ds:uri="230e9df3-be65-4c73-a93b-d1236ebd677e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BoldUnderlinesKeynote</vt:lpstr>
      <vt:lpstr>Introduction to Node.js &amp; NPM</vt:lpstr>
      <vt:lpstr>SO what is node.js?</vt:lpstr>
      <vt:lpstr>Why Node.JS?</vt:lpstr>
      <vt:lpstr>What Node.js powers</vt:lpstr>
      <vt:lpstr>The Event Loop</vt:lpstr>
      <vt:lpstr>Node.js in practice</vt:lpstr>
      <vt:lpstr>Quick demo: Node in action</vt:lpstr>
      <vt:lpstr>What is npm?</vt:lpstr>
      <vt:lpstr>Package.json</vt:lpstr>
      <vt:lpstr>Quick Demo: Npm in action</vt:lpstr>
      <vt:lpstr>Installing Bigger packages</vt:lpstr>
      <vt:lpstr>Demo: JEst</vt:lpstr>
      <vt:lpstr>Demo: JEST (Continued)</vt:lpstr>
      <vt:lpstr>Npm scripts</vt:lpstr>
      <vt:lpstr>Recap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2025-09-30T16:54:12Z</dcterms:created>
  <dcterms:modified xsi:type="dcterms:W3CDTF">2025-10-04T20:12:26Z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