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52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303" r:id="rId9"/>
    <p:sldId id="299" r:id="rId10"/>
    <p:sldId id="301" r:id="rId11"/>
    <p:sldId id="305" r:id="rId12"/>
    <p:sldId id="306" r:id="rId13"/>
    <p:sldId id="281" r:id="rId14"/>
    <p:sldId id="286" r:id="rId15"/>
    <p:sldId id="307" r:id="rId16"/>
    <p:sldId id="308" r:id="rId17"/>
    <p:sldId id="309" r:id="rId18"/>
    <p:sldId id="310" r:id="rId19"/>
    <p:sldId id="284" r:id="rId20"/>
    <p:sldId id="311" r:id="rId21"/>
    <p:sldId id="285" r:id="rId22"/>
    <p:sldId id="288" r:id="rId23"/>
    <p:sldId id="313" r:id="rId24"/>
    <p:sldId id="314" r:id="rId25"/>
    <p:sldId id="289" r:id="rId26"/>
    <p:sldId id="290" r:id="rId27"/>
    <p:sldId id="260" r:id="rId28"/>
    <p:sldId id="259" r:id="rId29"/>
    <p:sldId id="262" r:id="rId30"/>
    <p:sldId id="263" r:id="rId31"/>
    <p:sldId id="264" r:id="rId32"/>
    <p:sldId id="265" r:id="rId33"/>
    <p:sldId id="269" r:id="rId34"/>
    <p:sldId id="270" r:id="rId35"/>
    <p:sldId id="272" r:id="rId36"/>
    <p:sldId id="273" r:id="rId37"/>
    <p:sldId id="267" r:id="rId38"/>
    <p:sldId id="266" r:id="rId39"/>
    <p:sldId id="292" r:id="rId40"/>
    <p:sldId id="293" r:id="rId41"/>
    <p:sldId id="294" r:id="rId42"/>
    <p:sldId id="304" r:id="rId43"/>
    <p:sldId id="298" r:id="rId44"/>
    <p:sldId id="297" r:id="rId45"/>
    <p:sldId id="296" r:id="rId46"/>
    <p:sldId id="300" r:id="rId47"/>
    <p:sldId id="312" r:id="rId48"/>
    <p:sldId id="268" r:id="rId49"/>
    <p:sldId id="274" r:id="rId50"/>
    <p:sldId id="29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ADBF5-E1C3-1C42-A425-F31B8E9FDC67}" v="442" dt="2025-09-29T14:52:14.505"/>
    <p1510:client id="{598E0FA4-590F-471F-4D77-5D3FE4093BE2}" v="101" dt="2025-09-29T11:58:29.206"/>
    <p1510:client id="{A0AFA086-06E8-3C82-1B3B-D25B0B79F2E8}" v="361" dt="2025-09-29T02:24:39.669"/>
    <p1510:client id="{B58AE88D-A421-DF57-BF8D-E3BAB208144C}" v="19" dt="2025-09-28T17:59:15.494"/>
    <p1510:client id="{CEA1E726-F6B8-8B69-EA42-9C4B2AC5D4A3}" v="333" dt="2025-09-29T04:00:37.701"/>
    <p1510:client id="{CF2906EF-7C85-405A-86E8-B8CE27FAFB0B}" v="7395" dt="2025-09-29T16:13:52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23713-2F48-46CE-86DC-194E8B4CD8E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909F68-AFFA-4BFD-A352-2455C606C7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APIs (REST, Graphql, response, request)</a:t>
          </a:r>
        </a:p>
      </dgm:t>
    </dgm:pt>
    <dgm:pt modelId="{776AB44E-304E-40EF-8941-787328964B92}" type="parTrans" cxnId="{8FBF195C-42BE-4B25-B0DB-436511D2148A}">
      <dgm:prSet/>
      <dgm:spPr/>
      <dgm:t>
        <a:bodyPr/>
        <a:lstStyle/>
        <a:p>
          <a:endParaRPr lang="en-US"/>
        </a:p>
      </dgm:t>
    </dgm:pt>
    <dgm:pt modelId="{B51B683E-6D01-4BC6-8703-374CCF7BA354}" type="sibTrans" cxnId="{8FBF195C-42BE-4B25-B0DB-436511D2148A}">
      <dgm:prSet/>
      <dgm:spPr/>
      <dgm:t>
        <a:bodyPr/>
        <a:lstStyle/>
        <a:p>
          <a:endParaRPr lang="en-US"/>
        </a:p>
      </dgm:t>
    </dgm:pt>
    <dgm:pt modelId="{33E0ECF7-4E0D-4FA1-8620-D861231661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Configuration files</a:t>
          </a:r>
        </a:p>
      </dgm:t>
    </dgm:pt>
    <dgm:pt modelId="{612AC84A-3665-4806-90B6-E9D65A74C986}" type="parTrans" cxnId="{0A8F86D7-553A-4DD4-80A6-6492A43CCF62}">
      <dgm:prSet/>
      <dgm:spPr/>
      <dgm:t>
        <a:bodyPr/>
        <a:lstStyle/>
        <a:p>
          <a:endParaRPr lang="en-US"/>
        </a:p>
      </dgm:t>
    </dgm:pt>
    <dgm:pt modelId="{9E7ACE97-76F5-48CD-A41E-D0B0BD311441}" type="sibTrans" cxnId="{0A8F86D7-553A-4DD4-80A6-6492A43CCF62}">
      <dgm:prSet/>
      <dgm:spPr/>
      <dgm:t>
        <a:bodyPr/>
        <a:lstStyle/>
        <a:p>
          <a:endParaRPr lang="en-US"/>
        </a:p>
      </dgm:t>
    </dgm:pt>
    <dgm:pt modelId="{04E96AB6-7A1A-445D-8552-2B96BEB859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storage</a:t>
          </a:r>
        </a:p>
      </dgm:t>
    </dgm:pt>
    <dgm:pt modelId="{07B1ECA1-7628-49BC-855A-620CA4EA0F28}" type="parTrans" cxnId="{7522D4A3-8F0A-4BD1-9E51-F4A48F986D1A}">
      <dgm:prSet/>
      <dgm:spPr/>
      <dgm:t>
        <a:bodyPr/>
        <a:lstStyle/>
        <a:p>
          <a:endParaRPr lang="en-US"/>
        </a:p>
      </dgm:t>
    </dgm:pt>
    <dgm:pt modelId="{D5C721B0-321A-4744-AC1F-C8F018CAE97B}" type="sibTrans" cxnId="{7522D4A3-8F0A-4BD1-9E51-F4A48F986D1A}">
      <dgm:prSet/>
      <dgm:spPr/>
      <dgm:t>
        <a:bodyPr/>
        <a:lstStyle/>
        <a:p>
          <a:endParaRPr lang="en-US"/>
        </a:p>
      </dgm:t>
    </dgm:pt>
    <dgm:pt modelId="{12FD5542-16D0-4445-BAC2-B6A966FB6D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 apps</a:t>
          </a:r>
        </a:p>
      </dgm:t>
    </dgm:pt>
    <dgm:pt modelId="{6FFF2973-A1F3-40F0-A1C9-F0CC763FFAFD}" type="parTrans" cxnId="{21B126C8-6517-4B3F-B660-EC30FF5A38B6}">
      <dgm:prSet/>
      <dgm:spPr/>
      <dgm:t>
        <a:bodyPr/>
        <a:lstStyle/>
        <a:p>
          <a:endParaRPr lang="en-US"/>
        </a:p>
      </dgm:t>
    </dgm:pt>
    <dgm:pt modelId="{C85319C4-42E0-4C56-B4FB-71891AEB328D}" type="sibTrans" cxnId="{21B126C8-6517-4B3F-B660-EC30FF5A38B6}">
      <dgm:prSet/>
      <dgm:spPr/>
      <dgm:t>
        <a:bodyPr/>
        <a:lstStyle/>
        <a:p>
          <a:endParaRPr lang="en-US"/>
        </a:p>
      </dgm:t>
    </dgm:pt>
    <dgm:pt modelId="{9618ADDE-5ECF-4D22-99B1-C8CC5806AA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Mobile apps</a:t>
          </a:r>
        </a:p>
      </dgm:t>
    </dgm:pt>
    <dgm:pt modelId="{874C5197-A063-4ED8-BF21-BA3F8E9DA884}" type="parTrans" cxnId="{B73B643A-507F-4BF8-B8AA-12554288CD49}">
      <dgm:prSet/>
      <dgm:spPr/>
      <dgm:t>
        <a:bodyPr/>
        <a:lstStyle/>
        <a:p>
          <a:endParaRPr lang="en-US"/>
        </a:p>
      </dgm:t>
    </dgm:pt>
    <dgm:pt modelId="{B895874D-601F-4D1B-A9DA-021F269D8633}" type="sibTrans" cxnId="{B73B643A-507F-4BF8-B8AA-12554288CD49}">
      <dgm:prSet/>
      <dgm:spPr/>
      <dgm:t>
        <a:bodyPr/>
        <a:lstStyle/>
        <a:p>
          <a:endParaRPr lang="en-US"/>
        </a:p>
      </dgm:t>
    </dgm:pt>
    <dgm:pt modelId="{A8B47B45-6AA2-4284-A1D8-AD2B02B3D286}" type="pres">
      <dgm:prSet presAssocID="{05423713-2F48-46CE-86DC-194E8B4CD8E0}" presName="root" presStyleCnt="0">
        <dgm:presLayoutVars>
          <dgm:dir/>
          <dgm:resizeHandles val="exact"/>
        </dgm:presLayoutVars>
      </dgm:prSet>
      <dgm:spPr/>
    </dgm:pt>
    <dgm:pt modelId="{08D7DC23-F26B-4339-A4BD-E0E8C4F25955}" type="pres">
      <dgm:prSet presAssocID="{E4909F68-AFFA-4BFD-A352-2455C606C7AB}" presName="compNode" presStyleCnt="0"/>
      <dgm:spPr/>
    </dgm:pt>
    <dgm:pt modelId="{0488AFF9-C604-4DB0-A693-3EADEF93BEE9}" type="pres">
      <dgm:prSet presAssocID="{E4909F68-AFFA-4BFD-A352-2455C606C7AB}" presName="bgRect" presStyleLbl="bgShp" presStyleIdx="0" presStyleCnt="5"/>
      <dgm:spPr/>
    </dgm:pt>
    <dgm:pt modelId="{279D31B7-6FF9-49F2-955F-D4CB06606D0C}" type="pres">
      <dgm:prSet presAssocID="{E4909F68-AFFA-4BFD-A352-2455C606C7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F394E76E-7C09-4B9C-BC04-BB7EEE295C4C}" type="pres">
      <dgm:prSet presAssocID="{E4909F68-AFFA-4BFD-A352-2455C606C7AB}" presName="spaceRect" presStyleCnt="0"/>
      <dgm:spPr/>
    </dgm:pt>
    <dgm:pt modelId="{31039308-0E7C-48E0-87D1-2C890060D7E5}" type="pres">
      <dgm:prSet presAssocID="{E4909F68-AFFA-4BFD-A352-2455C606C7AB}" presName="parTx" presStyleLbl="revTx" presStyleIdx="0" presStyleCnt="5">
        <dgm:presLayoutVars>
          <dgm:chMax val="0"/>
          <dgm:chPref val="0"/>
        </dgm:presLayoutVars>
      </dgm:prSet>
      <dgm:spPr/>
    </dgm:pt>
    <dgm:pt modelId="{E1CA7AC6-4C3F-43F9-9F3F-07C3CC67C4D1}" type="pres">
      <dgm:prSet presAssocID="{B51B683E-6D01-4BC6-8703-374CCF7BA354}" presName="sibTrans" presStyleCnt="0"/>
      <dgm:spPr/>
    </dgm:pt>
    <dgm:pt modelId="{298BA88D-D775-4D28-8E35-4794A3C4D8CA}" type="pres">
      <dgm:prSet presAssocID="{33E0ECF7-4E0D-4FA1-8620-D861231661C2}" presName="compNode" presStyleCnt="0"/>
      <dgm:spPr/>
    </dgm:pt>
    <dgm:pt modelId="{040FCD73-692B-4641-9AAA-AA503CBB70BF}" type="pres">
      <dgm:prSet presAssocID="{33E0ECF7-4E0D-4FA1-8620-D861231661C2}" presName="bgRect" presStyleLbl="bgShp" presStyleIdx="1" presStyleCnt="5"/>
      <dgm:spPr/>
    </dgm:pt>
    <dgm:pt modelId="{E2CBAA6A-80C0-4690-A4A3-1E570DC6D9BF}" type="pres">
      <dgm:prSet presAssocID="{33E0ECF7-4E0D-4FA1-8620-D861231661C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1E53B309-643D-4507-8ED4-19DC23D4BBC3}" type="pres">
      <dgm:prSet presAssocID="{33E0ECF7-4E0D-4FA1-8620-D861231661C2}" presName="spaceRect" presStyleCnt="0"/>
      <dgm:spPr/>
    </dgm:pt>
    <dgm:pt modelId="{C547756D-7E6C-4105-887F-E74018D882AF}" type="pres">
      <dgm:prSet presAssocID="{33E0ECF7-4E0D-4FA1-8620-D861231661C2}" presName="parTx" presStyleLbl="revTx" presStyleIdx="1" presStyleCnt="5">
        <dgm:presLayoutVars>
          <dgm:chMax val="0"/>
          <dgm:chPref val="0"/>
        </dgm:presLayoutVars>
      </dgm:prSet>
      <dgm:spPr/>
    </dgm:pt>
    <dgm:pt modelId="{76A72F0B-2794-48C5-B76C-047AA5607263}" type="pres">
      <dgm:prSet presAssocID="{9E7ACE97-76F5-48CD-A41E-D0B0BD311441}" presName="sibTrans" presStyleCnt="0"/>
      <dgm:spPr/>
    </dgm:pt>
    <dgm:pt modelId="{27DB7E2E-0F28-45B5-BE47-0E2735FB97A0}" type="pres">
      <dgm:prSet presAssocID="{04E96AB6-7A1A-445D-8552-2B96BEB8594E}" presName="compNode" presStyleCnt="0"/>
      <dgm:spPr/>
    </dgm:pt>
    <dgm:pt modelId="{28C22418-52F1-4AAA-BD22-27DD1323E9DA}" type="pres">
      <dgm:prSet presAssocID="{04E96AB6-7A1A-445D-8552-2B96BEB8594E}" presName="bgRect" presStyleLbl="bgShp" presStyleIdx="2" presStyleCnt="5"/>
      <dgm:spPr/>
    </dgm:pt>
    <dgm:pt modelId="{EF9BF054-9A47-4D2B-B0D4-30C98211FE66}" type="pres">
      <dgm:prSet presAssocID="{04E96AB6-7A1A-445D-8552-2B96BEB8594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CF0872B-3480-4259-BA2A-5976D783A02F}" type="pres">
      <dgm:prSet presAssocID="{04E96AB6-7A1A-445D-8552-2B96BEB8594E}" presName="spaceRect" presStyleCnt="0"/>
      <dgm:spPr/>
    </dgm:pt>
    <dgm:pt modelId="{BD19CE76-2CE1-4C35-BCCA-5A8CE6DE60B1}" type="pres">
      <dgm:prSet presAssocID="{04E96AB6-7A1A-445D-8552-2B96BEB8594E}" presName="parTx" presStyleLbl="revTx" presStyleIdx="2" presStyleCnt="5">
        <dgm:presLayoutVars>
          <dgm:chMax val="0"/>
          <dgm:chPref val="0"/>
        </dgm:presLayoutVars>
      </dgm:prSet>
      <dgm:spPr/>
    </dgm:pt>
    <dgm:pt modelId="{5A2B5832-FFD9-4F2D-824F-5B54B404FFE6}" type="pres">
      <dgm:prSet presAssocID="{D5C721B0-321A-4744-AC1F-C8F018CAE97B}" presName="sibTrans" presStyleCnt="0"/>
      <dgm:spPr/>
    </dgm:pt>
    <dgm:pt modelId="{028B57C3-7CB0-4D44-BFA1-CA181AA531B0}" type="pres">
      <dgm:prSet presAssocID="{12FD5542-16D0-4445-BAC2-B6A966FB6DD4}" presName="compNode" presStyleCnt="0"/>
      <dgm:spPr/>
    </dgm:pt>
    <dgm:pt modelId="{2B95E87F-6143-43E6-94F6-78E509CCEADC}" type="pres">
      <dgm:prSet presAssocID="{12FD5542-16D0-4445-BAC2-B6A966FB6DD4}" presName="bgRect" presStyleLbl="bgShp" presStyleIdx="3" presStyleCnt="5"/>
      <dgm:spPr/>
    </dgm:pt>
    <dgm:pt modelId="{B3785935-8E4F-4DC1-B653-0CCECF81333D}" type="pres">
      <dgm:prSet presAssocID="{12FD5542-16D0-4445-BAC2-B6A966FB6DD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C4A21E1-F8C9-4DA2-9783-ED10E34C4C8C}" type="pres">
      <dgm:prSet presAssocID="{12FD5542-16D0-4445-BAC2-B6A966FB6DD4}" presName="spaceRect" presStyleCnt="0"/>
      <dgm:spPr/>
    </dgm:pt>
    <dgm:pt modelId="{E65A3522-A11F-463F-8917-AD1D73A6F160}" type="pres">
      <dgm:prSet presAssocID="{12FD5542-16D0-4445-BAC2-B6A966FB6DD4}" presName="parTx" presStyleLbl="revTx" presStyleIdx="3" presStyleCnt="5">
        <dgm:presLayoutVars>
          <dgm:chMax val="0"/>
          <dgm:chPref val="0"/>
        </dgm:presLayoutVars>
      </dgm:prSet>
      <dgm:spPr/>
    </dgm:pt>
    <dgm:pt modelId="{4E42EF15-C566-48B0-9442-26E8EF7A454F}" type="pres">
      <dgm:prSet presAssocID="{C85319C4-42E0-4C56-B4FB-71891AEB328D}" presName="sibTrans" presStyleCnt="0"/>
      <dgm:spPr/>
    </dgm:pt>
    <dgm:pt modelId="{580F5B81-49FA-4FAD-8D6A-8C6391ACEC20}" type="pres">
      <dgm:prSet presAssocID="{9618ADDE-5ECF-4D22-99B1-C8CC5806AA0F}" presName="compNode" presStyleCnt="0"/>
      <dgm:spPr/>
    </dgm:pt>
    <dgm:pt modelId="{C6635F12-CF63-43B7-BBD0-B1C4DDC4FCF8}" type="pres">
      <dgm:prSet presAssocID="{9618ADDE-5ECF-4D22-99B1-C8CC5806AA0F}" presName="bgRect" presStyleLbl="bgShp" presStyleIdx="4" presStyleCnt="5"/>
      <dgm:spPr/>
    </dgm:pt>
    <dgm:pt modelId="{B5891D35-E421-4B1C-9A49-570B6B36B7A7}" type="pres">
      <dgm:prSet presAssocID="{9618ADDE-5ECF-4D22-99B1-C8CC5806AA0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D574E69C-6637-4DBA-AF82-E7E70E9401EB}" type="pres">
      <dgm:prSet presAssocID="{9618ADDE-5ECF-4D22-99B1-C8CC5806AA0F}" presName="spaceRect" presStyleCnt="0"/>
      <dgm:spPr/>
    </dgm:pt>
    <dgm:pt modelId="{FDEBCFEC-8365-44FC-BC76-CAA2030D1A8E}" type="pres">
      <dgm:prSet presAssocID="{9618ADDE-5ECF-4D22-99B1-C8CC5806AA0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A121117-F1C3-4773-A339-0A0F733A897D}" type="presOf" srcId="{04E96AB6-7A1A-445D-8552-2B96BEB8594E}" destId="{BD19CE76-2CE1-4C35-BCCA-5A8CE6DE60B1}" srcOrd="0" destOrd="0" presId="urn:microsoft.com/office/officeart/2018/2/layout/IconVerticalSolidList"/>
    <dgm:cxn modelId="{B73B643A-507F-4BF8-B8AA-12554288CD49}" srcId="{05423713-2F48-46CE-86DC-194E8B4CD8E0}" destId="{9618ADDE-5ECF-4D22-99B1-C8CC5806AA0F}" srcOrd="4" destOrd="0" parTransId="{874C5197-A063-4ED8-BF21-BA3F8E9DA884}" sibTransId="{B895874D-601F-4D1B-A9DA-021F269D8633}"/>
    <dgm:cxn modelId="{C97FD43F-2A5E-4B06-90C2-6931B90180F5}" type="presOf" srcId="{9618ADDE-5ECF-4D22-99B1-C8CC5806AA0F}" destId="{FDEBCFEC-8365-44FC-BC76-CAA2030D1A8E}" srcOrd="0" destOrd="0" presId="urn:microsoft.com/office/officeart/2018/2/layout/IconVerticalSolidList"/>
    <dgm:cxn modelId="{8FBF195C-42BE-4B25-B0DB-436511D2148A}" srcId="{05423713-2F48-46CE-86DC-194E8B4CD8E0}" destId="{E4909F68-AFFA-4BFD-A352-2455C606C7AB}" srcOrd="0" destOrd="0" parTransId="{776AB44E-304E-40EF-8941-787328964B92}" sibTransId="{B51B683E-6D01-4BC6-8703-374CCF7BA354}"/>
    <dgm:cxn modelId="{229B5D69-0BB1-4E60-8903-8ED01A679AF6}" type="presOf" srcId="{33E0ECF7-4E0D-4FA1-8620-D861231661C2}" destId="{C547756D-7E6C-4105-887F-E74018D882AF}" srcOrd="0" destOrd="0" presId="urn:microsoft.com/office/officeart/2018/2/layout/IconVerticalSolidList"/>
    <dgm:cxn modelId="{A5125349-2E08-4EA8-AB7C-96B39BF21441}" type="presOf" srcId="{E4909F68-AFFA-4BFD-A352-2455C606C7AB}" destId="{31039308-0E7C-48E0-87D1-2C890060D7E5}" srcOrd="0" destOrd="0" presId="urn:microsoft.com/office/officeart/2018/2/layout/IconVerticalSolidList"/>
    <dgm:cxn modelId="{95B8CF73-DFF8-4A64-B9FE-74963214E777}" type="presOf" srcId="{12FD5542-16D0-4445-BAC2-B6A966FB6DD4}" destId="{E65A3522-A11F-463F-8917-AD1D73A6F160}" srcOrd="0" destOrd="0" presId="urn:microsoft.com/office/officeart/2018/2/layout/IconVerticalSolidList"/>
    <dgm:cxn modelId="{24343A94-0D29-4605-80A8-915593FDCAD0}" type="presOf" srcId="{05423713-2F48-46CE-86DC-194E8B4CD8E0}" destId="{A8B47B45-6AA2-4284-A1D8-AD2B02B3D286}" srcOrd="0" destOrd="0" presId="urn:microsoft.com/office/officeart/2018/2/layout/IconVerticalSolidList"/>
    <dgm:cxn modelId="{7522D4A3-8F0A-4BD1-9E51-F4A48F986D1A}" srcId="{05423713-2F48-46CE-86DC-194E8B4CD8E0}" destId="{04E96AB6-7A1A-445D-8552-2B96BEB8594E}" srcOrd="2" destOrd="0" parTransId="{07B1ECA1-7628-49BC-855A-620CA4EA0F28}" sibTransId="{D5C721B0-321A-4744-AC1F-C8F018CAE97B}"/>
    <dgm:cxn modelId="{21B126C8-6517-4B3F-B660-EC30FF5A38B6}" srcId="{05423713-2F48-46CE-86DC-194E8B4CD8E0}" destId="{12FD5542-16D0-4445-BAC2-B6A966FB6DD4}" srcOrd="3" destOrd="0" parTransId="{6FFF2973-A1F3-40F0-A1C9-F0CC763FFAFD}" sibTransId="{C85319C4-42E0-4C56-B4FB-71891AEB328D}"/>
    <dgm:cxn modelId="{0A8F86D7-553A-4DD4-80A6-6492A43CCF62}" srcId="{05423713-2F48-46CE-86DC-194E8B4CD8E0}" destId="{33E0ECF7-4E0D-4FA1-8620-D861231661C2}" srcOrd="1" destOrd="0" parTransId="{612AC84A-3665-4806-90B6-E9D65A74C986}" sibTransId="{9E7ACE97-76F5-48CD-A41E-D0B0BD311441}"/>
    <dgm:cxn modelId="{A125915B-CBCC-44EF-8F36-F11AC6D57D40}" type="presParOf" srcId="{A8B47B45-6AA2-4284-A1D8-AD2B02B3D286}" destId="{08D7DC23-F26B-4339-A4BD-E0E8C4F25955}" srcOrd="0" destOrd="0" presId="urn:microsoft.com/office/officeart/2018/2/layout/IconVerticalSolidList"/>
    <dgm:cxn modelId="{D28DD656-E272-4700-A41F-0817A06BBCD4}" type="presParOf" srcId="{08D7DC23-F26B-4339-A4BD-E0E8C4F25955}" destId="{0488AFF9-C604-4DB0-A693-3EADEF93BEE9}" srcOrd="0" destOrd="0" presId="urn:microsoft.com/office/officeart/2018/2/layout/IconVerticalSolidList"/>
    <dgm:cxn modelId="{59C9533A-55A3-4025-B629-40A67CB5A1A6}" type="presParOf" srcId="{08D7DC23-F26B-4339-A4BD-E0E8C4F25955}" destId="{279D31B7-6FF9-49F2-955F-D4CB06606D0C}" srcOrd="1" destOrd="0" presId="urn:microsoft.com/office/officeart/2018/2/layout/IconVerticalSolidList"/>
    <dgm:cxn modelId="{56124A08-71E0-40DC-BF38-B976F2EF0D40}" type="presParOf" srcId="{08D7DC23-F26B-4339-A4BD-E0E8C4F25955}" destId="{F394E76E-7C09-4B9C-BC04-BB7EEE295C4C}" srcOrd="2" destOrd="0" presId="urn:microsoft.com/office/officeart/2018/2/layout/IconVerticalSolidList"/>
    <dgm:cxn modelId="{10A0E868-DC28-4CF8-B59B-F71DB3F9AA03}" type="presParOf" srcId="{08D7DC23-F26B-4339-A4BD-E0E8C4F25955}" destId="{31039308-0E7C-48E0-87D1-2C890060D7E5}" srcOrd="3" destOrd="0" presId="urn:microsoft.com/office/officeart/2018/2/layout/IconVerticalSolidList"/>
    <dgm:cxn modelId="{59BC4B3E-E048-4A60-8A18-C24CBCE6F74A}" type="presParOf" srcId="{A8B47B45-6AA2-4284-A1D8-AD2B02B3D286}" destId="{E1CA7AC6-4C3F-43F9-9F3F-07C3CC67C4D1}" srcOrd="1" destOrd="0" presId="urn:microsoft.com/office/officeart/2018/2/layout/IconVerticalSolidList"/>
    <dgm:cxn modelId="{72435520-0978-476A-8452-A3495ED28E94}" type="presParOf" srcId="{A8B47B45-6AA2-4284-A1D8-AD2B02B3D286}" destId="{298BA88D-D775-4D28-8E35-4794A3C4D8CA}" srcOrd="2" destOrd="0" presId="urn:microsoft.com/office/officeart/2018/2/layout/IconVerticalSolidList"/>
    <dgm:cxn modelId="{0939C6DB-D3A3-458B-8323-23A62EF7046F}" type="presParOf" srcId="{298BA88D-D775-4D28-8E35-4794A3C4D8CA}" destId="{040FCD73-692B-4641-9AAA-AA503CBB70BF}" srcOrd="0" destOrd="0" presId="urn:microsoft.com/office/officeart/2018/2/layout/IconVerticalSolidList"/>
    <dgm:cxn modelId="{D7C77CEC-D96E-454D-A5A8-AFCA087DA85D}" type="presParOf" srcId="{298BA88D-D775-4D28-8E35-4794A3C4D8CA}" destId="{E2CBAA6A-80C0-4690-A4A3-1E570DC6D9BF}" srcOrd="1" destOrd="0" presId="urn:microsoft.com/office/officeart/2018/2/layout/IconVerticalSolidList"/>
    <dgm:cxn modelId="{D1FDF648-C97D-4A60-9F08-03EB546DA6DB}" type="presParOf" srcId="{298BA88D-D775-4D28-8E35-4794A3C4D8CA}" destId="{1E53B309-643D-4507-8ED4-19DC23D4BBC3}" srcOrd="2" destOrd="0" presId="urn:microsoft.com/office/officeart/2018/2/layout/IconVerticalSolidList"/>
    <dgm:cxn modelId="{83890AD4-913A-46E5-BA3E-F5895AB213A9}" type="presParOf" srcId="{298BA88D-D775-4D28-8E35-4794A3C4D8CA}" destId="{C547756D-7E6C-4105-887F-E74018D882AF}" srcOrd="3" destOrd="0" presId="urn:microsoft.com/office/officeart/2018/2/layout/IconVerticalSolidList"/>
    <dgm:cxn modelId="{5C60B076-DD85-42D1-9CB0-759605F435F1}" type="presParOf" srcId="{A8B47B45-6AA2-4284-A1D8-AD2B02B3D286}" destId="{76A72F0B-2794-48C5-B76C-047AA5607263}" srcOrd="3" destOrd="0" presId="urn:microsoft.com/office/officeart/2018/2/layout/IconVerticalSolidList"/>
    <dgm:cxn modelId="{420A6B92-51AD-4C4A-A731-F8E4AEA0E3FA}" type="presParOf" srcId="{A8B47B45-6AA2-4284-A1D8-AD2B02B3D286}" destId="{27DB7E2E-0F28-45B5-BE47-0E2735FB97A0}" srcOrd="4" destOrd="0" presId="urn:microsoft.com/office/officeart/2018/2/layout/IconVerticalSolidList"/>
    <dgm:cxn modelId="{68BF8FE9-1869-42CB-9059-A783DD430F6B}" type="presParOf" srcId="{27DB7E2E-0F28-45B5-BE47-0E2735FB97A0}" destId="{28C22418-52F1-4AAA-BD22-27DD1323E9DA}" srcOrd="0" destOrd="0" presId="urn:microsoft.com/office/officeart/2018/2/layout/IconVerticalSolidList"/>
    <dgm:cxn modelId="{5F182F8C-FA2F-48CA-8E45-734C754B35E0}" type="presParOf" srcId="{27DB7E2E-0F28-45B5-BE47-0E2735FB97A0}" destId="{EF9BF054-9A47-4D2B-B0D4-30C98211FE66}" srcOrd="1" destOrd="0" presId="urn:microsoft.com/office/officeart/2018/2/layout/IconVerticalSolidList"/>
    <dgm:cxn modelId="{884DBDFE-6F3F-4E6A-9903-47F77A6F478A}" type="presParOf" srcId="{27DB7E2E-0F28-45B5-BE47-0E2735FB97A0}" destId="{CCF0872B-3480-4259-BA2A-5976D783A02F}" srcOrd="2" destOrd="0" presId="urn:microsoft.com/office/officeart/2018/2/layout/IconVerticalSolidList"/>
    <dgm:cxn modelId="{3E962D34-5037-4159-9099-816D50784B1A}" type="presParOf" srcId="{27DB7E2E-0F28-45B5-BE47-0E2735FB97A0}" destId="{BD19CE76-2CE1-4C35-BCCA-5A8CE6DE60B1}" srcOrd="3" destOrd="0" presId="urn:microsoft.com/office/officeart/2018/2/layout/IconVerticalSolidList"/>
    <dgm:cxn modelId="{D61A21CA-C53D-46F3-88A8-418D0CDAC641}" type="presParOf" srcId="{A8B47B45-6AA2-4284-A1D8-AD2B02B3D286}" destId="{5A2B5832-FFD9-4F2D-824F-5B54B404FFE6}" srcOrd="5" destOrd="0" presId="urn:microsoft.com/office/officeart/2018/2/layout/IconVerticalSolidList"/>
    <dgm:cxn modelId="{F61C77DA-8385-40FE-A6C9-F59C19BDB45E}" type="presParOf" srcId="{A8B47B45-6AA2-4284-A1D8-AD2B02B3D286}" destId="{028B57C3-7CB0-4D44-BFA1-CA181AA531B0}" srcOrd="6" destOrd="0" presId="urn:microsoft.com/office/officeart/2018/2/layout/IconVerticalSolidList"/>
    <dgm:cxn modelId="{6735EFAD-C72C-419A-A05F-7FBB902CF813}" type="presParOf" srcId="{028B57C3-7CB0-4D44-BFA1-CA181AA531B0}" destId="{2B95E87F-6143-43E6-94F6-78E509CCEADC}" srcOrd="0" destOrd="0" presId="urn:microsoft.com/office/officeart/2018/2/layout/IconVerticalSolidList"/>
    <dgm:cxn modelId="{C0402EE1-72D3-49C0-9DB5-9264B5112D39}" type="presParOf" srcId="{028B57C3-7CB0-4D44-BFA1-CA181AA531B0}" destId="{B3785935-8E4F-4DC1-B653-0CCECF81333D}" srcOrd="1" destOrd="0" presId="urn:microsoft.com/office/officeart/2018/2/layout/IconVerticalSolidList"/>
    <dgm:cxn modelId="{E41D5747-3762-475F-A47E-7B5D8E063E05}" type="presParOf" srcId="{028B57C3-7CB0-4D44-BFA1-CA181AA531B0}" destId="{0C4A21E1-F8C9-4DA2-9783-ED10E34C4C8C}" srcOrd="2" destOrd="0" presId="urn:microsoft.com/office/officeart/2018/2/layout/IconVerticalSolidList"/>
    <dgm:cxn modelId="{1B55E792-012D-4A59-A257-8673E3315C74}" type="presParOf" srcId="{028B57C3-7CB0-4D44-BFA1-CA181AA531B0}" destId="{E65A3522-A11F-463F-8917-AD1D73A6F160}" srcOrd="3" destOrd="0" presId="urn:microsoft.com/office/officeart/2018/2/layout/IconVerticalSolidList"/>
    <dgm:cxn modelId="{E2CE56B3-98D1-4138-AFA8-7FC61EDBC35D}" type="presParOf" srcId="{A8B47B45-6AA2-4284-A1D8-AD2B02B3D286}" destId="{4E42EF15-C566-48B0-9442-26E8EF7A454F}" srcOrd="7" destOrd="0" presId="urn:microsoft.com/office/officeart/2018/2/layout/IconVerticalSolidList"/>
    <dgm:cxn modelId="{AA31F547-BAA8-43E1-B138-A9AED0403F75}" type="presParOf" srcId="{A8B47B45-6AA2-4284-A1D8-AD2B02B3D286}" destId="{580F5B81-49FA-4FAD-8D6A-8C6391ACEC20}" srcOrd="8" destOrd="0" presId="urn:microsoft.com/office/officeart/2018/2/layout/IconVerticalSolidList"/>
    <dgm:cxn modelId="{A2C1EC0E-AF0B-406B-AB31-9CDA5931B31F}" type="presParOf" srcId="{580F5B81-49FA-4FAD-8D6A-8C6391ACEC20}" destId="{C6635F12-CF63-43B7-BBD0-B1C4DDC4FCF8}" srcOrd="0" destOrd="0" presId="urn:microsoft.com/office/officeart/2018/2/layout/IconVerticalSolidList"/>
    <dgm:cxn modelId="{1E0AF7C5-B663-43BF-9380-6696746FE591}" type="presParOf" srcId="{580F5B81-49FA-4FAD-8D6A-8C6391ACEC20}" destId="{B5891D35-E421-4B1C-9A49-570B6B36B7A7}" srcOrd="1" destOrd="0" presId="urn:microsoft.com/office/officeart/2018/2/layout/IconVerticalSolidList"/>
    <dgm:cxn modelId="{084CAF94-1B9B-4D7E-A8E9-27A48DA8C740}" type="presParOf" srcId="{580F5B81-49FA-4FAD-8D6A-8C6391ACEC20}" destId="{D574E69C-6637-4DBA-AF82-E7E70E9401EB}" srcOrd="2" destOrd="0" presId="urn:microsoft.com/office/officeart/2018/2/layout/IconVerticalSolidList"/>
    <dgm:cxn modelId="{D44C5D5A-A1F4-4B16-8A2F-368C4AAED7EA}" type="presParOf" srcId="{580F5B81-49FA-4FAD-8D6A-8C6391ACEC20}" destId="{FDEBCFEC-8365-44FC-BC76-CAA2030D1A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8AFF9-C604-4DB0-A693-3EADEF93BEE9}">
      <dsp:nvSpPr>
        <dsp:cNvPr id="0" name=""/>
        <dsp:cNvSpPr/>
      </dsp:nvSpPr>
      <dsp:spPr>
        <a:xfrm>
          <a:off x="0" y="408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D31B7-6FF9-49F2-955F-D4CB06606D0C}">
      <dsp:nvSpPr>
        <dsp:cNvPr id="0" name=""/>
        <dsp:cNvSpPr/>
      </dsp:nvSpPr>
      <dsp:spPr>
        <a:xfrm>
          <a:off x="263303" y="199931"/>
          <a:ext cx="478733" cy="478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39308-0E7C-48E0-87D1-2C890060D7E5}">
      <dsp:nvSpPr>
        <dsp:cNvPr id="0" name=""/>
        <dsp:cNvSpPr/>
      </dsp:nvSpPr>
      <dsp:spPr>
        <a:xfrm>
          <a:off x="1005339" y="408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APIs (REST, Graphql, response, request)</a:t>
          </a:r>
        </a:p>
      </dsp:txBody>
      <dsp:txXfrm>
        <a:off x="1005339" y="4086"/>
        <a:ext cx="4900841" cy="870424"/>
      </dsp:txXfrm>
    </dsp:sp>
    <dsp:sp modelId="{040FCD73-692B-4641-9AAA-AA503CBB70BF}">
      <dsp:nvSpPr>
        <dsp:cNvPr id="0" name=""/>
        <dsp:cNvSpPr/>
      </dsp:nvSpPr>
      <dsp:spPr>
        <a:xfrm>
          <a:off x="0" y="109211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BAA6A-80C0-4690-A4A3-1E570DC6D9BF}">
      <dsp:nvSpPr>
        <dsp:cNvPr id="0" name=""/>
        <dsp:cNvSpPr/>
      </dsp:nvSpPr>
      <dsp:spPr>
        <a:xfrm>
          <a:off x="263303" y="1287962"/>
          <a:ext cx="478733" cy="478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7756D-7E6C-4105-887F-E74018D882AF}">
      <dsp:nvSpPr>
        <dsp:cNvPr id="0" name=""/>
        <dsp:cNvSpPr/>
      </dsp:nvSpPr>
      <dsp:spPr>
        <a:xfrm>
          <a:off x="1005339" y="109211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Configuration files</a:t>
          </a:r>
        </a:p>
      </dsp:txBody>
      <dsp:txXfrm>
        <a:off x="1005339" y="1092116"/>
        <a:ext cx="4900841" cy="870424"/>
      </dsp:txXfrm>
    </dsp:sp>
    <dsp:sp modelId="{28C22418-52F1-4AAA-BD22-27DD1323E9DA}">
      <dsp:nvSpPr>
        <dsp:cNvPr id="0" name=""/>
        <dsp:cNvSpPr/>
      </dsp:nvSpPr>
      <dsp:spPr>
        <a:xfrm>
          <a:off x="0" y="218014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BF054-9A47-4D2B-B0D4-30C98211FE66}">
      <dsp:nvSpPr>
        <dsp:cNvPr id="0" name=""/>
        <dsp:cNvSpPr/>
      </dsp:nvSpPr>
      <dsp:spPr>
        <a:xfrm>
          <a:off x="263303" y="2375992"/>
          <a:ext cx="478733" cy="478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9CE76-2CE1-4C35-BCCA-5A8CE6DE60B1}">
      <dsp:nvSpPr>
        <dsp:cNvPr id="0" name=""/>
        <dsp:cNvSpPr/>
      </dsp:nvSpPr>
      <dsp:spPr>
        <a:xfrm>
          <a:off x="1005339" y="218014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storage</a:t>
          </a:r>
        </a:p>
      </dsp:txBody>
      <dsp:txXfrm>
        <a:off x="1005339" y="2180146"/>
        <a:ext cx="4900841" cy="870424"/>
      </dsp:txXfrm>
    </dsp:sp>
    <dsp:sp modelId="{2B95E87F-6143-43E6-94F6-78E509CCEADC}">
      <dsp:nvSpPr>
        <dsp:cNvPr id="0" name=""/>
        <dsp:cNvSpPr/>
      </dsp:nvSpPr>
      <dsp:spPr>
        <a:xfrm>
          <a:off x="0" y="3268177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85935-8E4F-4DC1-B653-0CCECF81333D}">
      <dsp:nvSpPr>
        <dsp:cNvPr id="0" name=""/>
        <dsp:cNvSpPr/>
      </dsp:nvSpPr>
      <dsp:spPr>
        <a:xfrm>
          <a:off x="263303" y="3464022"/>
          <a:ext cx="478733" cy="478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A3522-A11F-463F-8917-AD1D73A6F160}">
      <dsp:nvSpPr>
        <dsp:cNvPr id="0" name=""/>
        <dsp:cNvSpPr/>
      </dsp:nvSpPr>
      <dsp:spPr>
        <a:xfrm>
          <a:off x="1005339" y="326817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Web apps</a:t>
          </a:r>
        </a:p>
      </dsp:txBody>
      <dsp:txXfrm>
        <a:off x="1005339" y="3268177"/>
        <a:ext cx="4900841" cy="870424"/>
      </dsp:txXfrm>
    </dsp:sp>
    <dsp:sp modelId="{C6635F12-CF63-43B7-BBD0-B1C4DDC4FCF8}">
      <dsp:nvSpPr>
        <dsp:cNvPr id="0" name=""/>
        <dsp:cNvSpPr/>
      </dsp:nvSpPr>
      <dsp:spPr>
        <a:xfrm>
          <a:off x="0" y="4356207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91D35-E421-4B1C-9A49-570B6B36B7A7}">
      <dsp:nvSpPr>
        <dsp:cNvPr id="0" name=""/>
        <dsp:cNvSpPr/>
      </dsp:nvSpPr>
      <dsp:spPr>
        <a:xfrm>
          <a:off x="263303" y="4552052"/>
          <a:ext cx="478733" cy="4787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BCFEC-8365-44FC-BC76-CAA2030D1A8E}">
      <dsp:nvSpPr>
        <dsp:cNvPr id="0" name=""/>
        <dsp:cNvSpPr/>
      </dsp:nvSpPr>
      <dsp:spPr>
        <a:xfrm>
          <a:off x="1005339" y="435620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Mobile apps</a:t>
          </a:r>
        </a:p>
      </dsp:txBody>
      <dsp:txXfrm>
        <a:off x="1005339" y="4356207"/>
        <a:ext cx="4900841" cy="870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738BC-1664-4F4C-9197-8F9C61E8217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7B70E-A0EC-43D8-A32F-0DF808DF1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audience what HTML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75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44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Making these numerous attributes elements allows us to have more extensibility.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71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4B13B-05EC-7143-7EFA-6CA8BAEF6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C1951A-154C-DEEA-5EE5-759594670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68875-EE21-7D36-E8EB-A18586D81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/>
              <a:t>Discuss what can go wrong if you have similar tags (xml and html conflicts)</a:t>
            </a:r>
          </a:p>
          <a:p>
            <a:pPr marL="285750" indent="-285750">
              <a:buFontTx/>
              <a:buChar char="-"/>
            </a:pPr>
            <a:r>
              <a:rPr lang="en-US"/>
              <a:t>When is this actually an issue? When using XSLT (</a:t>
            </a:r>
            <a:r>
              <a:rPr lang="en-US" err="1"/>
              <a:t>eXtensible</a:t>
            </a:r>
            <a:r>
              <a:rPr lang="en-US"/>
              <a:t> Stylesheet Language Transformations)</a:t>
            </a:r>
          </a:p>
          <a:p>
            <a:pPr marL="742950" lvl="1" indent="-285750">
              <a:buFontTx/>
              <a:buChar char="-"/>
            </a:pPr>
            <a:r>
              <a:rPr lang="en-US"/>
              <a:t>CSS but for XML</a:t>
            </a:r>
          </a:p>
          <a:p>
            <a:pPr marL="285750" indent="-285750">
              <a:buFontTx/>
              <a:buChar char="-"/>
            </a:pPr>
            <a:r>
              <a:rPr lang="en-US"/>
              <a:t>The following slide will have an xml and html sample with identical header information</a:t>
            </a:r>
          </a:p>
          <a:p>
            <a:pPr marL="285750" indent="-285750">
              <a:buFontTx/>
              <a:buChar char="-"/>
            </a:pPr>
            <a:r>
              <a:rPr lang="en-US"/>
              <a:t>Maybe a demonstration of how to set up a namespace (otherwise just a screenshot of an example)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Does anyone see a problem with this?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Alone, there’s no problem, but you remember XHTML?</a:t>
            </a:r>
          </a:p>
          <a:p>
            <a:pPr marL="0" indent="0">
              <a:buFontTx/>
              <a:buNone/>
            </a:pPr>
            <a:r>
              <a:rPr lang="en-US"/>
              <a:t>Well, that’s XML transformed into HTML through the use of XSLT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92CFB-5A38-7FC5-2569-AD0D1E049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3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E2BF9-3E50-9512-C610-40193925A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218EEC-8407-8763-05C8-B6DF093D2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2A815-EC98-BC8A-1C85-88E092275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Tx/>
              <a:buChar char="-"/>
            </a:pPr>
            <a:r>
              <a:rPr lang="en-US"/>
              <a:t>Mention XHTML and how we get there: XSLT</a:t>
            </a:r>
          </a:p>
          <a:p>
            <a:pPr marL="285750" lvl="0" indent="-285750">
              <a:buFontTx/>
              <a:buChar char="-"/>
            </a:pPr>
            <a:r>
              <a:rPr lang="en-US"/>
              <a:t>We have the data, now we need the structure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8B916-85AE-20E8-FE71-1B3380455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9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Notice that an </a:t>
            </a:r>
            <a:r>
              <a:rPr lang="en-US" err="1"/>
              <a:t>xsl</a:t>
            </a:r>
            <a:r>
              <a:rPr lang="en-US"/>
              <a:t> sheet must be proper xml.</a:t>
            </a:r>
          </a:p>
          <a:p>
            <a:r>
              <a:rPr lang="en-US"/>
              <a:t>Every </a:t>
            </a:r>
            <a:r>
              <a:rPr lang="en-US" err="1"/>
              <a:t>xslt</a:t>
            </a:r>
            <a:r>
              <a:rPr lang="en-US"/>
              <a:t> should have the default namespace http://www.w3.org/1999/XSL/Transform (laser pointer)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51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Otherwise, you’ll end up with errors like these: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numerous validators online you use when creating your own XML files.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there be any errors in XML, then the program will stop processing the file. As w3schools put it, “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W3C XML specification states that a program should stop processing an XML document if it finds an error. The reason is that XML software should be small, fast, and compatible.”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2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Namespaces are like the blank nametag for their assigned prefix </a:t>
            </a:r>
          </a:p>
          <a:p>
            <a:r>
              <a:rPr lang="en-US"/>
              <a:t>Prefixes solve our duplicate tag issue</a:t>
            </a:r>
          </a:p>
          <a:p>
            <a:r>
              <a:rPr lang="en-US"/>
              <a:t>URIs in this context are interpreted as strings, thus allowing element differentiation.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It’s important to note that the parser doesn’t use the URI for any 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different ways we can use prefixes and namespaces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5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7A484-C2FC-FF6B-2826-DDA8D5B4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4AB245-5892-37AD-2979-81775FD9C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3458AC-63C7-0485-18D7-665AA1F3A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4A9A3-A74C-DEF2-646D-730E75F9B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90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example uses JavaScript in an HTML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XML doesn’t DO anything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71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2C87F-7715-36C3-F38C-C7E0416F8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3F4C89-F200-9744-7A35-1FAB42A26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288D69-264A-5497-7E2B-CA903237A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/>
              <a:t>Think of XPath like a librarian</a:t>
            </a:r>
          </a:p>
          <a:p>
            <a:pPr marL="285750" indent="-285750">
              <a:buFontTx/>
              <a:buChar char="-"/>
            </a:pPr>
            <a:r>
              <a:rPr lang="en-US"/>
              <a:t>Think of XQuery like a filter</a:t>
            </a:r>
          </a:p>
          <a:p>
            <a:pPr marL="285750" indent="-285750">
              <a:buFontTx/>
              <a:buChar char="-"/>
            </a:pPr>
            <a:r>
              <a:rPr lang="en-US"/>
              <a:t>ASK WHY WE CAN’T USE HYPERLINKS</a:t>
            </a:r>
          </a:p>
          <a:p>
            <a:pPr marL="285750" indent="-285750">
              <a:buFontTx/>
              <a:buChar char="-"/>
            </a:pPr>
            <a:r>
              <a:rPr lang="en-US"/>
              <a:t>Think of </a:t>
            </a:r>
            <a:r>
              <a:rPr lang="en-US" err="1"/>
              <a:t>XLink</a:t>
            </a:r>
            <a:r>
              <a:rPr lang="en-US"/>
              <a:t> like a GPS because that’s what a URL is</a:t>
            </a:r>
          </a:p>
          <a:p>
            <a:pPr marL="285750" indent="-285750">
              <a:buFontTx/>
              <a:buChar char="-"/>
            </a:pPr>
            <a:r>
              <a:rPr lang="en-US"/>
              <a:t>Example inspired by (Pal, 2020): go to a website and inspect it. Then enter a line for a relative path of an element.</a:t>
            </a:r>
          </a:p>
          <a:p>
            <a:pPr marL="285750" indent="-285750">
              <a:buFontTx/>
              <a:buChar char="-"/>
            </a:pPr>
            <a:r>
              <a:rPr lang="en-US"/>
              <a:t>XPointer works like </a:t>
            </a:r>
            <a:r>
              <a:rPr lang="en-US" err="1"/>
              <a:t>XLink</a:t>
            </a:r>
            <a:r>
              <a:rPr lang="en-US"/>
              <a:t>, but now we’re linking inside of the XML document and this is where ids are useful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D7A7B-80AA-9D81-FC11-25FF24DFB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20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0965D-2F49-2DB0-F8BF-76AE6CBCD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90C3DE-5739-28BE-D3AD-8C3CE3C07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43B6C2-3162-0C29-271A-CC91B66CB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XPath</a:t>
            </a:r>
            <a:endParaRPr lang="en-US"/>
          </a:p>
          <a:p>
            <a:r>
              <a:rPr lang="en-US"/>
              <a:t>/ is an absolute path</a:t>
            </a:r>
          </a:p>
          <a:p>
            <a:r>
              <a:rPr lang="en-US"/>
              <a:t>// is a relative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0CD3A-C403-93CA-A41A-4B796701D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4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1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the </a:t>
            </a:r>
            <a:r>
              <a:rPr lang="en-US" err="1"/>
              <a:t>xmlns</a:t>
            </a:r>
            <a:r>
              <a:rPr lang="en-US"/>
              <a:t> for XLink</a:t>
            </a:r>
          </a:p>
          <a:p>
            <a:r>
              <a:rPr lang="en-US"/>
              <a:t>Type “simple” creates a simple HTML-like link</a:t>
            </a:r>
          </a:p>
          <a:p>
            <a:r>
              <a:rPr lang="en-US"/>
              <a:t>“new” indicates we want to open the link in a new window (just like target in HTML)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3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BCC53-2D4F-D305-35AD-2D8CC443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333304-829F-F8D8-04B8-B772D7A71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BF7CD-4CBA-4C5B-6B76-602ABE8D4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/>
              <a:t>Think of it like an outline</a:t>
            </a:r>
          </a:p>
          <a:p>
            <a:pPr marL="742950" lvl="1" indent="-285750">
              <a:buFontTx/>
              <a:buChar char="-"/>
            </a:pPr>
            <a:r>
              <a:rPr lang="en-US"/>
              <a:t>Individuals can set acceptable document forms and validate incoming information</a:t>
            </a:r>
          </a:p>
          <a:p>
            <a:pPr marL="285750" indent="-285750">
              <a:buFontTx/>
              <a:buChar char="-"/>
            </a:pPr>
            <a:r>
              <a:rPr lang="en-US"/>
              <a:t>Schema is more powerful though</a:t>
            </a:r>
          </a:p>
          <a:p>
            <a:pPr marL="285750" indent="-285750">
              <a:buFontTx/>
              <a:buChar char="-"/>
            </a:pPr>
            <a:r>
              <a:rPr lang="en-US"/>
              <a:t>Discuss when to use and not use a DTD/Schema: organizations/independent groups of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E1A29-0EEC-D9BA-3613-2F9919FF4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0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590BD-8988-2273-7927-60B930514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51D72E-0668-C328-AB46-DA35D91F7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7A6BD2-0997-EC23-AF11-701FD0C94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4E62-1A50-A4F8-0508-0B5410C63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5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Different software/hardware can mean different versions and incompatibility issues</a:t>
            </a:r>
          </a:p>
          <a:p>
            <a:pPr marL="228600" indent="-228600">
              <a:buAutoNum type="arabicPeriod"/>
            </a:pPr>
            <a:r>
              <a:rPr lang="en-US"/>
              <a:t>Important to note that this is a built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1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8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much as we, probably, need to touch grass, we certainly do love our trees.</a:t>
            </a:r>
          </a:p>
          <a:p>
            <a:r>
              <a:rPr lang="en-US"/>
              <a:t>Suppose you go to micro center to find a new laptop: here’s an example of how it could be organized in an XML file.</a:t>
            </a:r>
          </a:p>
          <a:p>
            <a:r>
              <a:rPr lang="en-US"/>
              <a:t>Now, here’s how we can visualize this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2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audience about defined tags in html</a:t>
            </a:r>
          </a:p>
          <a:p>
            <a:r>
              <a:rPr lang="en-US"/>
              <a:t>XML is supported by pretty much all browsers – no need for installation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prolog is like &lt;!DOCTYPE html&gt;</a:t>
            </a:r>
          </a:p>
          <a:p>
            <a:r>
              <a:rPr lang="en-US"/>
              <a:t>No, I didn’t use AI</a:t>
            </a:r>
          </a:p>
          <a:p>
            <a:r>
              <a:rPr lang="en-US"/>
              <a:t>If your XML satisfies these rules, then it is considered to be a well-formed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Windows wouldn’t let me do a live demo, otherwise I would’ve done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0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laser pointer for verbal explanation of case sensitivity</a:t>
            </a:r>
          </a:p>
          <a:p>
            <a:r>
              <a:rPr lang="en-US"/>
              <a:t>&amp; and &lt; are strictly illegal, but it’s good practice to replace &gt; with &amp;</a:t>
            </a:r>
            <a:r>
              <a:rPr lang="en-US" err="1"/>
              <a:t>gt</a:t>
            </a:r>
            <a:r>
              <a:rPr lang="en-US"/>
              <a:t>;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3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Aside from just being case-sensitive…</a:t>
            </a:r>
          </a:p>
          <a:p>
            <a:endParaRPr lang="en-US"/>
          </a:p>
          <a:p>
            <a:r>
              <a:rPr lang="en-US"/>
              <a:t>Xml, or </a:t>
            </a:r>
            <a:r>
              <a:rPr lang="en-US" err="1"/>
              <a:t>xMl</a:t>
            </a:r>
            <a:r>
              <a:rPr lang="en-US"/>
              <a:t>, or </a:t>
            </a:r>
            <a:r>
              <a:rPr lang="en-US" err="1"/>
              <a:t>xmL</a:t>
            </a:r>
            <a:r>
              <a:rPr lang="en-US"/>
              <a:t> aren’t allowed</a:t>
            </a:r>
          </a:p>
          <a:p>
            <a:endParaRPr lang="en-US"/>
          </a:p>
          <a:p>
            <a:r>
              <a:rPr lang="en-US"/>
              <a:t>Different </a:t>
            </a:r>
            <a:r>
              <a:rPr lang="en-US" err="1"/>
              <a:t>softwares</a:t>
            </a:r>
            <a:r>
              <a:rPr lang="en-US"/>
              <a:t> might think we want to subtract two different elements or access a property of an element (respectively)</a:t>
            </a:r>
          </a:p>
          <a:p>
            <a:endParaRPr lang="en-US"/>
          </a:p>
          <a:p>
            <a:r>
              <a:rPr lang="en-US"/>
              <a:t>The id attribute works the same as in 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7B70E-A0EC-43D8-A32F-0DF808DF1F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0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10/3/2025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8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2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2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2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1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822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969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9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3schools.com/xml/xml_display.as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xml_dtd.as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eksforgeeks.org/computer-networks/difference-between-document-type-definition-dtd-and-xml-schema-definition-xsd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xml_server.as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iADhChRriM" TargetMode="External"/><Relationship Id="rId3" Type="http://schemas.openxmlformats.org/officeDocument/2006/relationships/hyperlink" Target="https://www.w3schools.com/js/js_json.asp" TargetMode="External"/><Relationship Id="rId7" Type="http://schemas.openxmlformats.org/officeDocument/2006/relationships/hyperlink" Target="https://knightscholar.geneseo.edu/cgi/viewcontent.cgi?article=1016&amp;context=oer-ost" TargetMode="External"/><Relationship Id="rId2" Type="http://schemas.openxmlformats.org/officeDocument/2006/relationships/hyperlink" Target="https://www.json.org/json-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hwQCUJ8k0U" TargetMode="External"/><Relationship Id="rId11" Type="http://schemas.openxmlformats.org/officeDocument/2006/relationships/hyperlink" Target="https://www.w3schools.com/xml/" TargetMode="External"/><Relationship Id="rId5" Type="http://schemas.openxmlformats.org/officeDocument/2006/relationships/hyperlink" Target="https://en.wikipedia.org/wiki/JSON" TargetMode="External"/><Relationship Id="rId10" Type="http://schemas.openxmlformats.org/officeDocument/2006/relationships/hyperlink" Target="http://www.youtube.com/playlist?list=PLhW3qG5bs-L9DloLUPwC3GdFimY5Ce_gS" TargetMode="External"/><Relationship Id="rId4" Type="http://schemas.openxmlformats.org/officeDocument/2006/relationships/hyperlink" Target="https://www.apinewbies.com/json/" TargetMode="External"/><Relationship Id="rId9" Type="http://schemas.openxmlformats.org/officeDocument/2006/relationships/hyperlink" Target="https://www.geeksforgeeks.org/computer-networks/difference-between-document-type-definition-dtd-and-xml-schema-definition-xs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7448A7-0C62-B483-08BB-F575B6AA1C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rcRect b="25000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B1EE5-4AE9-80A5-8C17-93E80626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>
            <a:normAutofit/>
          </a:bodyPr>
          <a:lstStyle/>
          <a:p>
            <a:r>
              <a:rPr lang="en-US"/>
              <a:t>XML &amp; JSON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31677-3FB5-11BC-483F-3154ECE78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623127"/>
            <a:ext cx="907084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Anjala Adhikari &amp; Andrea Richter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36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94699-1458-101A-748A-BE6567936B33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+mj-lt"/>
              </a:rPr>
              <a:t>Elements &amp; Attributes</a:t>
            </a:r>
            <a:endParaRPr lang="en-US" sz="440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DB164-C9A6-3A90-C0A1-135E971DBADB}"/>
              </a:ext>
            </a:extLst>
          </p:cNvPr>
          <p:cNvSpPr txBox="1"/>
          <p:nvPr/>
        </p:nvSpPr>
        <p:spPr>
          <a:xfrm>
            <a:off x="486228" y="1524000"/>
            <a:ext cx="5304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Elements: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Names can only start with a letter or ‘_’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Any combination of the letters ‘xml’ are not allowed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Valid characters are letters, digits, ‘-’, ‘_’, and ‘.’.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Spaces? Nope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/>
              <a:t>Note:</a:t>
            </a:r>
          </a:p>
          <a:p>
            <a:r>
              <a:rPr lang="en-US" sz="2400"/>
              <a:t>It’s recommended to avoid using ‘-’ and ‘.’.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4C044-2717-8E68-529C-053C45D376F7}"/>
              </a:ext>
            </a:extLst>
          </p:cNvPr>
          <p:cNvSpPr txBox="1"/>
          <p:nvPr/>
        </p:nvSpPr>
        <p:spPr>
          <a:xfrm>
            <a:off x="6092890" y="1524000"/>
            <a:ext cx="5304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Attributes: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Quote their values or fear the wrath of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only rules for using attributes are the ones you create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90499-C8F3-4C67-DBF7-512AADAC5942}"/>
              </a:ext>
            </a:extLst>
          </p:cNvPr>
          <p:cNvSpPr txBox="1"/>
          <p:nvPr/>
        </p:nvSpPr>
        <p:spPr>
          <a:xfrm>
            <a:off x="6092889" y="3764109"/>
            <a:ext cx="5304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Elements vs. Attributes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Attributes can only have one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Attributes don’t have a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Attributes aren’t extensible</a:t>
            </a:r>
          </a:p>
        </p:txBody>
      </p:sp>
    </p:spTree>
    <p:extLst>
      <p:ext uri="{BB962C8B-B14F-4D97-AF65-F5344CB8AC3E}">
        <p14:creationId xmlns:p14="http://schemas.microsoft.com/office/powerpoint/2010/main" val="30407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B846B-066C-1415-8ACE-7CDA71194990}"/>
              </a:ext>
            </a:extLst>
          </p:cNvPr>
          <p:cNvSpPr txBox="1"/>
          <p:nvPr/>
        </p:nvSpPr>
        <p:spPr>
          <a:xfrm>
            <a:off x="348343" y="391886"/>
            <a:ext cx="11489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+mj-lt"/>
              </a:rPr>
              <a:t>But why should you know these details about elements and attributes?</a:t>
            </a:r>
            <a:endParaRPr lang="en-US" sz="440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59E86-F803-17A0-BB64-27E8E566C849}"/>
              </a:ext>
            </a:extLst>
          </p:cNvPr>
          <p:cNvSpPr txBox="1"/>
          <p:nvPr/>
        </p:nvSpPr>
        <p:spPr>
          <a:xfrm>
            <a:off x="486229" y="1961546"/>
            <a:ext cx="1116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mentioned extensibility…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2CFCD-F4DC-B371-0FE7-BFBC8593828C}"/>
              </a:ext>
            </a:extLst>
          </p:cNvPr>
          <p:cNvSpPr txBox="1"/>
          <p:nvPr/>
        </p:nvSpPr>
        <p:spPr>
          <a:xfrm>
            <a:off x="486229" y="2510295"/>
            <a:ext cx="1116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But let’s talk about cars first.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021A3-A31E-17C3-A312-A5D459D5AFE0}"/>
              </a:ext>
            </a:extLst>
          </p:cNvPr>
          <p:cNvSpPr txBox="1"/>
          <p:nvPr/>
        </p:nvSpPr>
        <p:spPr>
          <a:xfrm>
            <a:off x="486229" y="3102589"/>
            <a:ext cx="11168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 want to buy a new car, and you know what model you want, but then the salesperson asks what trim you want. There’s the base trim, but there are add-ons that give you more features, depending on the trim level.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017DD-5D96-B207-6B9C-532FD94FB23B}"/>
              </a:ext>
            </a:extLst>
          </p:cNvPr>
          <p:cNvSpPr txBox="1"/>
          <p:nvPr/>
        </p:nvSpPr>
        <p:spPr>
          <a:xfrm>
            <a:off x="486229" y="4588581"/>
            <a:ext cx="1116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Each trim above the base trim is an extension of the original but with an enhanced experience.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E919A-703E-1C41-7362-E33032E4644F}"/>
              </a:ext>
            </a:extLst>
          </p:cNvPr>
          <p:cNvSpPr txBox="1"/>
          <p:nvPr/>
        </p:nvSpPr>
        <p:spPr>
          <a:xfrm>
            <a:off x="486229" y="5414960"/>
            <a:ext cx="11168742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The point: you can add stuff, but it won’t interfere with the core mechanics and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9401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12A7C3-62D0-03F5-42F7-120FFC758BB7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So…</a:t>
            </a:r>
            <a:endParaRPr lang="en-US" sz="440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A2A06-AC10-EE51-BF20-1A0907DDFAA4}"/>
              </a:ext>
            </a:extLst>
          </p:cNvPr>
          <p:cNvSpPr txBox="1"/>
          <p:nvPr/>
        </p:nvSpPr>
        <p:spPr>
          <a:xfrm>
            <a:off x="348343" y="1589314"/>
            <a:ext cx="114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It’s a good rule of thumb to only use attributes for metadata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6A176-F720-EC82-4DFA-168FAB162EE0}"/>
              </a:ext>
            </a:extLst>
          </p:cNvPr>
          <p:cNvSpPr txBox="1"/>
          <p:nvPr/>
        </p:nvSpPr>
        <p:spPr>
          <a:xfrm>
            <a:off x="348343" y="5468908"/>
            <a:ext cx="114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…that’s it…that’s the slide…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9618E-CD48-750F-7505-B3E6C2103F60}"/>
              </a:ext>
            </a:extLst>
          </p:cNvPr>
          <p:cNvSpPr txBox="1"/>
          <p:nvPr/>
        </p:nvSpPr>
        <p:spPr>
          <a:xfrm>
            <a:off x="348343" y="2435124"/>
            <a:ext cx="114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Or risk your file looking like this: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5353D-AE04-5128-3ED8-B33264CE4357}"/>
              </a:ext>
            </a:extLst>
          </p:cNvPr>
          <p:cNvGrpSpPr/>
          <p:nvPr/>
        </p:nvGrpSpPr>
        <p:grpSpPr>
          <a:xfrm>
            <a:off x="922650" y="3280935"/>
            <a:ext cx="10346699" cy="1987751"/>
            <a:chOff x="922650" y="3280935"/>
            <a:chExt cx="10346699" cy="19877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D1072E-C643-9CEF-D75E-57CE26A9F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0359"/>
            <a:stretch>
              <a:fillRect/>
            </a:stretch>
          </p:blipFill>
          <p:spPr>
            <a:xfrm>
              <a:off x="922650" y="3280935"/>
              <a:ext cx="10346699" cy="1712685"/>
            </a:xfrm>
            <a:prstGeom prst="rect">
              <a:avLst/>
            </a:prstGeom>
          </p:spPr>
        </p:pic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34E91D15-E0F2-FD00-B327-3881F55F4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50" y="4991687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03BF0-3BF8-81B1-365B-428FB17EA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C7B3C1A-6673-A814-786B-83783ADE3B54}"/>
              </a:ext>
            </a:extLst>
          </p:cNvPr>
          <p:cNvGrpSpPr/>
          <p:nvPr/>
        </p:nvGrpSpPr>
        <p:grpSpPr>
          <a:xfrm>
            <a:off x="1172547" y="4101425"/>
            <a:ext cx="9859112" cy="2495317"/>
            <a:chOff x="1172547" y="4101425"/>
            <a:chExt cx="9859112" cy="24953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4180CE-BF88-9281-427B-F1CF5FCD2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2547" y="4101425"/>
              <a:ext cx="9859112" cy="2234060"/>
            </a:xfrm>
            <a:prstGeom prst="rect">
              <a:avLst/>
            </a:prstGeom>
          </p:spPr>
        </p:pic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FAF1D483-21C3-1A00-A1A7-096E6E765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547" y="6319743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F22743-2EDE-540A-5A2A-5F2A7D5450FD}"/>
              </a:ext>
            </a:extLst>
          </p:cNvPr>
          <p:cNvGrpSpPr/>
          <p:nvPr/>
        </p:nvGrpSpPr>
        <p:grpSpPr>
          <a:xfrm>
            <a:off x="1172547" y="1360766"/>
            <a:ext cx="9840686" cy="2706273"/>
            <a:chOff x="1172547" y="1360766"/>
            <a:chExt cx="9840686" cy="27062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41B429-5E5B-D0B6-20C1-7CCB0567D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2547" y="1360766"/>
              <a:ext cx="9840686" cy="2445016"/>
            </a:xfrm>
            <a:prstGeom prst="rect">
              <a:avLst/>
            </a:prstGeom>
          </p:spPr>
        </p:pic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1551638B-7E68-A623-3E10-DEF38E3DC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547" y="3790040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16B3FB-A152-752C-20BB-6923E266020E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Namespaces</a:t>
            </a:r>
            <a:endParaRPr lang="en-US" sz="4400">
              <a:latin typeface="+mj-lt"/>
            </a:endParaRPr>
          </a:p>
        </p:txBody>
      </p:sp>
      <p:pic>
        <p:nvPicPr>
          <p:cNvPr id="2050" name="Picture 2" descr="Failing at getting a new job - DEV Community">
            <a:extLst>
              <a:ext uri="{FF2B5EF4-FFF2-40B4-BE49-F238E27FC236}">
                <a16:creationId xmlns:a16="http://schemas.microsoft.com/office/drawing/2014/main" id="{AEA4C9EE-BA32-AD83-DA55-DE41A631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63" y="0"/>
            <a:ext cx="9158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739B8-E53D-3260-2FF4-DED7169E0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840CDE-13F7-2826-E362-D40B8C06C828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A slight detour: XSLT</a:t>
            </a:r>
            <a:endParaRPr lang="en-US" sz="440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C9A6F-3602-398F-8E1B-F935B208E3BF}"/>
              </a:ext>
            </a:extLst>
          </p:cNvPr>
          <p:cNvSpPr txBox="1"/>
          <p:nvPr/>
        </p:nvSpPr>
        <p:spPr>
          <a:xfrm>
            <a:off x="447869" y="1579984"/>
            <a:ext cx="1128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/>
              <a:t>eXtensible</a:t>
            </a:r>
            <a:r>
              <a:rPr lang="en-US" sz="2400"/>
              <a:t> Stylesheet Language Transformations (XSLT) is basically just CSS but for XML.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1E9B85-A660-9566-BDA6-1D31290FF2AE}"/>
              </a:ext>
            </a:extLst>
          </p:cNvPr>
          <p:cNvGrpSpPr/>
          <p:nvPr/>
        </p:nvGrpSpPr>
        <p:grpSpPr>
          <a:xfrm>
            <a:off x="447869" y="2410981"/>
            <a:ext cx="6190670" cy="2531133"/>
            <a:chOff x="447869" y="2410981"/>
            <a:chExt cx="6190670" cy="25311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8117CD-F0A1-2BF4-6A60-9CA44D851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869" y="2410981"/>
              <a:ext cx="6190670" cy="2248063"/>
            </a:xfrm>
            <a:prstGeom prst="rect">
              <a:avLst/>
            </a:prstGeom>
          </p:spPr>
        </p:pic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BA9B4649-F8CE-108B-06E7-F2DB9D0AC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69" y="4659044"/>
              <a:ext cx="887445" cy="283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(Pal, 2020)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ED181D-D867-CB2B-B0AE-B2D327B5F2AE}"/>
              </a:ext>
            </a:extLst>
          </p:cNvPr>
          <p:cNvGrpSpPr/>
          <p:nvPr/>
        </p:nvGrpSpPr>
        <p:grpSpPr>
          <a:xfrm>
            <a:off x="6807535" y="4770427"/>
            <a:ext cx="5029902" cy="2087573"/>
            <a:chOff x="6807535" y="4770427"/>
            <a:chExt cx="5029902" cy="20875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D91388-107F-E446-3BE3-9031764E1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7535" y="4770427"/>
              <a:ext cx="5029902" cy="1695687"/>
            </a:xfrm>
            <a:prstGeom prst="rect">
              <a:avLst/>
            </a:prstGeom>
          </p:spPr>
        </p:pic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ED25DC26-70CB-1439-E3A9-7E06249AC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535" y="6574930"/>
              <a:ext cx="887445" cy="283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(Pal, 2020)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2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C29D4-215A-971E-AE04-3D1B191D5359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XSLT (continued)</a:t>
            </a:r>
            <a:endParaRPr lang="en-US" sz="4400"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FF41EE-6A72-7211-AB8A-7D00176B2B2A}"/>
              </a:ext>
            </a:extLst>
          </p:cNvPr>
          <p:cNvGrpSpPr/>
          <p:nvPr/>
        </p:nvGrpSpPr>
        <p:grpSpPr>
          <a:xfrm>
            <a:off x="406400" y="1276893"/>
            <a:ext cx="5857177" cy="2721833"/>
            <a:chOff x="406400" y="1276893"/>
            <a:chExt cx="5857177" cy="27218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7A084A-978C-5CD3-3AD1-1DD6DAFFF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547" y="1276893"/>
              <a:ext cx="5853030" cy="2438763"/>
            </a:xfrm>
            <a:prstGeom prst="rect">
              <a:avLst/>
            </a:prstGeom>
          </p:spPr>
        </p:pic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34BCBE33-099D-9B64-33A8-17C6B89B4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" y="3715656"/>
              <a:ext cx="887445" cy="283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(Pal, 2020)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F8617D-EBD5-275B-579D-524EEC3F38D9}"/>
              </a:ext>
            </a:extLst>
          </p:cNvPr>
          <p:cNvGrpSpPr/>
          <p:nvPr/>
        </p:nvGrpSpPr>
        <p:grpSpPr>
          <a:xfrm>
            <a:off x="4717144" y="1272962"/>
            <a:ext cx="7068456" cy="5585038"/>
            <a:chOff x="4717144" y="1272962"/>
            <a:chExt cx="7068456" cy="55850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B18EBC-C8F9-F250-0E5F-71C48BEA5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7144" y="1272962"/>
              <a:ext cx="7068456" cy="5193152"/>
            </a:xfrm>
            <a:prstGeom prst="rect">
              <a:avLst/>
            </a:prstGeom>
          </p:spPr>
        </p:pic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49D60E6C-D5BB-FD3A-AD64-7E9DBC25A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144" y="6574930"/>
              <a:ext cx="887445" cy="283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(Pal, 2020)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8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2ACED7-A1E3-7502-6CB5-9B12DCE6A1AC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Another detour: Errors &amp; Display</a:t>
            </a:r>
            <a:endParaRPr lang="en-US" sz="440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CF00AB-EC1A-B204-86F1-A446AA0C0497}"/>
              </a:ext>
            </a:extLst>
          </p:cNvPr>
          <p:cNvGrpSpPr/>
          <p:nvPr/>
        </p:nvGrpSpPr>
        <p:grpSpPr>
          <a:xfrm>
            <a:off x="348343" y="1331211"/>
            <a:ext cx="9173029" cy="4416666"/>
            <a:chOff x="348343" y="1149786"/>
            <a:chExt cx="9173029" cy="44166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C7A66A-46F9-DC73-2B7F-69BA5BB28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343" y="1149786"/>
              <a:ext cx="9173029" cy="4133596"/>
            </a:xfrm>
            <a:prstGeom prst="rect">
              <a:avLst/>
            </a:prstGeom>
          </p:spPr>
        </p:pic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99315D85-4025-541D-FB95-B63133F82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43" y="5283382"/>
              <a:ext cx="887445" cy="283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(Pal, 2020)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B93491-9368-223C-285E-0B53636033EF}"/>
              </a:ext>
            </a:extLst>
          </p:cNvPr>
          <p:cNvSpPr txBox="1"/>
          <p:nvPr/>
        </p:nvSpPr>
        <p:spPr>
          <a:xfrm>
            <a:off x="7678057" y="5708214"/>
            <a:ext cx="368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W3Schools Invalid XML Example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8A149-4C01-95BE-9B27-E04B70D9CE24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Namespaces (for real, this time)</a:t>
            </a:r>
            <a:endParaRPr lang="en-US" sz="440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7935-2183-F4BA-ECF2-07319A6CF91B}"/>
              </a:ext>
            </a:extLst>
          </p:cNvPr>
          <p:cNvGrpSpPr/>
          <p:nvPr/>
        </p:nvGrpSpPr>
        <p:grpSpPr>
          <a:xfrm>
            <a:off x="681135" y="1283883"/>
            <a:ext cx="10823510" cy="5381730"/>
            <a:chOff x="681135" y="1283883"/>
            <a:chExt cx="10823510" cy="53817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708B53-E180-4334-D6C4-426F5F19D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135" y="1283883"/>
              <a:ext cx="10823510" cy="5182231"/>
            </a:xfrm>
            <a:prstGeom prst="rect">
              <a:avLst/>
            </a:prstGeom>
          </p:spPr>
        </p:pic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284CCAB-4FC8-62E2-0B54-8F7F0DDF8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35" y="6388614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434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F3F97B-A045-7B2D-4031-6998E194080F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Namespaces (continued)</a:t>
            </a:r>
            <a:endParaRPr lang="en-US" sz="4400"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89542D-67A1-7DA3-8943-F873C82816C0}"/>
              </a:ext>
            </a:extLst>
          </p:cNvPr>
          <p:cNvGrpSpPr/>
          <p:nvPr/>
        </p:nvGrpSpPr>
        <p:grpSpPr>
          <a:xfrm>
            <a:off x="798284" y="1297313"/>
            <a:ext cx="4622941" cy="5168801"/>
            <a:chOff x="798284" y="1297313"/>
            <a:chExt cx="4622941" cy="51688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8A32F3-435A-0456-D46A-ECBB5AAA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857" r="56071"/>
            <a:stretch>
              <a:fillRect/>
            </a:stretch>
          </p:blipFill>
          <p:spPr>
            <a:xfrm>
              <a:off x="798284" y="1297313"/>
              <a:ext cx="4622941" cy="5168801"/>
            </a:xfrm>
            <a:prstGeom prst="rect">
              <a:avLst/>
            </a:prstGeom>
          </p:spPr>
        </p:pic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791788E-CD03-EF30-2517-20E479F46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284" y="6189115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7B249D-FCB9-BB90-40F0-4B12A9ACBE12}"/>
              </a:ext>
            </a:extLst>
          </p:cNvPr>
          <p:cNvGrpSpPr/>
          <p:nvPr/>
        </p:nvGrpSpPr>
        <p:grpSpPr>
          <a:xfrm>
            <a:off x="6012611" y="4057949"/>
            <a:ext cx="5428345" cy="2211017"/>
            <a:chOff x="6012611" y="4057949"/>
            <a:chExt cx="5428345" cy="22110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DE3A0A-21B8-8B5A-2B2A-762976DFB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857" r="52619"/>
            <a:stretch>
              <a:fillRect/>
            </a:stretch>
          </p:blipFill>
          <p:spPr>
            <a:xfrm>
              <a:off x="6012611" y="4057949"/>
              <a:ext cx="5428345" cy="2211017"/>
            </a:xfrm>
            <a:prstGeom prst="rect">
              <a:avLst/>
            </a:prstGeom>
          </p:spPr>
        </p:pic>
        <p:sp>
          <p:nvSpPr>
            <p:cNvPr id="16" name="Rectangle 1">
              <a:extLst>
                <a:ext uri="{FF2B5EF4-FFF2-40B4-BE49-F238E27FC236}">
                  <a16:creationId xmlns:a16="http://schemas.microsoft.com/office/drawing/2014/main" id="{EFFEA22C-09DF-9566-BDCA-261B5DE4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611" y="5991967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89AFE9-4869-5D4B-1DE9-C15B42011001}"/>
              </a:ext>
            </a:extLst>
          </p:cNvPr>
          <p:cNvGrpSpPr/>
          <p:nvPr/>
        </p:nvGrpSpPr>
        <p:grpSpPr>
          <a:xfrm>
            <a:off x="6415313" y="1297313"/>
            <a:ext cx="4622942" cy="2507352"/>
            <a:chOff x="6415313" y="1297313"/>
            <a:chExt cx="4622942" cy="25073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32349D-D31E-A294-16F1-B2FCA3AE7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857" r="59225"/>
            <a:stretch>
              <a:fillRect/>
            </a:stretch>
          </p:blipFill>
          <p:spPr>
            <a:xfrm>
              <a:off x="6415313" y="1297313"/>
              <a:ext cx="4622942" cy="2507352"/>
            </a:xfrm>
            <a:prstGeom prst="rect">
              <a:avLst/>
            </a:prstGeom>
          </p:spPr>
        </p:pic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492CA686-4D2F-7F02-95E0-D36928F6E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313" y="3527666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7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F0316-83AA-B6D7-0EB1-26B31862F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556A8-52A2-FFFB-AB4F-A96CB39DB877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Parser &amp; DOM</a:t>
            </a:r>
            <a:endParaRPr lang="en-US" sz="440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4F7FB-3FC8-CAA1-402E-2DE09D9414A1}"/>
              </a:ext>
            </a:extLst>
          </p:cNvPr>
          <p:cNvSpPr txBox="1"/>
          <p:nvPr/>
        </p:nvSpPr>
        <p:spPr>
          <a:xfrm>
            <a:off x="348343" y="1364343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all know that DOM is a framework that allows us to access and edit data. The same is true for XML.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92ED9-699A-901F-E574-23BFACD3CD8E}"/>
              </a:ext>
            </a:extLst>
          </p:cNvPr>
          <p:cNvSpPr txBox="1"/>
          <p:nvPr/>
        </p:nvSpPr>
        <p:spPr>
          <a:xfrm>
            <a:off x="348343" y="2336800"/>
            <a:ext cx="114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BUT we can’t access something that doesn’t exist yet!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3F5E2-88C2-9C24-FE7F-E9B63BC67A77}"/>
              </a:ext>
            </a:extLst>
          </p:cNvPr>
          <p:cNvSpPr txBox="1"/>
          <p:nvPr/>
        </p:nvSpPr>
        <p:spPr>
          <a:xfrm>
            <a:off x="348343" y="2939925"/>
            <a:ext cx="114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Thus, we must create an XML DOM object first.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6C2103-7C6B-C4F0-CC0F-6EB5779E3003}"/>
              </a:ext>
            </a:extLst>
          </p:cNvPr>
          <p:cNvGrpSpPr/>
          <p:nvPr/>
        </p:nvGrpSpPr>
        <p:grpSpPr>
          <a:xfrm>
            <a:off x="445904" y="3458079"/>
            <a:ext cx="5078413" cy="1984779"/>
            <a:chOff x="445904" y="3458079"/>
            <a:chExt cx="5078413" cy="19847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A4A133-F353-90E7-5802-499017D5A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857" r="73690"/>
            <a:stretch>
              <a:fillRect/>
            </a:stretch>
          </p:blipFill>
          <p:spPr>
            <a:xfrm>
              <a:off x="445904" y="3458079"/>
              <a:ext cx="5078413" cy="1984779"/>
            </a:xfrm>
            <a:prstGeom prst="rect">
              <a:avLst/>
            </a:prstGeom>
          </p:spPr>
        </p:pic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3971A29C-7436-9B23-FF31-8964ECE32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04" y="5165859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D33210-338E-5A49-2578-8F9480A8FDE0}"/>
              </a:ext>
            </a:extLst>
          </p:cNvPr>
          <p:cNvGrpSpPr/>
          <p:nvPr/>
        </p:nvGrpSpPr>
        <p:grpSpPr>
          <a:xfrm>
            <a:off x="4020001" y="5000170"/>
            <a:ext cx="7766637" cy="1623673"/>
            <a:chOff x="4020001" y="5000170"/>
            <a:chExt cx="7766637" cy="16236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5F627-6CB9-CCC2-B124-74702FA42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773" t="327"/>
            <a:stretch>
              <a:fillRect/>
            </a:stretch>
          </p:blipFill>
          <p:spPr>
            <a:xfrm>
              <a:off x="4020001" y="5000170"/>
              <a:ext cx="7766637" cy="1623673"/>
            </a:xfrm>
            <a:prstGeom prst="rect">
              <a:avLst/>
            </a:prstGeom>
          </p:spPr>
        </p:pic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7D0B30AB-1FA4-44E2-1CD9-38D144527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001" y="6346844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3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CFDB-D092-E77E-D4E1-8E832219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10" y="2133386"/>
            <a:ext cx="9070848" cy="2587752"/>
          </a:xfrm>
        </p:spPr>
        <p:txBody>
          <a:bodyPr/>
          <a:lstStyle/>
          <a:p>
            <a:r>
              <a:rPr lang="en-US"/>
              <a:t>XML</a:t>
            </a:r>
          </a:p>
        </p:txBody>
      </p:sp>
      <p:pic>
        <p:nvPicPr>
          <p:cNvPr id="1026" name="Picture 2" descr="First GIFs | Tenor">
            <a:extLst>
              <a:ext uri="{FF2B5EF4-FFF2-40B4-BE49-F238E27FC236}">
                <a16:creationId xmlns:a16="http://schemas.microsoft.com/office/drawing/2014/main" id="{28D45488-8840-1496-5003-FAA3F6C3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0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0E7F5D-0EE0-E3AF-FA90-7D705CCC19AE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A practical use example:</a:t>
            </a:r>
            <a:endParaRPr lang="en-US" sz="440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72807F-D093-A3C3-42BE-65B5505CBF28}"/>
              </a:ext>
            </a:extLst>
          </p:cNvPr>
          <p:cNvGrpSpPr/>
          <p:nvPr/>
        </p:nvGrpSpPr>
        <p:grpSpPr>
          <a:xfrm>
            <a:off x="3429518" y="1222883"/>
            <a:ext cx="5326743" cy="5204178"/>
            <a:chOff x="3429518" y="1222883"/>
            <a:chExt cx="5326743" cy="52041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74AE94-7C38-68B2-232D-03ADFCDB0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54" t="1587" b="1165"/>
            <a:stretch>
              <a:fillRect/>
            </a:stretch>
          </p:blipFill>
          <p:spPr>
            <a:xfrm>
              <a:off x="3429518" y="1222883"/>
              <a:ext cx="5326743" cy="5204178"/>
            </a:xfrm>
            <a:prstGeom prst="rect">
              <a:avLst/>
            </a:prstGeom>
          </p:spPr>
        </p:pic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956F835-E2CB-B233-0B14-8DA79C38D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2939" y="6150062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68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8C3B0-AE88-842E-D810-506D89F1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DA-2DE2-7375-932B-59E0BD3925A4}"/>
              </a:ext>
            </a:extLst>
          </p:cNvPr>
          <p:cNvSpPr txBox="1"/>
          <p:nvPr/>
        </p:nvSpPr>
        <p:spPr>
          <a:xfrm>
            <a:off x="348343" y="391886"/>
            <a:ext cx="5196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+mj-lt"/>
              </a:rPr>
              <a:t>XPath, XQuery &amp; </a:t>
            </a:r>
            <a:r>
              <a:rPr lang="en-US" sz="4800" err="1">
                <a:latin typeface="+mj-lt"/>
              </a:rPr>
              <a:t>XLink</a:t>
            </a:r>
            <a:endParaRPr lang="en-US" sz="440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CAF8B-5BE1-DC99-5FBE-61DE2678DE61}"/>
              </a:ext>
            </a:extLst>
          </p:cNvPr>
          <p:cNvSpPr txBox="1"/>
          <p:nvPr/>
        </p:nvSpPr>
        <p:spPr>
          <a:xfrm>
            <a:off x="348343" y="1961546"/>
            <a:ext cx="5268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XPaths are simply file paths for parts of XML documents. This is how we can find specific elements to modify or access with XSLT.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536B-E3FF-74D8-BFBB-59F8252F468E}"/>
              </a:ext>
            </a:extLst>
          </p:cNvPr>
          <p:cNvSpPr txBox="1"/>
          <p:nvPr/>
        </p:nvSpPr>
        <p:spPr>
          <a:xfrm>
            <a:off x="275771" y="4167663"/>
            <a:ext cx="526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“XQuery for XML is like SQL for databases” </a:t>
            </a:r>
            <a:r>
              <a:rPr lang="en-US" altLang="en-US" sz="2400">
                <a:cs typeface="Times New Roman" panose="02020603050405020304" pitchFamily="18" charset="0"/>
              </a:rPr>
              <a:t>(w3Schools, 2019)</a:t>
            </a:r>
            <a:r>
              <a:rPr lang="en-US" sz="24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9CBEB-145E-C177-DB5C-457904203826}"/>
              </a:ext>
            </a:extLst>
          </p:cNvPr>
          <p:cNvSpPr txBox="1"/>
          <p:nvPr/>
        </p:nvSpPr>
        <p:spPr>
          <a:xfrm>
            <a:off x="348343" y="5265785"/>
            <a:ext cx="5268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err="1"/>
              <a:t>XLink</a:t>
            </a:r>
            <a:r>
              <a:rPr lang="en-US" sz="2400"/>
              <a:t> is a namespace that allows us to create hyperlinks in XML.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7C8773-38C9-7AA4-B952-59DF78E353C8}"/>
              </a:ext>
            </a:extLst>
          </p:cNvPr>
          <p:cNvGrpSpPr/>
          <p:nvPr/>
        </p:nvGrpSpPr>
        <p:grpSpPr>
          <a:xfrm>
            <a:off x="5689601" y="278381"/>
            <a:ext cx="6226402" cy="6301237"/>
            <a:chOff x="5689601" y="278381"/>
            <a:chExt cx="6226402" cy="63012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EB5E0E-06A7-0894-BD54-58DB36EE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641" t="1744" r="3789" b="2878"/>
            <a:stretch>
              <a:fillRect/>
            </a:stretch>
          </p:blipFill>
          <p:spPr>
            <a:xfrm>
              <a:off x="5689601" y="278381"/>
              <a:ext cx="6226402" cy="6301237"/>
            </a:xfrm>
            <a:prstGeom prst="rect">
              <a:avLst/>
            </a:prstGeom>
          </p:spPr>
        </p:pic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902940C6-D45C-A330-BAD6-3543F3064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601" y="6302619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3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4B461-7750-4190-5B5B-FC99DAB1B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8EA068-B343-7CBD-DC01-693A8F27713A}"/>
              </a:ext>
            </a:extLst>
          </p:cNvPr>
          <p:cNvSpPr txBox="1"/>
          <p:nvPr/>
        </p:nvSpPr>
        <p:spPr>
          <a:xfrm>
            <a:off x="515257" y="551543"/>
            <a:ext cx="1111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execution…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3C8C8B-3240-0C47-1C09-D8B1D4DCD873}"/>
              </a:ext>
            </a:extLst>
          </p:cNvPr>
          <p:cNvGrpSpPr/>
          <p:nvPr/>
        </p:nvGrpSpPr>
        <p:grpSpPr>
          <a:xfrm>
            <a:off x="515257" y="1551218"/>
            <a:ext cx="4647265" cy="4228898"/>
            <a:chOff x="515257" y="1551218"/>
            <a:chExt cx="4647265" cy="42288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74EE91-5EEC-5CC3-3D02-2AA20411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257" y="1551218"/>
              <a:ext cx="4647265" cy="422889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72482D8-C41B-6BAA-DFD3-A650537DB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200" y="5503117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9AA377-7622-1A90-4221-A06CD4AE5022}"/>
              </a:ext>
            </a:extLst>
          </p:cNvPr>
          <p:cNvGrpSpPr/>
          <p:nvPr/>
        </p:nvGrpSpPr>
        <p:grpSpPr>
          <a:xfrm>
            <a:off x="5376982" y="1213025"/>
            <a:ext cx="6299761" cy="4905283"/>
            <a:chOff x="5376982" y="1213025"/>
            <a:chExt cx="6299761" cy="49052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7CC565-E919-E525-AD24-EFF58BBB5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6982" y="1213025"/>
              <a:ext cx="6299761" cy="49052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CAF0E7-2D9A-A37C-94BF-01F22A30A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982" y="5841309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569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3BE60-3574-52D0-5E4F-0D335FAB0EDA}"/>
              </a:ext>
            </a:extLst>
          </p:cNvPr>
          <p:cNvSpPr txBox="1"/>
          <p:nvPr/>
        </p:nvSpPr>
        <p:spPr>
          <a:xfrm>
            <a:off x="515257" y="551543"/>
            <a:ext cx="1111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execution…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BF7167-BD6E-79F7-F427-56EC0DF81DDC}"/>
              </a:ext>
            </a:extLst>
          </p:cNvPr>
          <p:cNvGrpSpPr/>
          <p:nvPr/>
        </p:nvGrpSpPr>
        <p:grpSpPr>
          <a:xfrm>
            <a:off x="327108" y="1013207"/>
            <a:ext cx="9117455" cy="2718397"/>
            <a:chOff x="327108" y="1013207"/>
            <a:chExt cx="9117455" cy="27183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625548-3058-A88C-4A04-C7B64D8C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108" y="1013207"/>
              <a:ext cx="9117455" cy="271839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F6EF47E-CBD9-B47C-85AB-114B5CF79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241" y="3454605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E765FF3-B079-0589-E848-8153766633D9}"/>
              </a:ext>
            </a:extLst>
          </p:cNvPr>
          <p:cNvGrpSpPr/>
          <p:nvPr/>
        </p:nvGrpSpPr>
        <p:grpSpPr>
          <a:xfrm>
            <a:off x="4217654" y="3910638"/>
            <a:ext cx="7625321" cy="2604689"/>
            <a:chOff x="4217654" y="3910638"/>
            <a:chExt cx="7625321" cy="26046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08D56C-950A-21C1-9DC3-567E41706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7654" y="3910638"/>
              <a:ext cx="7625321" cy="26046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4CCB1E-44BD-07E8-073C-8E8BB0E66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9653" y="3911456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060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3BE60-3574-52D0-5E4F-0D335FAB0EDA}"/>
              </a:ext>
            </a:extLst>
          </p:cNvPr>
          <p:cNvSpPr txBox="1"/>
          <p:nvPr/>
        </p:nvSpPr>
        <p:spPr>
          <a:xfrm>
            <a:off x="515257" y="551543"/>
            <a:ext cx="1111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execution…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01A556-B437-30D7-8A34-61F61B970AEA}"/>
              </a:ext>
            </a:extLst>
          </p:cNvPr>
          <p:cNvGrpSpPr/>
          <p:nvPr/>
        </p:nvGrpSpPr>
        <p:grpSpPr>
          <a:xfrm>
            <a:off x="3174448" y="283574"/>
            <a:ext cx="5843103" cy="6290851"/>
            <a:chOff x="3174448" y="283574"/>
            <a:chExt cx="5843103" cy="62908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9FA267-1AF4-54E0-C0A9-3EE4CFF5E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4448" y="283574"/>
              <a:ext cx="5843103" cy="629085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4D318C-1CAC-1DCE-1F96-4695AD5B7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229" y="6297426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044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8E2A7-C1E2-ADB4-B250-74CF47AF4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2843-E7D2-DF2B-5933-2077EB8AA900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DTD &amp; Schema</a:t>
            </a:r>
            <a:endParaRPr lang="en-US" sz="440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1E2DD-C493-27FA-387C-B6A63211CA99}"/>
              </a:ext>
            </a:extLst>
          </p:cNvPr>
          <p:cNvSpPr txBox="1"/>
          <p:nvPr/>
        </p:nvSpPr>
        <p:spPr>
          <a:xfrm>
            <a:off x="447869" y="1579984"/>
            <a:ext cx="1128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“DTD stands for Document Type Definition. A DTD defines the structure and the legal elements and attributes of an XML document” (w3Schools, 2019).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4BC1A-889D-DCDF-44FC-80E51C819DBE}"/>
              </a:ext>
            </a:extLst>
          </p:cNvPr>
          <p:cNvSpPr txBox="1"/>
          <p:nvPr/>
        </p:nvSpPr>
        <p:spPr>
          <a:xfrm>
            <a:off x="447869" y="2410981"/>
            <a:ext cx="1128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If you have a well-formed XML document that also follows a DTD, then your document is also considered to be valid.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W3Schools DTD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335E3-4086-077E-B6CC-FC7035E15307}"/>
              </a:ext>
            </a:extLst>
          </p:cNvPr>
          <p:cNvSpPr txBox="1"/>
          <p:nvPr/>
        </p:nvSpPr>
        <p:spPr>
          <a:xfrm>
            <a:off x="348343" y="3858727"/>
            <a:ext cx="1128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XML Schema is basically like DTD, but better.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33FFE-93BA-5DD1-C80E-0B5B03C5DA55}"/>
              </a:ext>
            </a:extLst>
          </p:cNvPr>
          <p:cNvSpPr txBox="1"/>
          <p:nvPr/>
        </p:nvSpPr>
        <p:spPr>
          <a:xfrm>
            <a:off x="348342" y="4320392"/>
            <a:ext cx="1128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Instead of just defining legal elements and attributes, we can define namespaces and data types.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GeeksforGeeks DTD vs. XML Schema</a:t>
            </a:r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E3B0B-D0C1-A584-7774-050E09B59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D484D-FED5-130D-EE40-39277BAA0FB6}"/>
              </a:ext>
            </a:extLst>
          </p:cNvPr>
          <p:cNvSpPr txBox="1"/>
          <p:nvPr/>
        </p:nvSpPr>
        <p:spPr>
          <a:xfrm>
            <a:off x="157058" y="390456"/>
            <a:ext cx="11865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XML on the web | </a:t>
            </a:r>
            <a:r>
              <a:rPr lang="en-US" sz="4800">
                <a:solidFill>
                  <a:schemeClr val="tx2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W3Scools XML Server</a:t>
            </a:r>
            <a:endParaRPr lang="en-US" sz="4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4E6E4-DCFB-F495-D8EA-5314A7E3264F}"/>
              </a:ext>
            </a:extLst>
          </p:cNvPr>
          <p:cNvSpPr txBox="1"/>
          <p:nvPr/>
        </p:nvSpPr>
        <p:spPr>
          <a:xfrm>
            <a:off x="447864" y="1681688"/>
            <a:ext cx="1128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Since XML files are just text, like with HTML, it stands to reason that they can be stored on a server.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F1DF0-7C18-CC34-B354-48DAC9A1157B}"/>
              </a:ext>
            </a:extLst>
          </p:cNvPr>
          <p:cNvSpPr txBox="1"/>
          <p:nvPr/>
        </p:nvSpPr>
        <p:spPr>
          <a:xfrm>
            <a:off x="447863" y="2512685"/>
            <a:ext cx="1128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Which is correct!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17ADE-E831-273F-203F-77F2870965F8}"/>
              </a:ext>
            </a:extLst>
          </p:cNvPr>
          <p:cNvSpPr txBox="1"/>
          <p:nvPr/>
        </p:nvSpPr>
        <p:spPr>
          <a:xfrm>
            <a:off x="447865" y="3433155"/>
            <a:ext cx="1128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can also generate XML and upload it to a server as either a PHP or ASP file.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B1FF5-32F4-AE86-89B0-C5E452E67260}"/>
              </a:ext>
            </a:extLst>
          </p:cNvPr>
          <p:cNvSpPr txBox="1"/>
          <p:nvPr/>
        </p:nvSpPr>
        <p:spPr>
          <a:xfrm>
            <a:off x="447866" y="4447019"/>
            <a:ext cx="1128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But, wait, there’s more: We can do it with databases, too. Just make sure to save it as an ASP file on the server.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A360C-9DFF-2E9B-B6E7-8DC81EEE9E67}"/>
              </a:ext>
            </a:extLst>
          </p:cNvPr>
          <p:cNvSpPr txBox="1"/>
          <p:nvPr/>
        </p:nvSpPr>
        <p:spPr>
          <a:xfrm>
            <a:off x="447866" y="5460883"/>
            <a:ext cx="1128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And everything is boring if we can’t transform the data, so that’s possible, too.</a:t>
            </a:r>
          </a:p>
        </p:txBody>
      </p:sp>
    </p:spTree>
    <p:extLst>
      <p:ext uri="{BB962C8B-B14F-4D97-AF65-F5344CB8AC3E}">
        <p14:creationId xmlns:p14="http://schemas.microsoft.com/office/powerpoint/2010/main" val="7352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3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4E27-D347-59EA-B93E-8B57B567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23892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06826-9977-D0B0-514C-DE3846AF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What is JSON?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1245-88FF-F0D3-59DB-C8B1FA36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144562"/>
            <a:ext cx="7245103" cy="36140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JavaScript Object Notation</a:t>
            </a:r>
          </a:p>
          <a:p>
            <a:pPr>
              <a:buClr>
                <a:srgbClr val="262626"/>
              </a:buClr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One of the two most popular methods for streaming data</a:t>
            </a:r>
          </a:p>
          <a:p>
            <a:pPr>
              <a:buClr>
                <a:srgbClr val="262626"/>
              </a:buClr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Lightweight data format</a:t>
            </a:r>
          </a:p>
          <a:p>
            <a:pPr>
              <a:buClr>
                <a:srgbClr val="262626"/>
              </a:buClr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Easy to read/write for humans</a:t>
            </a:r>
          </a:p>
          <a:p>
            <a:pPr>
              <a:buClr>
                <a:srgbClr val="262626"/>
              </a:buClr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Easy to parse/generate for machines</a:t>
            </a:r>
          </a:p>
          <a:p>
            <a:pPr>
              <a:buClr>
                <a:srgbClr val="262626"/>
              </a:buClr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Language independent</a:t>
            </a:r>
          </a:p>
          <a:p>
            <a:pPr>
              <a:buClr>
                <a:srgbClr val="262626"/>
              </a:buClr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Invented by Douglas Crockford in 2001</a:t>
            </a:r>
          </a:p>
        </p:txBody>
      </p:sp>
    </p:spTree>
    <p:extLst>
      <p:ext uri="{BB962C8B-B14F-4D97-AF65-F5344CB8AC3E}">
        <p14:creationId xmlns:p14="http://schemas.microsoft.com/office/powerpoint/2010/main" val="23891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DF865-9BBC-B9C3-9A75-C9DDB1CE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Where is it used?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4F89DC9-F95B-C1F7-22D3-5583FE4B9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277134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4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2269B6-D2B3-7C18-BCBF-D9B0A810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XML stand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B85AD-C9F7-C592-0A71-2D41B25583C5}"/>
              </a:ext>
            </a:extLst>
          </p:cNvPr>
          <p:cNvSpPr txBox="1"/>
          <p:nvPr/>
        </p:nvSpPr>
        <p:spPr>
          <a:xfrm>
            <a:off x="1239864" y="1988948"/>
            <a:ext cx="76458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XML stands for </a:t>
            </a:r>
            <a:r>
              <a:rPr lang="en-US" sz="2400" err="1"/>
              <a:t>eXtensible</a:t>
            </a:r>
            <a:r>
              <a:rPr lang="en-US" sz="2400"/>
              <a:t> Markup Language.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5F65938-22C1-9A5C-C8C1-4E64EC498927}"/>
              </a:ext>
            </a:extLst>
          </p:cNvPr>
          <p:cNvSpPr txBox="1">
            <a:spLocks/>
          </p:cNvSpPr>
          <p:nvPr/>
        </p:nvSpPr>
        <p:spPr>
          <a:xfrm>
            <a:off x="1064217" y="235774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Okay, but what is it...?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71B80-74BF-0295-7663-30D37D41AD3D}"/>
              </a:ext>
            </a:extLst>
          </p:cNvPr>
          <p:cNvSpPr txBox="1"/>
          <p:nvPr/>
        </p:nvSpPr>
        <p:spPr>
          <a:xfrm>
            <a:off x="1239863" y="3732507"/>
            <a:ext cx="76458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Essentially, it's HTML... but not really.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0D504CB-8C9B-0D41-CEB0-E09D6B7ADF02}"/>
              </a:ext>
            </a:extLst>
          </p:cNvPr>
          <p:cNvSpPr txBox="1">
            <a:spLocks/>
          </p:cNvSpPr>
          <p:nvPr/>
        </p:nvSpPr>
        <p:spPr>
          <a:xfrm>
            <a:off x="1064216" y="419170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So then why is XML special?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1D0D0-7CB8-FB80-14FC-99F5AF24426A}"/>
              </a:ext>
            </a:extLst>
          </p:cNvPr>
          <p:cNvSpPr txBox="1"/>
          <p:nvPr/>
        </p:nvSpPr>
        <p:spPr>
          <a:xfrm>
            <a:off x="1239862" y="5566472"/>
            <a:ext cx="76458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30446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EBAC5-43D9-3216-768A-21D5A05C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Basic Structure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25AFC-558D-1D39-298D-FA961A845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62" y="1354204"/>
            <a:ext cx="7561991" cy="417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ED8C-7F15-9383-1EFB-C6395E51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Data is in a KEY-VALUE pair</a:t>
            </a:r>
          </a:p>
          <a:p>
            <a:pPr>
              <a:buClr>
                <a:srgbClr val="262626"/>
              </a:buClr>
            </a:pPr>
            <a:r>
              <a:rPr lang="en-US" sz="1400">
                <a:solidFill>
                  <a:srgbClr val="FFFFFF"/>
                </a:solidFill>
              </a:rPr>
              <a:t>Keys are always in String</a:t>
            </a:r>
          </a:p>
          <a:p>
            <a:pPr marL="0" indent="0">
              <a:buClr>
                <a:srgbClr val="262626"/>
              </a:buClr>
              <a:buNone/>
            </a:pPr>
            <a:endParaRPr lang="en-US" sz="1400">
              <a:solidFill>
                <a:srgbClr val="FFFFFF"/>
              </a:solidFill>
            </a:endParaRPr>
          </a:p>
          <a:p>
            <a:pPr>
              <a:buClr>
                <a:srgbClr val="262626"/>
              </a:buClr>
            </a:pP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2BEE9E27-5550-4DAA-935D-B987C1160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AE072-B6CE-761E-D0EB-06BC913928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25" b="-3"/>
          <a:stretch>
            <a:fillRect/>
          </a:stretch>
        </p:blipFill>
        <p:spPr>
          <a:xfrm>
            <a:off x="7228702" y="621793"/>
            <a:ext cx="4342547" cy="5614416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9B4AF4B7-C89D-4321-877F-0944ED8F4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01656-64A3-E90E-BAD8-3B06BB62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Example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86F1C7C-0D59-4A57-B9FF-60AF2D0EC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735DC8C-B370-4340-B37D-4472C163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404BB8C-445B-49D4-853C-25A931286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45B8EE3-9336-45C5-ACE9-280CCFD2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9E1E7F64-0923-4A8C-8C57-8DA53D5B4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9478849-EFF2-4DE4-983C-8EE3FA1EB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7659007-D861-4E94-9C3A-A056785E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510B89F-E2F1-498D-89E6-BBD1F7A8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B98270E-648F-4E36-B844-0EDB4772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B5CFC2-0121-BD93-24A7-8E4FBB10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2FCDB-3BEA-14D5-E103-0AD9DD332D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04" b="-2"/>
          <a:stretch>
            <a:fillRect/>
          </a:stretch>
        </p:blipFill>
        <p:spPr>
          <a:xfrm>
            <a:off x="1307368" y="-19429"/>
            <a:ext cx="4291623" cy="7062081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FD928195-4D39-4483-8E9C-DDEF4528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C3AEFB-A180-42BA-A986-80814151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DC660CB-86B2-4824-BAAF-665CD188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355DF17-4368-44AA-A15E-16C1FC14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4C01-9158-D443-29F4-BBF2941F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8820"/>
            <a:ext cx="10058400" cy="1371600"/>
          </a:xfrm>
        </p:spPr>
        <p:txBody>
          <a:bodyPr/>
          <a:lstStyle/>
          <a:p>
            <a:pPr algn="ctr"/>
            <a:r>
              <a:rPr lang="en-US"/>
              <a:t>Using JSON in JavaScript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94E1A-8619-7405-240E-871CDEF852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60" t="83495" r="6375"/>
          <a:stretch>
            <a:fillRect/>
          </a:stretch>
        </p:blipFill>
        <p:spPr>
          <a:xfrm>
            <a:off x="2702836" y="5643194"/>
            <a:ext cx="6362506" cy="818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DD059B-38A1-C08B-5341-FE3B907F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448" y="1492953"/>
            <a:ext cx="63627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8A144-88C6-356A-3115-11BA684D4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63BA-3B5C-3242-D122-A9ADEA6C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1966"/>
            <a:ext cx="10058400" cy="1371600"/>
          </a:xfrm>
        </p:spPr>
        <p:txBody>
          <a:bodyPr/>
          <a:lstStyle/>
          <a:p>
            <a:pPr algn="ctr"/>
            <a:r>
              <a:rPr lang="en-US"/>
              <a:t>Using JSON in JavaScript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FDF9D-0387-BB6E-5B40-F852E9CD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752" y="1714446"/>
            <a:ext cx="8075183" cy="48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6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4DBB1-55C2-A1AC-90C1-FD0089CC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/>
              <a:t>Parsing JSON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17CCC-4FE8-06D1-3DB4-17CEE3C507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" t="57866" r="-137" b="2769"/>
          <a:stretch>
            <a:fillRect/>
          </a:stretch>
        </p:blipFill>
        <p:spPr>
          <a:xfrm>
            <a:off x="8838" y="3750253"/>
            <a:ext cx="6766050" cy="277834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B0EDD3E-A4FA-0392-859C-DC7F5EAB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" y="289445"/>
            <a:ext cx="6774806" cy="32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AEAC-BF1E-68A3-6609-C6C0DED4C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4220"/>
            <a:ext cx="10058400" cy="1371600"/>
          </a:xfrm>
        </p:spPr>
        <p:txBody>
          <a:bodyPr/>
          <a:lstStyle/>
          <a:p>
            <a:pPr algn="ctr"/>
            <a:r>
              <a:rPr lang="en-US"/>
              <a:t>Converting JS to JSON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FCFBD-6214-3978-5E69-2E2F5CF5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61" y="1045978"/>
            <a:ext cx="7842177" cy="4526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2AFBA1-ACA8-08A3-7CFB-51647363B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213" y="5756312"/>
            <a:ext cx="8193272" cy="50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F06F3-7509-C551-5447-A50DBB2A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JSON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50F06-CA7F-92F0-8790-C319307F2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957520" cy="547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/>
              <a:t>Keys must be in double quotes</a:t>
            </a:r>
          </a:p>
          <a:p>
            <a:pPr>
              <a:buClr>
                <a:srgbClr val="262626"/>
              </a:buClr>
            </a:pPr>
            <a:r>
              <a:rPr lang="en-US" sz="3200"/>
              <a:t>String must be in double quotes</a:t>
            </a:r>
          </a:p>
          <a:p>
            <a:pPr>
              <a:buClr>
                <a:srgbClr val="262626"/>
              </a:buClr>
            </a:pPr>
            <a:r>
              <a:rPr lang="en-US" sz="3200"/>
              <a:t>No comments allowed</a:t>
            </a:r>
          </a:p>
          <a:p>
            <a:pPr>
              <a:buClr>
                <a:srgbClr val="262626"/>
              </a:buClr>
            </a:pPr>
            <a:r>
              <a:rPr lang="en-US" sz="3200"/>
              <a:t>Data is key - value pair</a:t>
            </a:r>
          </a:p>
          <a:p>
            <a:pPr>
              <a:buClr>
                <a:srgbClr val="262626"/>
              </a:buClr>
            </a:pPr>
            <a:r>
              <a:rPr lang="en-US" sz="3200"/>
              <a:t>Data is separated by commas</a:t>
            </a:r>
          </a:p>
          <a:p>
            <a:pPr>
              <a:buClr>
                <a:srgbClr val="262626"/>
              </a:buClr>
            </a:pPr>
            <a:r>
              <a:rPr lang="en-US" sz="3200"/>
              <a:t>Curly braces for objects {}</a:t>
            </a:r>
          </a:p>
          <a:p>
            <a:pPr>
              <a:buClr>
                <a:srgbClr val="262626"/>
              </a:buClr>
            </a:pPr>
            <a:r>
              <a:rPr lang="en-US" sz="3200"/>
              <a:t>Square brackets for arrays []</a:t>
            </a:r>
          </a:p>
        </p:txBody>
      </p:sp>
    </p:spTree>
    <p:extLst>
      <p:ext uri="{BB962C8B-B14F-4D97-AF65-F5344CB8AC3E}">
        <p14:creationId xmlns:p14="http://schemas.microsoft.com/office/powerpoint/2010/main" val="4174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72AE2-2F96-06A0-9ACC-70065BD9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0" y="1286426"/>
            <a:ext cx="11765037" cy="42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821F-4842-4E1A-2FB7-8F2E5211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4D7B06-6BA8-35E1-69D0-820293642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213" y="3022991"/>
            <a:ext cx="10842550" cy="161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A3AD1-51EB-F397-DDFE-2D907542A874}"/>
              </a:ext>
            </a:extLst>
          </p:cNvPr>
          <p:cNvSpPr txBox="1">
            <a:spLocks/>
          </p:cNvSpPr>
          <p:nvPr/>
        </p:nvSpPr>
        <p:spPr>
          <a:xfrm>
            <a:off x="385605" y="379416"/>
            <a:ext cx="851110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/>
              <a:t>How can we overcome the issue of different software and hardware?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24FB7-26B3-EF29-9D8F-5966EC156A83}"/>
              </a:ext>
            </a:extLst>
          </p:cNvPr>
          <p:cNvSpPr txBox="1"/>
          <p:nvPr/>
        </p:nvSpPr>
        <p:spPr>
          <a:xfrm>
            <a:off x="9236015" y="419819"/>
            <a:ext cx="248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Question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FC092-D7A1-91B9-A14D-C27FB3E3C6CD}"/>
              </a:ext>
            </a:extLst>
          </p:cNvPr>
          <p:cNvSpPr txBox="1"/>
          <p:nvPr/>
        </p:nvSpPr>
        <p:spPr>
          <a:xfrm>
            <a:off x="385604" y="1751016"/>
            <a:ext cx="851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think about one of the simplest, most common ways of communication…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D57BF-44CF-6FEA-025C-83117C26AD76}"/>
              </a:ext>
            </a:extLst>
          </p:cNvPr>
          <p:cNvSpPr txBox="1"/>
          <p:nvPr/>
        </p:nvSpPr>
        <p:spPr>
          <a:xfrm>
            <a:off x="9236015" y="1751016"/>
            <a:ext cx="248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TEXT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BBBDA68-52CF-1CE8-2FEC-7E44EBD4ABC3}"/>
              </a:ext>
            </a:extLst>
          </p:cNvPr>
          <p:cNvSpPr txBox="1">
            <a:spLocks/>
          </p:cNvSpPr>
          <p:nvPr/>
        </p:nvSpPr>
        <p:spPr>
          <a:xfrm>
            <a:off x="385602" y="2582013"/>
            <a:ext cx="8511104" cy="99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/>
              <a:t>Which brings me to XML’s purpose: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93985-CD0B-35B8-0B23-B8E99AB80DB5}"/>
              </a:ext>
            </a:extLst>
          </p:cNvPr>
          <p:cNvSpPr txBox="1"/>
          <p:nvPr/>
        </p:nvSpPr>
        <p:spPr>
          <a:xfrm>
            <a:off x="385601" y="3576735"/>
            <a:ext cx="851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“XML was designed to store and transport data” (w3Schools, 2019).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54F11B-A90C-D519-21C9-B6A8D2BC9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15" y="3957993"/>
            <a:ext cx="2483348" cy="2480188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D942577-48F5-B3B2-3202-CFA280239732}"/>
              </a:ext>
            </a:extLst>
          </p:cNvPr>
          <p:cNvSpPr txBox="1">
            <a:spLocks/>
          </p:cNvSpPr>
          <p:nvPr/>
        </p:nvSpPr>
        <p:spPr>
          <a:xfrm>
            <a:off x="385601" y="4905093"/>
            <a:ext cx="8511104" cy="99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/>
              <a:t>But you might be wondering…</a:t>
            </a:r>
          </a:p>
        </p:txBody>
      </p:sp>
    </p:spTree>
    <p:extLst>
      <p:ext uri="{BB962C8B-B14F-4D97-AF65-F5344CB8AC3E}">
        <p14:creationId xmlns:p14="http://schemas.microsoft.com/office/powerpoint/2010/main" val="21624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2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665F-FB5A-D556-8199-4DB4B668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Receiving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2E0877-CC53-1E6E-BCAE-2D1303966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07" y="2753744"/>
            <a:ext cx="10950649" cy="13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44083-9543-0B14-9597-CF66EF62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JSON PHP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A1A46-3411-498E-C2CC-E3A0CD4B8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62" y="1190145"/>
            <a:ext cx="7561991" cy="45061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19C68-98CD-B51C-CFBB-978F16D47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PHP file has built-in function that handle JSON</a:t>
            </a:r>
          </a:p>
          <a:p>
            <a:pPr>
              <a:buClr>
                <a:srgbClr val="262626"/>
              </a:buClr>
            </a:pPr>
            <a:r>
              <a:rPr lang="en-US" sz="1400">
                <a:solidFill>
                  <a:srgbClr val="FFFFFF"/>
                </a:solidFill>
              </a:rPr>
              <a:t>There is a PHP function that converts object in PHP to JSON </a:t>
            </a:r>
            <a:r>
              <a:rPr lang="en-US" sz="1400" err="1">
                <a:solidFill>
                  <a:srgbClr val="FFFFFF"/>
                </a:solidFill>
              </a:rPr>
              <a:t>json_encode</a:t>
            </a:r>
            <a:r>
              <a:rPr lang="en-US" sz="1400">
                <a:solidFill>
                  <a:srgbClr val="FFFFFF"/>
                </a:solidFill>
              </a:rPr>
              <a:t>();</a:t>
            </a:r>
          </a:p>
          <a:p>
            <a:pPr>
              <a:buClr>
                <a:srgbClr val="262626"/>
              </a:buClr>
            </a:pPr>
            <a:r>
              <a:rPr lang="en-US" sz="1400">
                <a:solidFill>
                  <a:srgbClr val="FFFFFF"/>
                </a:solidFill>
              </a:rPr>
              <a:t>This example is converting the PHP to JSON</a:t>
            </a:r>
          </a:p>
        </p:txBody>
      </p:sp>
    </p:spTree>
    <p:extLst>
      <p:ext uri="{BB962C8B-B14F-4D97-AF65-F5344CB8AC3E}">
        <p14:creationId xmlns:p14="http://schemas.microsoft.com/office/powerpoint/2010/main" val="6181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4EF8-B047-6DA6-223E-F1BBA733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/>
              <a:t>AJAX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8E5A4-8AE3-656E-1702-1B5E2AA4E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23" y="1929243"/>
            <a:ext cx="5234310" cy="30605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60C54-42A0-5EBD-6DFE-2CD1526A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201325"/>
            <a:ext cx="4957554" cy="37854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/>
              <a:t>Asynchronous JavaScript And XML </a:t>
            </a:r>
          </a:p>
          <a:p>
            <a:pPr>
              <a:buClr>
                <a:srgbClr val="262626"/>
              </a:buClr>
            </a:pPr>
            <a:r>
              <a:rPr lang="en-US" sz="2200"/>
              <a:t>Uses </a:t>
            </a:r>
            <a:r>
              <a:rPr lang="en-US" sz="2200" err="1"/>
              <a:t>XMLHttpRequest</a:t>
            </a:r>
            <a:r>
              <a:rPr lang="en-US" sz="2200"/>
              <a:t> to request data from a web server</a:t>
            </a:r>
          </a:p>
          <a:p>
            <a:pPr>
              <a:buClr>
                <a:srgbClr val="262626"/>
              </a:buClr>
            </a:pPr>
            <a:r>
              <a:rPr lang="en-US" sz="2200"/>
              <a:t>JavaScript and HTML DOM to display/use data</a:t>
            </a:r>
          </a:p>
          <a:p>
            <a:pPr>
              <a:buClr>
                <a:srgbClr val="262626"/>
              </a:buClr>
            </a:pPr>
            <a:r>
              <a:rPr lang="en-US" sz="2200"/>
              <a:t>Websites can talk to the server behind the scenes to change parts of the page without refreshing everything.</a:t>
            </a:r>
          </a:p>
          <a:p>
            <a:pPr>
              <a:buClr>
                <a:srgbClr val="262626"/>
              </a:buClr>
            </a:pPr>
            <a:endParaRPr lang="en-US" sz="2200"/>
          </a:p>
          <a:p>
            <a:pPr>
              <a:buClr>
                <a:srgbClr val="262626"/>
              </a:buClr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5541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2B9B3A6-E1DE-4B05-9E3B-69AA1796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D7F7C1-416D-4004-A948-BF6722A1F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035CC-A93C-2542-5DF8-5C619859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981224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Requesting a PHP file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3580A9-5004-40E4-A1DC-63E6B4AE4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F2D1F0-EC99-445C-83D1-A40DD1B0D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847746-0DD2-4849-B8F1-0C078E28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21A06E-1802-4D35-B16B-A464B11A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C61E17A-E5A5-855D-491C-255A8635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181" y="2451087"/>
            <a:ext cx="8875877" cy="28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7B80A51-3224-4134-8413-79708750D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C6BB88-5524-41E6-8092-5F71A0FE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A1C36C-0CCE-4EF8-B411-E7A82580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727D7-B7DE-C7DB-6D89-6D049BB5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06" y="4627611"/>
            <a:ext cx="10694388" cy="1151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>
                <a:solidFill>
                  <a:srgbClr val="FFFFFF"/>
                </a:solidFill>
              </a:rPr>
              <a:t>HTTP POST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0EA39-75E4-B4BD-D018-9D6A700E2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54" y="246969"/>
            <a:ext cx="8690899" cy="36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C975-27F2-3E66-44B5-39A39C6E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JSON JSONP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D86D0-3D35-E056-A9AC-B37126C81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Stands for JSON with Padding</a:t>
            </a:r>
          </a:p>
          <a:p>
            <a:pPr>
              <a:buClr>
                <a:srgbClr val="262626"/>
              </a:buClr>
            </a:pPr>
            <a:r>
              <a:rPr lang="en-US" sz="2800"/>
              <a:t>JSONP uses script tag to request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8CBAE-CDA7-9623-F493-EC49FA87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139" y="3958646"/>
            <a:ext cx="4958456" cy="5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1011-A801-3986-A714-49F06497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JSON JSONP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D28D3-7C39-2C0A-B313-4381A3FB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465" y="2543855"/>
            <a:ext cx="7603670" cy="1781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768D0-EF2C-EE12-8B92-7D1A5B57A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178" y="4540893"/>
            <a:ext cx="6839793" cy="64094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352DF3-FC35-C474-8FA1-D044C32F1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1275B6-4C75-67FF-0083-4E170D312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85" y="2861937"/>
            <a:ext cx="11333785" cy="161370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2C210FE-CFDA-9A0F-5386-C4FAF472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70DB-04D2-56D4-05BD-A141F1FC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JSON vs. JavaScript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DB7F-1DD5-21BC-073D-79BECF611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04376-8BC6-03A0-876F-D41A9EB377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rgbClr val="262626"/>
              </a:buClr>
            </a:pPr>
            <a:r>
              <a:rPr lang="en-US" sz="3200"/>
              <a:t>Has a stricter syntax</a:t>
            </a:r>
          </a:p>
          <a:p>
            <a:pPr>
              <a:buClr>
                <a:srgbClr val="262626"/>
              </a:buClr>
            </a:pPr>
            <a:r>
              <a:rPr lang="en-US" sz="3200"/>
              <a:t>Used to exchange data</a:t>
            </a:r>
          </a:p>
          <a:p>
            <a:pPr>
              <a:buClr>
                <a:srgbClr val="262626"/>
              </a:buClr>
            </a:pPr>
            <a:r>
              <a:rPr lang="en-US" sz="3200"/>
              <a:t>Language independent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6BD3E-A30A-C1D6-BBE3-AC5115E4D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/>
              <a:t>JavaScript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274F1-9118-59F5-AD41-4B06167E7C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rgbClr val="262626"/>
              </a:buClr>
            </a:pPr>
            <a:r>
              <a:rPr lang="en-US" sz="3200"/>
              <a:t>Has flexible syntax</a:t>
            </a: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3200"/>
              <a:t>Used for general programming</a:t>
            </a: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3200"/>
              <a:t>Specific to JS programming language</a:t>
            </a: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3200"/>
          </a:p>
          <a:p>
            <a:pPr lvl="1">
              <a:buClr>
                <a:srgbClr val="262626"/>
              </a:buClr>
              <a:buFont typeface="Courier New" pitchFamily="18" charset="0"/>
              <a:buChar char="o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205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What is the difference between HTML vs XML vs JSON? | by ...">
            <a:extLst>
              <a:ext uri="{FF2B5EF4-FFF2-40B4-BE49-F238E27FC236}">
                <a16:creationId xmlns:a16="http://schemas.microsoft.com/office/drawing/2014/main" id="{528DE12C-3777-FD6A-28EA-89CB02CEA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46" y="484152"/>
            <a:ext cx="8326805" cy="59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F2B1-08EF-A3B2-2DA2-289CD648F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074" y="2133600"/>
            <a:ext cx="9093851" cy="2590800"/>
          </a:xfrm>
        </p:spPr>
        <p:txBody>
          <a:bodyPr/>
          <a:lstStyle/>
          <a:p>
            <a:r>
              <a:rPr lang="en-US"/>
              <a:t>But we’ve got to go over</a:t>
            </a:r>
          </a:p>
        </p:txBody>
      </p:sp>
      <p:pic>
        <p:nvPicPr>
          <p:cNvPr id="3074" name="Picture 2" descr="The meme challenge! [Flash event] | Duel Amino">
            <a:extLst>
              <a:ext uri="{FF2B5EF4-FFF2-40B4-BE49-F238E27FC236}">
                <a16:creationId xmlns:a16="http://schemas.microsoft.com/office/drawing/2014/main" id="{1A68029F-6FB6-63CF-317E-E75328EE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82" y="0"/>
            <a:ext cx="9083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5FE1-3104-1BF3-FBFC-F110901D4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24679"/>
            <a:ext cx="10058400" cy="5110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1100" b="1">
                <a:latin typeface="Arial"/>
                <a:cs typeface="Arial"/>
              </a:rPr>
              <a:t>References</a:t>
            </a:r>
            <a:endParaRPr lang="en-US"/>
          </a:p>
          <a:p>
            <a:pPr>
              <a:buNone/>
            </a:pPr>
            <a:r>
              <a:rPr lang="en-US" sz="1100" i="1">
                <a:latin typeface="Arial"/>
                <a:cs typeface="Arial"/>
              </a:rPr>
              <a:t>Introducing JSON</a:t>
            </a:r>
            <a:r>
              <a:rPr lang="en-US" sz="1100">
                <a:latin typeface="Arial"/>
                <a:cs typeface="Arial"/>
              </a:rPr>
              <a:t>. (n.d.). JSON.org. Retrieved September 27, 2025, from </a:t>
            </a:r>
            <a:r>
              <a:rPr lang="en-US" sz="1100">
                <a:latin typeface="Arial"/>
                <a:cs typeface="Arial"/>
                <a:hlinkClick r:id="rId2"/>
              </a:rPr>
              <a:t>https://www.json.org/json-en.html</a:t>
            </a:r>
            <a:endParaRPr lang="en-US"/>
          </a:p>
          <a:p>
            <a:pPr>
              <a:buNone/>
            </a:pPr>
            <a:r>
              <a:rPr lang="en-US" sz="1100" i="1">
                <a:latin typeface="Arial"/>
                <a:cs typeface="Arial"/>
              </a:rPr>
              <a:t>JavaScript JSON</a:t>
            </a:r>
            <a:r>
              <a:rPr lang="en-US" sz="1100">
                <a:latin typeface="Arial"/>
                <a:cs typeface="Arial"/>
              </a:rPr>
              <a:t>. (n.d.). W3Schools. Retrieved September 27, 2025, from </a:t>
            </a:r>
            <a:r>
              <a:rPr lang="en-US" sz="1100">
                <a:solidFill>
                  <a:srgbClr val="1155CC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</a:t>
            </a:r>
            <a:r>
              <a:rPr lang="en-US" sz="1100" err="1">
                <a:solidFill>
                  <a:srgbClr val="1155CC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</a:t>
            </a:r>
            <a:r>
              <a:rPr lang="en-US" sz="1100">
                <a:solidFill>
                  <a:srgbClr val="1155CC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100" err="1">
                <a:solidFill>
                  <a:srgbClr val="1155CC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js_json.asp</a:t>
            </a:r>
            <a:endParaRPr lang="en-US">
              <a:solidFill>
                <a:srgbClr val="1155CC"/>
              </a:solidFill>
            </a:endParaRPr>
          </a:p>
          <a:p>
            <a:pPr>
              <a:buNone/>
            </a:pPr>
            <a:r>
              <a:rPr lang="en-US" sz="1100" i="1">
                <a:latin typeface="Arial"/>
                <a:cs typeface="Arial"/>
              </a:rPr>
              <a:t>JSON</a:t>
            </a:r>
            <a:r>
              <a:rPr lang="en-US" sz="1100">
                <a:latin typeface="Arial"/>
                <a:cs typeface="Arial"/>
              </a:rPr>
              <a:t>. (n.d.). API newbies. Retrieved September 28, 2025, from </a:t>
            </a:r>
            <a:r>
              <a:rPr lang="en-US" sz="1100">
                <a:latin typeface="Arial"/>
                <a:cs typeface="Arial"/>
                <a:hlinkClick r:id="rId4"/>
              </a:rPr>
              <a:t>https://</a:t>
            </a:r>
            <a:r>
              <a:rPr lang="en-US" sz="1100" err="1">
                <a:latin typeface="Arial"/>
                <a:cs typeface="Arial"/>
                <a:hlinkClick r:id="rId4"/>
              </a:rPr>
              <a:t>www.apinewbies.com</a:t>
            </a:r>
            <a:r>
              <a:rPr lang="en-US" sz="1100">
                <a:latin typeface="Arial"/>
                <a:cs typeface="Arial"/>
                <a:hlinkClick r:id="rId4"/>
              </a:rPr>
              <a:t>/json/</a:t>
            </a:r>
            <a:endParaRPr lang="en-US"/>
          </a:p>
          <a:p>
            <a:pPr>
              <a:buNone/>
            </a:pPr>
            <a:r>
              <a:rPr lang="en-US" sz="1100" i="1">
                <a:latin typeface="Arial"/>
                <a:cs typeface="Arial"/>
              </a:rPr>
              <a:t>JSON - Wikipedia</a:t>
            </a:r>
            <a:r>
              <a:rPr lang="en-US" sz="1100">
                <a:latin typeface="Arial"/>
                <a:cs typeface="Arial"/>
              </a:rPr>
              <a:t>. (n.d.). Wikipedia, the free encyclopedia. Retrieved September 28, 2025, from </a:t>
            </a:r>
            <a:r>
              <a:rPr lang="en-US" sz="1100">
                <a:latin typeface="Arial"/>
                <a:cs typeface="Arial"/>
                <a:hlinkClick r:id="rId5"/>
              </a:rPr>
              <a:t>https://en.wikipedia.org/wiki/JSON</a:t>
            </a:r>
            <a:endParaRPr lang="en-US"/>
          </a:p>
          <a:p>
            <a:pPr>
              <a:buNone/>
            </a:pPr>
            <a:r>
              <a:rPr lang="en-US" sz="1100">
                <a:latin typeface="Arial"/>
                <a:cs typeface="Arial"/>
              </a:rPr>
              <a:t>Learn Code With </a:t>
            </a:r>
            <a:r>
              <a:rPr lang="en-US" sz="1100" err="1">
                <a:latin typeface="Arial"/>
                <a:cs typeface="Arial"/>
              </a:rPr>
              <a:t>Durgesh</a:t>
            </a:r>
            <a:r>
              <a:rPr lang="en-US" sz="1100">
                <a:latin typeface="Arial"/>
                <a:cs typeface="Arial"/>
              </a:rPr>
              <a:t>. (2025, June 25). </a:t>
            </a:r>
            <a:r>
              <a:rPr lang="en-US" sz="1100" i="1">
                <a:latin typeface="Arial"/>
                <a:cs typeface="Arial"/>
              </a:rPr>
              <a:t>Json Beginner to Expert Level Tutorial 🔥| Most Important [Hindi] </a:t>
            </a:r>
            <a:r>
              <a:rPr lang="en-US" sz="1100">
                <a:latin typeface="Arial"/>
                <a:cs typeface="Arial"/>
              </a:rPr>
              <a:t>[Video]. YouTube. </a:t>
            </a:r>
            <a:r>
              <a:rPr lang="en-US" sz="1100">
                <a:solidFill>
                  <a:srgbClr val="1155CC"/>
                </a:solidFill>
                <a:latin typeface="Arial"/>
                <a:cs typeface="Arial"/>
                <a:hlinkClick r:id="rId6"/>
              </a:rPr>
              <a:t>https://www.youtube.com/watch?v=</a:t>
            </a:r>
            <a:r>
              <a:rPr lang="en-US" sz="1100" err="1">
                <a:solidFill>
                  <a:srgbClr val="1155CC"/>
                </a:solidFill>
                <a:latin typeface="Arial"/>
                <a:cs typeface="Arial"/>
                <a:hlinkClick r:id="rId6"/>
              </a:rPr>
              <a:t>1hwQCUJ8k0U</a:t>
            </a:r>
            <a:r>
              <a:rPr lang="en-US" sz="1100">
                <a:latin typeface="Arial"/>
                <a:cs typeface="Arial"/>
              </a:rPr>
              <a:t>.</a:t>
            </a:r>
            <a:endParaRPr lang="en-US"/>
          </a:p>
          <a:p>
            <a:pPr>
              <a:buNone/>
            </a:pPr>
            <a:r>
              <a:rPr lang="en-US" sz="1100">
                <a:latin typeface="Arial"/>
                <a:cs typeface="Arial"/>
              </a:rPr>
              <a:t>Mendez, M. (2014). The Missing Link: An introduction to Web Development and Programming". </a:t>
            </a:r>
            <a:r>
              <a:rPr lang="en-US" sz="1100">
                <a:solidFill>
                  <a:srgbClr val="1155CC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https://knightscholar.geneseo.edu/cgi/</a:t>
            </a:r>
            <a:r>
              <a:rPr lang="en-US" sz="1100" err="1">
                <a:solidFill>
                  <a:srgbClr val="1155CC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viewcontent.cgi</a:t>
            </a:r>
            <a:r>
              <a:rPr lang="en-US" sz="1100">
                <a:solidFill>
                  <a:srgbClr val="1155CC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?article=1016&amp;context=</a:t>
            </a:r>
            <a:r>
              <a:rPr lang="en-US" sz="1100" err="1">
                <a:solidFill>
                  <a:srgbClr val="1155CC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oer-ost</a:t>
            </a:r>
            <a:endParaRPr lang="en-US">
              <a:solidFill>
                <a:srgbClr val="1155CC"/>
              </a:solidFill>
            </a:endParaRPr>
          </a:p>
          <a:p>
            <a:pPr>
              <a:buNone/>
            </a:pPr>
            <a:r>
              <a:rPr lang="en-US" sz="1100">
                <a:latin typeface="Arial"/>
                <a:cs typeface="Arial"/>
              </a:rPr>
              <a:t>Web Dev Simplified. (2018, November 1). </a:t>
            </a:r>
            <a:r>
              <a:rPr lang="en-US" sz="1100" i="1">
                <a:latin typeface="Arial"/>
                <a:cs typeface="Arial"/>
              </a:rPr>
              <a:t>Learn JSON in 10 Minutes</a:t>
            </a:r>
            <a:r>
              <a:rPr lang="en-US" sz="1100">
                <a:latin typeface="Arial"/>
                <a:cs typeface="Arial"/>
              </a:rPr>
              <a:t> [Video]</a:t>
            </a:r>
            <a:r>
              <a:rPr lang="en-US" sz="1100" i="1">
                <a:latin typeface="Arial"/>
                <a:cs typeface="Arial"/>
              </a:rPr>
              <a:t>. </a:t>
            </a:r>
            <a:r>
              <a:rPr lang="en-US" sz="1100">
                <a:latin typeface="Arial"/>
                <a:cs typeface="Arial"/>
              </a:rPr>
              <a:t>Youtube. </a:t>
            </a:r>
            <a:r>
              <a:rPr lang="en-US" sz="1100" i="1">
                <a:latin typeface="Arial"/>
                <a:cs typeface="Arial"/>
              </a:rPr>
              <a:t> </a:t>
            </a:r>
            <a:r>
              <a:rPr lang="en-US" sz="1100" i="1">
                <a:latin typeface="Arial"/>
                <a:cs typeface="Arial"/>
                <a:hlinkClick r:id="rId8"/>
              </a:rPr>
              <a:t>https://www.youtube.com/watch?v=</a:t>
            </a:r>
            <a:r>
              <a:rPr lang="en-US" sz="1100" i="1" err="1">
                <a:latin typeface="Arial"/>
                <a:cs typeface="Arial"/>
                <a:hlinkClick r:id="rId8"/>
              </a:rPr>
              <a:t>iiADhChRriM</a:t>
            </a:r>
            <a:endParaRPr lang="en-US"/>
          </a:p>
          <a:p>
            <a:pPr>
              <a:buNone/>
            </a:pPr>
            <a:r>
              <a:rPr lang="en-US" sz="1100">
                <a:latin typeface="Arial"/>
                <a:cs typeface="Arial"/>
              </a:rPr>
              <a:t>Mendes, M. (2014). </a:t>
            </a:r>
            <a:r>
              <a:rPr lang="en-US" sz="1100" i="1">
                <a:latin typeface="Arial"/>
                <a:cs typeface="Arial"/>
              </a:rPr>
              <a:t>The Missing Link: An Introduction to Web Development and Programming</a:t>
            </a:r>
            <a:r>
              <a:rPr lang="en-US" sz="1100">
                <a:latin typeface="Arial"/>
                <a:cs typeface="Arial"/>
              </a:rPr>
              <a:t>. Open SUNY. </a:t>
            </a:r>
            <a:r>
              <a:rPr lang="en-US" sz="1100">
                <a:solidFill>
                  <a:srgbClr val="1155CC"/>
                </a:solidFill>
                <a:latin typeface="Arial"/>
                <a:cs typeface="Arial"/>
                <a:hlinkClick r:id="rId7"/>
              </a:rPr>
              <a:t>https://knightscholar.geneseo.edu/cgi/</a:t>
            </a:r>
            <a:r>
              <a:rPr lang="en-US" sz="1100" err="1">
                <a:solidFill>
                  <a:srgbClr val="1155CC"/>
                </a:solidFill>
                <a:latin typeface="Arial"/>
                <a:cs typeface="Arial"/>
                <a:hlinkClick r:id="rId7"/>
              </a:rPr>
              <a:t>viewcontent.cgi</a:t>
            </a:r>
            <a:r>
              <a:rPr lang="en-US" sz="1100">
                <a:solidFill>
                  <a:srgbClr val="1155CC"/>
                </a:solidFill>
                <a:latin typeface="Arial"/>
                <a:cs typeface="Arial"/>
                <a:hlinkClick r:id="rId7"/>
              </a:rPr>
              <a:t>?article=1016&amp;context=</a:t>
            </a:r>
            <a:r>
              <a:rPr lang="en-US" sz="1100" err="1">
                <a:solidFill>
                  <a:srgbClr val="1155CC"/>
                </a:solidFill>
                <a:latin typeface="Arial"/>
                <a:cs typeface="Arial"/>
                <a:hlinkClick r:id="rId7"/>
              </a:rPr>
              <a:t>oer-ost</a:t>
            </a:r>
            <a:endParaRPr lang="en-US" sz="1100">
              <a:solidFill>
                <a:srgbClr val="1155CC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0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GeeksforGeeks</a:t>
            </a: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(2020, July 6). </a:t>
            </a:r>
            <a:r>
              <a:rPr lang="en-US" sz="10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 between Document Type Definition (DTD) and XML Schema Definition (XSD)</a:t>
            </a: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GeeksforGeeks</a:t>
            </a: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en-US" sz="10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www.geeksforgeeks.org</a:t>
            </a: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/computer-networks/difference-between-document-type-</a:t>
            </a:r>
            <a:r>
              <a:rPr lang="en-US" sz="10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definition-dtd-and-xml</a:t>
            </a: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-</a:t>
            </a:r>
            <a:r>
              <a:rPr lang="en-US" sz="10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schema-definition-xsd</a:t>
            </a: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endParaRPr lang="en-US" sz="10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Pal, R. (2020, November 20). </a:t>
            </a:r>
            <a:r>
              <a:rPr lang="en-US" sz="10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XML Beginner Tutorial</a:t>
            </a: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YouTube. </a:t>
            </a: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http://www.youtube.com/playlist?list=PLhW3qG5bs-</a:t>
            </a:r>
            <a:r>
              <a:rPr lang="en-US" sz="10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L9DloLUPwC3GdFimY5Ce_gS</a:t>
            </a:r>
            <a:endParaRPr lang="en-US" sz="10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w3Schools. (2019). </a:t>
            </a:r>
            <a:r>
              <a:rPr lang="en-US" sz="10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XML Tutorial</a:t>
            </a: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W3schools.com. </a:t>
            </a:r>
            <a:r>
              <a:rPr lang="en-US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https://www.w3schools.com/xml/</a:t>
            </a:r>
            <a:endParaRPr lang="en-US" sz="10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6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BF6C4E-6981-EC96-642C-32D206DF11B8}"/>
              </a:ext>
            </a:extLst>
          </p:cNvPr>
          <p:cNvSpPr txBox="1"/>
          <p:nvPr/>
        </p:nvSpPr>
        <p:spPr>
          <a:xfrm>
            <a:off x="5048794" y="399820"/>
            <a:ext cx="6488209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2061F-02AE-C89E-AA88-BDA62BBBB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380" y="2220557"/>
            <a:ext cx="5049177" cy="43675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2F4B07-A794-2CB9-0F69-00473F8C84FD}"/>
              </a:ext>
            </a:extLst>
          </p:cNvPr>
          <p:cNvSpPr txBox="1"/>
          <p:nvPr/>
        </p:nvSpPr>
        <p:spPr>
          <a:xfrm>
            <a:off x="8735682" y="2538919"/>
            <a:ext cx="2801321" cy="349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287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C5F05-4DC3-72FF-BCA2-F448ECCA0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6" y="250552"/>
            <a:ext cx="4357477" cy="4074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FCA03-0A95-0CFC-B38C-1DD2B03A10DD}"/>
              </a:ext>
            </a:extLst>
          </p:cNvPr>
          <p:cNvSpPr txBox="1"/>
          <p:nvPr/>
        </p:nvSpPr>
        <p:spPr>
          <a:xfrm>
            <a:off x="858541" y="4404325"/>
            <a:ext cx="239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Hmm… that looks familiar...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5458A-73F0-E90D-2E65-D519BE2F249D}"/>
              </a:ext>
            </a:extLst>
          </p:cNvPr>
          <p:cNvSpPr txBox="1"/>
          <p:nvPr/>
        </p:nvSpPr>
        <p:spPr>
          <a:xfrm>
            <a:off x="858541" y="5455900"/>
            <a:ext cx="2641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That’s because it is!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EDB00-358E-D8A6-6776-480BDC9B3579}"/>
              </a:ext>
            </a:extLst>
          </p:cNvPr>
          <p:cNvSpPr txBox="1"/>
          <p:nvPr/>
        </p:nvSpPr>
        <p:spPr>
          <a:xfrm>
            <a:off x="9241762" y="2431883"/>
            <a:ext cx="26411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XML has a hierarchical structure: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One root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Multiple child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And even more child elements!</a:t>
            </a:r>
          </a:p>
        </p:txBody>
      </p:sp>
    </p:spTree>
    <p:extLst>
      <p:ext uri="{BB962C8B-B14F-4D97-AF65-F5344CB8AC3E}">
        <p14:creationId xmlns:p14="http://schemas.microsoft.com/office/powerpoint/2010/main" val="8227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A494-B0E9-278B-F9E2-98DC48AB2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A4E87-6489-4977-9D92-C66CEF20454B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Syntax</a:t>
            </a:r>
            <a:endParaRPr lang="en-US" sz="440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E6955-E42C-21AF-B28E-960F641C6218}"/>
              </a:ext>
            </a:extLst>
          </p:cNvPr>
          <p:cNvSpPr txBox="1"/>
          <p:nvPr/>
        </p:nvSpPr>
        <p:spPr>
          <a:xfrm>
            <a:off x="447869" y="1579984"/>
            <a:ext cx="221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HTML tags?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4A6AA-378F-20D5-ACC6-B7D138851F55}"/>
              </a:ext>
            </a:extLst>
          </p:cNvPr>
          <p:cNvSpPr txBox="1"/>
          <p:nvPr/>
        </p:nvSpPr>
        <p:spPr>
          <a:xfrm>
            <a:off x="2660085" y="1579984"/>
            <a:ext cx="138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&lt;body&gt;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0C8D0-368F-FAB6-D164-41A096196240}"/>
              </a:ext>
            </a:extLst>
          </p:cNvPr>
          <p:cNvSpPr txBox="1"/>
          <p:nvPr/>
        </p:nvSpPr>
        <p:spPr>
          <a:xfrm>
            <a:off x="3908318" y="1579981"/>
            <a:ext cx="138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&lt;h1-h6&gt;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02039-BA24-3309-5EDD-F0DAB4EDBEDF}"/>
              </a:ext>
            </a:extLst>
          </p:cNvPr>
          <p:cNvSpPr txBox="1"/>
          <p:nvPr/>
        </p:nvSpPr>
        <p:spPr>
          <a:xfrm>
            <a:off x="5149286" y="1579981"/>
            <a:ext cx="138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&lt;table&gt;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03776-E2A3-3AC6-5261-9A8F3093A5D6}"/>
              </a:ext>
            </a:extLst>
          </p:cNvPr>
          <p:cNvSpPr txBox="1"/>
          <p:nvPr/>
        </p:nvSpPr>
        <p:spPr>
          <a:xfrm>
            <a:off x="6390253" y="1579981"/>
            <a:ext cx="88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&lt;ul&gt;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A0C86-0781-3347-164F-FA7C6DFD3BDF}"/>
              </a:ext>
            </a:extLst>
          </p:cNvPr>
          <p:cNvSpPr txBox="1"/>
          <p:nvPr/>
        </p:nvSpPr>
        <p:spPr>
          <a:xfrm>
            <a:off x="7094200" y="1579980"/>
            <a:ext cx="82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&lt;</a:t>
            </a:r>
            <a:r>
              <a:rPr lang="en-US" sz="2400" err="1"/>
              <a:t>ol</a:t>
            </a:r>
            <a:r>
              <a:rPr lang="en-US" sz="2400"/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4EB20-471B-7085-5598-32BFCC23F2AE}"/>
              </a:ext>
            </a:extLst>
          </p:cNvPr>
          <p:cNvSpPr txBox="1"/>
          <p:nvPr/>
        </p:nvSpPr>
        <p:spPr>
          <a:xfrm>
            <a:off x="7803747" y="1579979"/>
            <a:ext cx="709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&lt;li&gt;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AD9C8-83D9-8364-73BD-2093BFEA5434}"/>
              </a:ext>
            </a:extLst>
          </p:cNvPr>
          <p:cNvSpPr txBox="1"/>
          <p:nvPr/>
        </p:nvSpPr>
        <p:spPr>
          <a:xfrm>
            <a:off x="8367343" y="1579978"/>
            <a:ext cx="82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&lt;p&gt;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03E41-4BE7-3E7E-514C-A10C335B1DE4}"/>
              </a:ext>
            </a:extLst>
          </p:cNvPr>
          <p:cNvSpPr txBox="1"/>
          <p:nvPr/>
        </p:nvSpPr>
        <p:spPr>
          <a:xfrm>
            <a:off x="9016508" y="1579978"/>
            <a:ext cx="88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&lt;</a:t>
            </a:r>
            <a:r>
              <a:rPr lang="en-US" sz="2400" err="1"/>
              <a:t>th</a:t>
            </a:r>
            <a:r>
              <a:rPr lang="en-US" sz="2400"/>
              <a:t>&gt;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2D1D0-0916-0BED-B564-5667124EA180}"/>
              </a:ext>
            </a:extLst>
          </p:cNvPr>
          <p:cNvSpPr txBox="1"/>
          <p:nvPr/>
        </p:nvSpPr>
        <p:spPr>
          <a:xfrm>
            <a:off x="447868" y="1579978"/>
            <a:ext cx="647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XML doesn’t have any predefined tags!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F444C8-C7C7-54CE-EAA6-A52CBAE927D0}"/>
              </a:ext>
            </a:extLst>
          </p:cNvPr>
          <p:cNvSpPr txBox="1"/>
          <p:nvPr/>
        </p:nvSpPr>
        <p:spPr>
          <a:xfrm>
            <a:off x="447868" y="1992341"/>
            <a:ext cx="1128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But then how does it work?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9B5FBE-4F29-C0B5-4185-5259EDD60CF8}"/>
              </a:ext>
            </a:extLst>
          </p:cNvPr>
          <p:cNvSpPr txBox="1"/>
          <p:nvPr/>
        </p:nvSpPr>
        <p:spPr>
          <a:xfrm>
            <a:off x="447868" y="2398738"/>
            <a:ext cx="1128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XML is supposed to be self-descriptive, and the only way to do that is to create our own tags. As a bonus, both us and the computer can read it as is.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D5614B-936F-6587-76C4-60CB225D57BF}"/>
              </a:ext>
            </a:extLst>
          </p:cNvPr>
          <p:cNvSpPr txBox="1"/>
          <p:nvPr/>
        </p:nvSpPr>
        <p:spPr>
          <a:xfrm>
            <a:off x="447868" y="3535519"/>
            <a:ext cx="11286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rules are simple: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prolog (is optional, but strongly recommended) must go at the 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If you open a tag, you MUST close that 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Case matters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Nest, nest, nest — did I say nest, yet?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Attribute values MUST be quoted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Entities… are tricky, but manageable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C75E1F-2733-A9DF-758F-05445AB43474}"/>
              </a:ext>
            </a:extLst>
          </p:cNvPr>
          <p:cNvSpPr txBox="1"/>
          <p:nvPr/>
        </p:nvSpPr>
        <p:spPr>
          <a:xfrm>
            <a:off x="7503886" y="4927600"/>
            <a:ext cx="4122057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Note:</a:t>
            </a:r>
          </a:p>
          <a:p>
            <a:r>
              <a:rPr lang="en-US" sz="2400">
                <a:solidFill>
                  <a:schemeClr val="bg1"/>
                </a:solidFill>
              </a:rPr>
              <a:t>Comments are the same as in HTML &amp; whitespace IS preserved</a:t>
            </a:r>
          </a:p>
        </p:txBody>
      </p:sp>
    </p:spTree>
    <p:extLst>
      <p:ext uri="{BB962C8B-B14F-4D97-AF65-F5344CB8AC3E}">
        <p14:creationId xmlns:p14="http://schemas.microsoft.com/office/powerpoint/2010/main" val="6198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 build="allAtOnce"/>
      <p:bldP spid="4" grpId="1" build="allAtOnce"/>
      <p:bldP spid="5" grpId="0" build="allAtOnce"/>
      <p:bldP spid="5" grpId="1" build="allAtOnce"/>
      <p:bldP spid="6" grpId="0" build="allAtOnce"/>
      <p:bldP spid="6" grpId="1" build="allAtOnce"/>
      <p:bldP spid="7" grpId="0" build="allAtOnce"/>
      <p:bldP spid="7" grpId="1" build="allAtOnce"/>
      <p:bldP spid="8" grpId="0" build="allAtOnce"/>
      <p:bldP spid="8" grpId="1" build="allAtOnce"/>
      <p:bldP spid="9" grpId="0" build="allAtOnce"/>
      <p:bldP spid="9" grpId="1" build="allAtOnce"/>
      <p:bldP spid="10" grpId="0" build="allAtOnce"/>
      <p:bldP spid="10" grpId="1" build="allAtOnce"/>
      <p:bldP spid="11" grpId="0" build="allAtOnce"/>
      <p:bldP spid="11" grpId="1" build="allAtOnce"/>
      <p:bldP spid="21" grpId="0"/>
      <p:bldP spid="23" grpId="0"/>
      <p:bldP spid="24" grpId="0"/>
      <p:bldP spid="25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B0894CD-E262-782D-BA01-1021AE0C3609}"/>
              </a:ext>
            </a:extLst>
          </p:cNvPr>
          <p:cNvGrpSpPr/>
          <p:nvPr/>
        </p:nvGrpSpPr>
        <p:grpSpPr>
          <a:xfrm>
            <a:off x="643467" y="2352125"/>
            <a:ext cx="10905066" cy="2430749"/>
            <a:chOff x="643467" y="2352125"/>
            <a:chExt cx="10905066" cy="24307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953D60-BF98-4A7F-7202-46F2E25E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67" y="2352125"/>
              <a:ext cx="10905066" cy="2153750"/>
            </a:xfrm>
            <a:prstGeom prst="rect">
              <a:avLst/>
            </a:prstGeom>
          </p:spPr>
        </p:pic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E7B24782-2058-8BE4-CC67-2429C04F9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67" y="4505875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89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C8F8C-9FF7-AC6F-87F4-55E913AC3C13}"/>
              </a:ext>
            </a:extLst>
          </p:cNvPr>
          <p:cNvSpPr txBox="1"/>
          <p:nvPr/>
        </p:nvSpPr>
        <p:spPr>
          <a:xfrm>
            <a:off x="348343" y="391886"/>
            <a:ext cx="1148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Syntax (continued)</a:t>
            </a:r>
            <a:endParaRPr lang="en-US" sz="440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39BA1-0818-652F-E63D-792A99F7C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954" y="468266"/>
            <a:ext cx="4357477" cy="4074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61ACB2-1E66-4096-B8B3-C7AAF9D014DC}"/>
              </a:ext>
            </a:extLst>
          </p:cNvPr>
          <p:cNvSpPr txBox="1"/>
          <p:nvPr/>
        </p:nvSpPr>
        <p:spPr>
          <a:xfrm>
            <a:off x="4873690" y="122288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Prolog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6E5A10-507E-2DC0-1521-5D8AA16EFFE1}"/>
              </a:ext>
            </a:extLst>
          </p:cNvPr>
          <p:cNvCxnSpPr>
            <a:stCxn id="7" idx="3"/>
          </p:cNvCxnSpPr>
          <p:nvPr/>
        </p:nvCxnSpPr>
        <p:spPr>
          <a:xfrm flipV="1">
            <a:off x="6092890" y="602343"/>
            <a:ext cx="1261064" cy="8513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B04FC42-62FB-2F56-75B8-27306C822AD7}"/>
              </a:ext>
            </a:extLst>
          </p:cNvPr>
          <p:cNvSpPr txBox="1"/>
          <p:nvPr/>
        </p:nvSpPr>
        <p:spPr>
          <a:xfrm>
            <a:off x="3432629" y="1843423"/>
            <a:ext cx="26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Tag sandwiches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EFC9AB-4540-3C45-4242-8841A6F1AAE0}"/>
              </a:ext>
            </a:extLst>
          </p:cNvPr>
          <p:cNvCxnSpPr>
            <a:stCxn id="12" idx="3"/>
          </p:cNvCxnSpPr>
          <p:nvPr/>
        </p:nvCxnSpPr>
        <p:spPr>
          <a:xfrm flipV="1">
            <a:off x="6092890" y="1028029"/>
            <a:ext cx="1261064" cy="10462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7EA0D9-06A6-275F-E711-2F51043C330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092890" y="2074256"/>
            <a:ext cx="1261064" cy="23526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64C356-01E9-208B-2BCD-D77BFB272C91}"/>
              </a:ext>
            </a:extLst>
          </p:cNvPr>
          <p:cNvSpPr txBox="1"/>
          <p:nvPr/>
        </p:nvSpPr>
        <p:spPr>
          <a:xfrm>
            <a:off x="4831826" y="2463963"/>
            <a:ext cx="12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Nested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6C92EA7E-964A-3989-2596-0B1651B9ED1D}"/>
              </a:ext>
            </a:extLst>
          </p:cNvPr>
          <p:cNvSpPr/>
          <p:nvPr/>
        </p:nvSpPr>
        <p:spPr>
          <a:xfrm>
            <a:off x="6974114" y="2258080"/>
            <a:ext cx="254000" cy="85902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D8125C-6D14-FA12-7776-6265AED89092}"/>
              </a:ext>
            </a:extLst>
          </p:cNvPr>
          <p:cNvCxnSpPr>
            <a:cxnSpLocks/>
            <a:stCxn id="19" idx="1"/>
            <a:endCxn id="18" idx="3"/>
          </p:cNvCxnSpPr>
          <p:nvPr/>
        </p:nvCxnSpPr>
        <p:spPr>
          <a:xfrm flipH="1">
            <a:off x="6092890" y="2687593"/>
            <a:ext cx="881224" cy="72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8F9FF8-5235-8CEE-E9CB-79414D5C8C9A}"/>
              </a:ext>
            </a:extLst>
          </p:cNvPr>
          <p:cNvSpPr txBox="1"/>
          <p:nvPr/>
        </p:nvSpPr>
        <p:spPr>
          <a:xfrm>
            <a:off x="2278743" y="3084503"/>
            <a:ext cx="381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Quoted attribute values</a:t>
            </a: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B95E2DD7-6944-57BA-8ADC-6DC6FF163E90}"/>
              </a:ext>
            </a:extLst>
          </p:cNvPr>
          <p:cNvCxnSpPr>
            <a:stCxn id="27" idx="2"/>
          </p:cNvCxnSpPr>
          <p:nvPr/>
        </p:nvCxnSpPr>
        <p:spPr>
          <a:xfrm rot="5400000" flipH="1" flipV="1">
            <a:off x="6495652" y="1064735"/>
            <a:ext cx="171597" cy="4791269"/>
          </a:xfrm>
          <a:prstGeom prst="curvedConnector4">
            <a:avLst>
              <a:gd name="adj1" fmla="val -133219"/>
              <a:gd name="adj2" fmla="val 69902"/>
            </a:avLst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046CE3-A5BB-8CA0-F289-E9A01628FDF2}"/>
              </a:ext>
            </a:extLst>
          </p:cNvPr>
          <p:cNvSpPr txBox="1"/>
          <p:nvPr/>
        </p:nvSpPr>
        <p:spPr>
          <a:xfrm>
            <a:off x="8403772" y="5130800"/>
            <a:ext cx="285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But I mentioned entities, too…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28D54F-5D0D-7B06-08EC-95100D5B1D45}"/>
              </a:ext>
            </a:extLst>
          </p:cNvPr>
          <p:cNvGrpSpPr/>
          <p:nvPr/>
        </p:nvGrpSpPr>
        <p:grpSpPr>
          <a:xfrm>
            <a:off x="1368107" y="3865566"/>
            <a:ext cx="5032310" cy="2996623"/>
            <a:chOff x="1368107" y="3865566"/>
            <a:chExt cx="5032310" cy="299662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3728B-E71E-6C0D-C44D-BF9129E2E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8107" y="3865566"/>
              <a:ext cx="5032310" cy="2681411"/>
            </a:xfrm>
            <a:prstGeom prst="rect">
              <a:avLst/>
            </a:prstGeom>
          </p:spPr>
        </p:pic>
        <p:sp>
          <p:nvSpPr>
            <p:cNvPr id="42" name="Rectangle 1">
              <a:extLst>
                <a:ext uri="{FF2B5EF4-FFF2-40B4-BE49-F238E27FC236}">
                  <a16:creationId xmlns:a16="http://schemas.microsoft.com/office/drawing/2014/main" id="{5AAC2A5B-D1EA-7326-5CF7-AB42DD9E5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108" y="6585190"/>
              <a:ext cx="13533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(w3Schools, 2019)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6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8" grpId="0"/>
      <p:bldP spid="19" grpId="0" animBg="1"/>
      <p:bldP spid="27" grpId="0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50</Slides>
  <Notes>25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Savon</vt:lpstr>
      <vt:lpstr>XML &amp; JSON</vt:lpstr>
      <vt:lpstr>XML</vt:lpstr>
      <vt:lpstr>What does XML stand for?</vt:lpstr>
      <vt:lpstr>PowerPoint Presentation</vt:lpstr>
      <vt:lpstr>But we’ve got to go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JSON</vt:lpstr>
      <vt:lpstr>What is JSON?</vt:lpstr>
      <vt:lpstr>Where is it used?</vt:lpstr>
      <vt:lpstr>Basic Structure </vt:lpstr>
      <vt:lpstr>Example</vt:lpstr>
      <vt:lpstr>Example</vt:lpstr>
      <vt:lpstr>Using JSON in JavaScript</vt:lpstr>
      <vt:lpstr>Using JSON in JavaScript</vt:lpstr>
      <vt:lpstr>Parsing JSON </vt:lpstr>
      <vt:lpstr>Converting JS to JSON</vt:lpstr>
      <vt:lpstr>JSON Rules</vt:lpstr>
      <vt:lpstr>PowerPoint Presentation</vt:lpstr>
      <vt:lpstr>Sending data</vt:lpstr>
      <vt:lpstr>Receiving data</vt:lpstr>
      <vt:lpstr>JSON PHP</vt:lpstr>
      <vt:lpstr>AJAX</vt:lpstr>
      <vt:lpstr>Requesting a PHP file</vt:lpstr>
      <vt:lpstr>HTTP POST method</vt:lpstr>
      <vt:lpstr>JSON JSONP</vt:lpstr>
      <vt:lpstr>JSON JSONP</vt:lpstr>
      <vt:lpstr>PowerPoint Presentation</vt:lpstr>
      <vt:lpstr>JSON vs. JavaScript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XML &amp; JSON</dc:title>
  <dc:creator>Richter, Andrea</dc:creator>
  <cp:revision>2</cp:revision>
  <dcterms:created xsi:type="dcterms:W3CDTF">2025-09-19T12:55:31Z</dcterms:created>
  <dcterms:modified xsi:type="dcterms:W3CDTF">2025-10-03T12:52:18Z</dcterms:modified>
</cp:coreProperties>
</file>