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9"/>
  </p:notesMasterIdLst>
  <p:sldIdLst>
    <p:sldId id="256" r:id="rId2"/>
    <p:sldId id="257" r:id="rId3"/>
    <p:sldId id="259" r:id="rId4"/>
    <p:sldId id="273" r:id="rId5"/>
    <p:sldId id="271" r:id="rId6"/>
    <p:sldId id="267" r:id="rId7"/>
    <p:sldId id="260" r:id="rId8"/>
    <p:sldId id="263" r:id="rId9"/>
    <p:sldId id="265" r:id="rId10"/>
    <p:sldId id="266" r:id="rId11"/>
    <p:sldId id="268" r:id="rId12"/>
    <p:sldId id="264" r:id="rId13"/>
    <p:sldId id="258" r:id="rId14"/>
    <p:sldId id="262" r:id="rId15"/>
    <p:sldId id="270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3960"/>
    <a:srgbClr val="17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9E53A-91FA-D21F-B99C-72F1F0AB782E}" v="14" dt="2025-09-26T16:21:19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B28C-AEEA-48D6-8BC0-5F17D7E5B08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50D2-49D3-4233-910A-965BCED9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b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$('#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myId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'); </a:t>
            </a:r>
          </a:p>
          <a:p>
            <a:pPr rtl="0" eaLnBrk="1" fontAlgn="t" latinLnBrk="0" hangingPunct="1"/>
            <a:b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$('.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myClass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');</a:t>
            </a:r>
          </a:p>
          <a:p>
            <a:pPr rtl="0" eaLnBrk="1" fontAlgn="t" latinLnBrk="0" hangingPunct="1"/>
            <a:b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$('.container p');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50D2-49D3-4233-910A-965BCED99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97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3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jquery/jquery-introducti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46F5C31A-DCC7-49D8-9982-1042DBBF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7AFB7295-2F19-4B05-A81A-87B51093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D9E8E26-937B-4D88-9FED-7A5E1E6F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8200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C30C68-EAD0-A323-9B4C-BC36901E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51" y="2386081"/>
            <a:ext cx="5377375" cy="4341358"/>
          </a:xfrm>
        </p:spPr>
        <p:txBody>
          <a:bodyPr anchor="t">
            <a:normAutofit/>
          </a:bodyPr>
          <a:lstStyle/>
          <a:p>
            <a:r>
              <a:rPr lang="en-US" sz="8000" dirty="0">
                <a:latin typeface="+mn-lt"/>
              </a:rPr>
              <a:t>jQuery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239C0-E8AB-6161-1338-57A3BC97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5014" y="2110871"/>
            <a:ext cx="2505384" cy="435292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Olivia &amp; Adam</a:t>
            </a:r>
          </a:p>
        </p:txBody>
      </p:sp>
    </p:spTree>
    <p:extLst>
      <p:ext uri="{BB962C8B-B14F-4D97-AF65-F5344CB8AC3E}">
        <p14:creationId xmlns:p14="http://schemas.microsoft.com/office/powerpoint/2010/main" val="40052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D26A6-1F40-C2E0-BBFE-1777A8EC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678" y="51125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Hierarchy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B40B2-FD04-FF7F-524D-FE9CB1D6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5" y="1664431"/>
            <a:ext cx="5434010" cy="396504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u="sng"/>
              <a:t>Ancestor descendant </a:t>
            </a:r>
            <a:r>
              <a:rPr lang="en-US"/>
              <a:t>- An element that is a descendant of another element </a:t>
            </a:r>
          </a:p>
          <a:p>
            <a:pPr>
              <a:lnSpc>
                <a:spcPct val="110000"/>
              </a:lnSpc>
            </a:pPr>
            <a:r>
              <a:rPr lang="en-US" b="1" u="sng"/>
              <a:t>Parent &gt; child </a:t>
            </a:r>
            <a:r>
              <a:rPr lang="en-US"/>
              <a:t>- An element that is a direct child of another element</a:t>
            </a:r>
          </a:p>
          <a:p>
            <a:pPr>
              <a:lnSpc>
                <a:spcPct val="110000"/>
              </a:lnSpc>
            </a:pPr>
            <a:r>
              <a:rPr lang="en-US" b="1" u="sng"/>
              <a:t>Previous + next </a:t>
            </a:r>
            <a:r>
              <a:rPr lang="en-US"/>
              <a:t>– Adjacent sibling </a:t>
            </a:r>
          </a:p>
          <a:p>
            <a:pPr>
              <a:lnSpc>
                <a:spcPct val="110000"/>
              </a:lnSpc>
            </a:pPr>
            <a:r>
              <a:rPr lang="en-US" b="1" u="sng"/>
              <a:t>Previous - siblings </a:t>
            </a:r>
            <a:r>
              <a:rPr lang="en-US"/>
              <a:t>- Sibling selector will select all elements that are sibling of the previous element </a:t>
            </a:r>
            <a:endParaRPr lang="en-US" dirty="0"/>
          </a:p>
        </p:txBody>
      </p:sp>
      <p:pic>
        <p:nvPicPr>
          <p:cNvPr id="1028" name="Picture 4" descr="jQuery Traversing">
            <a:extLst>
              <a:ext uri="{FF2B5EF4-FFF2-40B4-BE49-F238E27FC236}">
                <a16:creationId xmlns:a16="http://schemas.microsoft.com/office/drawing/2014/main" id="{A0D7F4EE-87AB-4582-ECBC-0729114F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239" y="1620838"/>
            <a:ext cx="6076948" cy="437809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3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56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727B6A-43E5-1D90-85BB-1DA24995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Basic Filters 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D6B5-D52F-D932-6407-7F392829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320" y="1633537"/>
            <a:ext cx="7705906" cy="4697413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/>
              <a:t>:not</a:t>
            </a:r>
            <a:r>
              <a:rPr lang="en-US" sz="12800" dirty="0"/>
              <a:t> </a:t>
            </a:r>
            <a:r>
              <a:rPr lang="en-US" sz="8000" dirty="0"/>
              <a:t>– All elements except those matching. $("</a:t>
            </a:r>
            <a:r>
              <a:rPr lang="en-US" sz="8000" dirty="0" err="1"/>
              <a:t>div:not</a:t>
            </a:r>
            <a:r>
              <a:rPr lang="en-US" sz="8000" dirty="0"/>
              <a:t>(#summary)")</a:t>
            </a:r>
          </a:p>
          <a:p>
            <a:r>
              <a:rPr lang="en-US" sz="12800" b="1" dirty="0"/>
              <a:t>:first </a:t>
            </a:r>
            <a:r>
              <a:rPr lang="en-US" sz="8000" dirty="0"/>
              <a:t>– The first matched element.$("p:first")</a:t>
            </a:r>
          </a:p>
          <a:p>
            <a:r>
              <a:rPr lang="en-US" sz="12800" b="1" dirty="0"/>
              <a:t>:last </a:t>
            </a:r>
            <a:r>
              <a:rPr lang="en-US" sz="8000" dirty="0"/>
              <a:t>– The last matched element. $("</a:t>
            </a:r>
            <a:r>
              <a:rPr lang="en-US" sz="8000" dirty="0" err="1"/>
              <a:t>li:last</a:t>
            </a:r>
            <a:r>
              <a:rPr lang="en-US" sz="8000" dirty="0"/>
              <a:t>")</a:t>
            </a:r>
          </a:p>
          <a:p>
            <a:r>
              <a:rPr lang="en-US" sz="12800" b="1" dirty="0"/>
              <a:t>:even </a:t>
            </a:r>
            <a:r>
              <a:rPr lang="en-US" sz="8000" dirty="0"/>
              <a:t>– Elements with even index (0, 2, 4…). $("</a:t>
            </a:r>
            <a:r>
              <a:rPr lang="en-US" sz="8000" dirty="0" err="1"/>
              <a:t>tr:even</a:t>
            </a:r>
            <a:r>
              <a:rPr lang="en-US" sz="8000" dirty="0"/>
              <a:t>")</a:t>
            </a:r>
          </a:p>
          <a:p>
            <a:r>
              <a:rPr lang="en-US" sz="12800" b="1" dirty="0"/>
              <a:t>:odd </a:t>
            </a:r>
            <a:r>
              <a:rPr lang="en-US" sz="8000" dirty="0"/>
              <a:t>-Elements with odd index (1, 3, 5…). $("</a:t>
            </a:r>
            <a:r>
              <a:rPr lang="en-US" sz="8000" dirty="0" err="1"/>
              <a:t>tr:odd</a:t>
            </a:r>
            <a:r>
              <a:rPr lang="en-US" sz="8000" dirty="0"/>
              <a:t>")</a:t>
            </a:r>
          </a:p>
          <a:p>
            <a:r>
              <a:rPr lang="en-US" sz="11200" b="1" dirty="0"/>
              <a:t>:animated </a:t>
            </a:r>
            <a:r>
              <a:rPr lang="en-US" sz="8000" dirty="0"/>
              <a:t>– Elements currently animated. $(":animated")</a:t>
            </a:r>
          </a:p>
          <a:p>
            <a:r>
              <a:rPr lang="en-US" sz="16000" b="1" dirty="0"/>
              <a:t>:</a:t>
            </a:r>
            <a:r>
              <a:rPr lang="en-US" sz="12800" b="1" dirty="0"/>
              <a:t>focus </a:t>
            </a:r>
            <a:r>
              <a:rPr lang="en-US" sz="8000" dirty="0"/>
              <a:t>– The focused element. $(":focus")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1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4878-7601-6BFF-1907-5D04F542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555" y="2910305"/>
            <a:ext cx="9905998" cy="706273"/>
          </a:xfrm>
        </p:spPr>
        <p:txBody>
          <a:bodyPr/>
          <a:lstStyle/>
          <a:p>
            <a:r>
              <a:rPr lang="en-US" dirty="0"/>
              <a:t>JQUERY effect's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C3E3-ACFB-B963-CEBA-90929D39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16" y="874577"/>
            <a:ext cx="10675567" cy="10953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jQuery effects are the set of methods that can add </a:t>
            </a:r>
            <a:r>
              <a:rPr lang="en-US" u="sng" dirty="0">
                <a:highlight>
                  <a:srgbClr val="153960"/>
                </a:highlight>
              </a:rPr>
              <a:t>visual dynamic behavior </a:t>
            </a:r>
            <a:r>
              <a:rPr lang="en-US" dirty="0"/>
              <a:t>to the elements on a webpage</a:t>
            </a:r>
          </a:p>
          <a:p>
            <a:r>
              <a:rPr lang="en-US" dirty="0"/>
              <a:t>Some Different Effects include:</a:t>
            </a:r>
          </a:p>
          <a:p>
            <a:pPr marL="0" indent="0">
              <a:buNone/>
            </a:pPr>
            <a:r>
              <a:rPr lang="en-US" sz="2300" dirty="0"/>
              <a:t> Hide / show</a:t>
            </a:r>
          </a:p>
          <a:p>
            <a:pPr marL="0" indent="0">
              <a:buNone/>
            </a:pPr>
            <a:r>
              <a:rPr lang="en-US" sz="2300" dirty="0"/>
              <a:t> Fade</a:t>
            </a:r>
          </a:p>
          <a:p>
            <a:pPr marL="0" indent="0">
              <a:buNone/>
            </a:pPr>
            <a:r>
              <a:rPr lang="en-US" sz="2300" dirty="0"/>
              <a:t> Slide</a:t>
            </a:r>
          </a:p>
          <a:p>
            <a:pPr marL="0" indent="0">
              <a:buNone/>
            </a:pPr>
            <a:r>
              <a:rPr lang="en-US" sz="2300" dirty="0"/>
              <a:t> Animate</a:t>
            </a:r>
          </a:p>
          <a:p>
            <a:pPr marL="0" indent="0">
              <a:buNone/>
            </a:pPr>
            <a:r>
              <a:rPr lang="en-US" sz="2300" dirty="0"/>
              <a:t> Stop()</a:t>
            </a:r>
          </a:p>
          <a:p>
            <a:pPr marL="0" indent="0">
              <a:buNone/>
            </a:pPr>
            <a:r>
              <a:rPr lang="en-US" sz="2300" dirty="0"/>
              <a:t>Callback</a:t>
            </a:r>
          </a:p>
          <a:p>
            <a:pPr marL="0" indent="0">
              <a:buNone/>
            </a:pPr>
            <a:r>
              <a:rPr lang="en-US" sz="2300" dirty="0"/>
              <a:t>Chaining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5540-23DE-6066-1457-4AF0C13E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324" y="27583"/>
            <a:ext cx="9905998" cy="1478570"/>
          </a:xfrm>
        </p:spPr>
        <p:txBody>
          <a:bodyPr/>
          <a:lstStyle/>
          <a:p>
            <a:r>
              <a:rPr lang="en-US" dirty="0"/>
              <a:t>Example: fade element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FEFB78-20BD-3769-4FEB-3625E5E9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4" y="2066925"/>
            <a:ext cx="4909376" cy="3371850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B8369D-377B-6CE6-86D8-A89340FCD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23" y="1609725"/>
            <a:ext cx="4953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A1E67D-4E93-F3D1-E8C8-5EEEAA3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Events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89A-8875-1A1D-7828-B9CF7F8E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Events are the response from a webpage when a user interacts with the webpage.</a:t>
            </a:r>
          </a:p>
          <a:p>
            <a:r>
              <a:rPr lang="en-US" dirty="0"/>
              <a:t>Actions from user can be, moving a mouse over an element, selection a radio button, clicking on an element, etc. . .</a:t>
            </a:r>
          </a:p>
          <a:p>
            <a:r>
              <a:rPr lang="en-US" dirty="0"/>
              <a:t>Before jQuery runs; it must check to see if the html is fully loaded by using the </a:t>
            </a:r>
            <a:r>
              <a:rPr lang="en-US" b="1" dirty="0"/>
              <a:t>.ready() </a:t>
            </a:r>
            <a:r>
              <a:rPr lang="en-US" dirty="0"/>
              <a:t>event and the </a:t>
            </a:r>
            <a:r>
              <a:rPr lang="en-US" b="1" dirty="0"/>
              <a:t>.load() </a:t>
            </a:r>
            <a:r>
              <a:rPr lang="en-US" dirty="0"/>
              <a:t>event</a:t>
            </a:r>
          </a:p>
          <a:p>
            <a:r>
              <a:rPr lang="en-US" dirty="0"/>
              <a:t>Ex:	 .click()	 .hover() .keypress() </a:t>
            </a:r>
          </a:p>
        </p:txBody>
      </p:sp>
    </p:spTree>
    <p:extLst>
      <p:ext uri="{BB962C8B-B14F-4D97-AF65-F5344CB8AC3E}">
        <p14:creationId xmlns:p14="http://schemas.microsoft.com/office/powerpoint/2010/main" val="42216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2404-C86A-03C3-A021-0915B388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-219682"/>
            <a:ext cx="9905998" cy="1478570"/>
          </a:xfrm>
        </p:spPr>
        <p:txBody>
          <a:bodyPr/>
          <a:lstStyle/>
          <a:p>
            <a:r>
              <a:rPr lang="en-US" dirty="0"/>
              <a:t>Example : events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268FD-BED1-5FF5-4876-7EE93756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02" y="996168"/>
            <a:ext cx="5688338" cy="5379403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50C831-6860-CA0E-B2B8-04C57CD7E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1" y="0"/>
            <a:ext cx="11243213" cy="65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3DDA2-4D4D-AEC1-A7CD-4A5F9D9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DOM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21DF-04C9-E8C7-AC14-577183D1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It change or create HTML elements after the page loads.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C5308C-EC24-DE18-B62F-604E75228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42507"/>
              </p:ext>
            </p:extLst>
          </p:nvPr>
        </p:nvGraphicFramePr>
        <p:xfrm>
          <a:off x="4711778" y="1390935"/>
          <a:ext cx="6844046" cy="407162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385773">
                  <a:extLst>
                    <a:ext uri="{9D8B030D-6E8A-4147-A177-3AD203B41FA5}">
                      <a16:colId xmlns:a16="http://schemas.microsoft.com/office/drawing/2014/main" val="2383118495"/>
                    </a:ext>
                  </a:extLst>
                </a:gridCol>
                <a:gridCol w="3458273">
                  <a:extLst>
                    <a:ext uri="{9D8B030D-6E8A-4147-A177-3AD203B41FA5}">
                      <a16:colId xmlns:a16="http://schemas.microsoft.com/office/drawing/2014/main" val="716654114"/>
                    </a:ext>
                  </a:extLst>
                </a:gridCol>
              </a:tblGrid>
              <a:tr h="965707">
                <a:tc>
                  <a:txBody>
                    <a:bodyPr/>
                    <a:lstStyle/>
                    <a:p>
                      <a:r>
                        <a:rPr lang="en-US" sz="2600" b="0"/>
                        <a:t>Add/Insert Elements</a:t>
                      </a:r>
                    </a:p>
                  </a:txBody>
                  <a:tcPr marL="130501" marR="130501" marT="65250" marB="65250"/>
                </a:tc>
                <a:tc>
                  <a:txBody>
                    <a:bodyPr/>
                    <a:lstStyle/>
                    <a:p>
                      <a:r>
                        <a:rPr lang="en-US" altLang="en-US" sz="2600" b="0"/>
                        <a:t>.append(), .prepend(), .before(), .after()</a:t>
                      </a:r>
                      <a:endParaRPr lang="en-US" sz="2600" b="0"/>
                    </a:p>
                  </a:txBody>
                  <a:tcPr marL="130501" marR="130501" marT="65250" marB="65250"/>
                </a:tc>
                <a:extLst>
                  <a:ext uri="{0D108BD9-81ED-4DB2-BD59-A6C34878D82A}">
                    <a16:rowId xmlns:a16="http://schemas.microsoft.com/office/drawing/2014/main" val="2450967755"/>
                  </a:ext>
                </a:extLst>
              </a:tr>
              <a:tr h="2140214">
                <a:tc>
                  <a:txBody>
                    <a:bodyPr/>
                    <a:lstStyle/>
                    <a:p>
                      <a:r>
                        <a:rPr lang="en-US" altLang="en-US" sz="2600"/>
                        <a:t>Change / Remove Elements</a:t>
                      </a:r>
                      <a:endParaRPr lang="en-US" sz="2600"/>
                    </a:p>
                  </a:txBody>
                  <a:tcPr marL="130501" marR="130501" marT="65250" marB="65250"/>
                </a:tc>
                <a:tc>
                  <a:txBody>
                    <a:bodyPr/>
                    <a:lstStyle/>
                    <a:p>
                      <a:r>
                        <a:rPr lang="en-US" altLang="en-US" sz="2600"/>
                        <a:t>.attr(), .text(), .html(), .addClass(), .removeClass(), .toggleClass(), .remove()</a:t>
                      </a:r>
                      <a:endParaRPr lang="en-US" sz="2600"/>
                    </a:p>
                  </a:txBody>
                  <a:tcPr marL="130501" marR="130501" marT="65250" marB="65250"/>
                </a:tc>
                <a:extLst>
                  <a:ext uri="{0D108BD9-81ED-4DB2-BD59-A6C34878D82A}">
                    <a16:rowId xmlns:a16="http://schemas.microsoft.com/office/drawing/2014/main" val="2620432674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r>
                        <a:rPr lang="en-US" sz="2600"/>
                        <a:t>Looping through elements</a:t>
                      </a:r>
                    </a:p>
                  </a:txBody>
                  <a:tcPr marL="130501" marR="130501" marT="65250" marB="65250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.each</a:t>
                      </a:r>
                    </a:p>
                  </a:txBody>
                  <a:tcPr marL="130501" marR="130501" marT="65250" marB="65250"/>
                </a:tc>
                <a:extLst>
                  <a:ext uri="{0D108BD9-81ED-4DB2-BD59-A6C34878D82A}">
                    <a16:rowId xmlns:a16="http://schemas.microsoft.com/office/drawing/2014/main" val="126965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44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8195-326A-EBD1-AB0C-FDC91CC7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F44D-FD63-2507-F266-BAB0605F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Sources:</a:t>
            </a:r>
          </a:p>
          <a:p>
            <a:r>
              <a:rPr lang="en-US" sz="20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https://www.geeksforgeeks.org/jquery/jquery-introduction/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JavaScript &amp; JQuery: interactive front-end web development, by Jon Duckett</a:t>
            </a:r>
          </a:p>
        </p:txBody>
      </p:sp>
    </p:spTree>
    <p:extLst>
      <p:ext uri="{BB962C8B-B14F-4D97-AF65-F5344CB8AC3E}">
        <p14:creationId xmlns:p14="http://schemas.microsoft.com/office/powerpoint/2010/main" val="42728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E85-E243-7905-A6F7-3B1385E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What is jQuery?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6CC39BD-14E7-938D-3143-6701FAA3A734}"/>
              </a:ext>
            </a:extLst>
          </p:cNvPr>
          <p:cNvSpPr txBox="1"/>
          <p:nvPr/>
        </p:nvSpPr>
        <p:spPr>
          <a:xfrm>
            <a:off x="3232875" y="2244673"/>
            <a:ext cx="4844521" cy="354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jQuery is a small JavaScript library that simplifies using (CSS style) selectors to find elements and manipulate them using jQuery methods.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It simplifies things like DOM manipulation, events, and animations.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00BAB-09A4-77C9-108D-27ACE3BFC3C3}"/>
              </a:ext>
            </a:extLst>
          </p:cNvPr>
          <p:cNvSpPr txBox="1"/>
          <p:nvPr/>
        </p:nvSpPr>
        <p:spPr>
          <a:xfrm>
            <a:off x="2016601" y="4639700"/>
            <a:ext cx="8155622" cy="1374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>
                <a:highlight>
                  <a:srgbClr val="000080"/>
                </a:highlight>
              </a:rPr>
              <a:t>"jQuery doesn't do anything you cannot achieve with pure JavaScript." </a:t>
            </a:r>
            <a:r>
              <a:rPr lang="en-US" sz="3600" dirty="0"/>
              <a:t>(Duckett) </a:t>
            </a:r>
          </a:p>
        </p:txBody>
      </p:sp>
    </p:spTree>
    <p:extLst>
      <p:ext uri="{BB962C8B-B14F-4D97-AF65-F5344CB8AC3E}">
        <p14:creationId xmlns:p14="http://schemas.microsoft.com/office/powerpoint/2010/main" val="18844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0" grpId="0"/>
      <p:bldP spid="90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4347-7B92-1ACE-95BF-1F08C8AA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jQuery?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809BE-92C8-418C-DB4B-A9020735D5A1}"/>
              </a:ext>
            </a:extLst>
          </p:cNvPr>
          <p:cNvSpPr txBox="1"/>
          <p:nvPr/>
        </p:nvSpPr>
        <p:spPr>
          <a:xfrm>
            <a:off x="1182131" y="5465806"/>
            <a:ext cx="10692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highlight>
                  <a:srgbClr val="000080"/>
                </a:highlight>
                <a:latin typeface="Century Schoolbook"/>
              </a:rPr>
              <a:t>jQuerys</a:t>
            </a:r>
            <a:r>
              <a:rPr lang="en-US" sz="3600" dirty="0">
                <a:highlight>
                  <a:srgbClr val="000080"/>
                </a:highlight>
                <a:latin typeface="Century Schoolbook"/>
              </a:rPr>
              <a:t> motto is : '' write less do more"</a:t>
            </a:r>
            <a:r>
              <a:rPr lang="en-US" sz="3600" dirty="0">
                <a:latin typeface="Century Schoolbook"/>
              </a:rPr>
              <a:t>​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CFE8D-E80D-7F47-73A7-201EE30B75D1}"/>
              </a:ext>
            </a:extLst>
          </p:cNvPr>
          <p:cNvSpPr/>
          <p:nvPr/>
        </p:nvSpPr>
        <p:spPr>
          <a:xfrm>
            <a:off x="501232" y="1819139"/>
            <a:ext cx="7733272" cy="158522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Char char="•"/>
            </a:pPr>
            <a:r>
              <a:rPr lang="en-US" sz="2400" dirty="0"/>
              <a:t>Task done with </a:t>
            </a:r>
            <a:r>
              <a:rPr lang="en-US" sz="2400" u="sng" dirty="0"/>
              <a:t>shorter code</a:t>
            </a:r>
            <a:r>
              <a:rPr lang="en-US" sz="2400" dirty="0"/>
              <a:t>  </a:t>
            </a:r>
            <a:endParaRPr lang="en-US" dirty="0">
              <a:latin typeface="Tw Cen MT" panose="020B0602020104020603"/>
            </a:endParaRP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2400" dirty="0">
                <a:latin typeface="TW Cen MT"/>
              </a:rPr>
              <a:t> Built in methods  (Loops, Event handling, Ajax, Modify DOM tree, etc...)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Courier New"/>
              <a:buChar char="•"/>
            </a:pPr>
            <a:r>
              <a:rPr lang="en-US" sz="2400" dirty="0"/>
              <a:t>Simple </a:t>
            </a:r>
            <a:r>
              <a:rPr lang="en-US" sz="2400" dirty="0" err="1"/>
              <a:t>Familar</a:t>
            </a:r>
            <a:r>
              <a:rPr lang="en-US" sz="2400" dirty="0"/>
              <a:t> Selectors ( </a:t>
            </a:r>
            <a:r>
              <a:rPr lang="en-US" sz="2400" u="sng" dirty="0"/>
              <a:t>CSS style</a:t>
            </a:r>
            <a:r>
              <a:rPr lang="en-US" sz="2400" dirty="0"/>
              <a:t>)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400" dirty="0"/>
              <a:t>Ex. element, .class, #id</a:t>
            </a:r>
          </a:p>
          <a:p>
            <a:pPr marL="285750" indent="-285750">
              <a:lnSpc>
                <a:spcPct val="150000"/>
              </a:lnSpc>
              <a:buFont typeface="Courier New"/>
              <a:buChar char="•"/>
            </a:pPr>
            <a:r>
              <a:rPr lang="en-US" sz="2400" dirty="0"/>
              <a:t>Cross-browser support</a:t>
            </a:r>
            <a:endParaRPr lang="en-US" dirty="0"/>
          </a:p>
        </p:txBody>
      </p:sp>
      <p:pic>
        <p:nvPicPr>
          <p:cNvPr id="3" name="Picture 2" descr="A cartoon cat with a bird&amp;#39;s head and arms&#10;&#10;AI-generated content may be incorrect.">
            <a:extLst>
              <a:ext uri="{FF2B5EF4-FFF2-40B4-BE49-F238E27FC236}">
                <a16:creationId xmlns:a16="http://schemas.microsoft.com/office/drawing/2014/main" id="{C59A26C3-DC20-DBCC-EE33-494D5E19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25" y="1355538"/>
            <a:ext cx="3824659" cy="26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7421733-ED33-D14E-FAE8-E7D4E567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1364000"/>
            <a:ext cx="6909724" cy="46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3891D-19EE-39A2-D0AF-B60B508E8150}"/>
              </a:ext>
            </a:extLst>
          </p:cNvPr>
          <p:cNvSpPr txBox="1"/>
          <p:nvPr/>
        </p:nvSpPr>
        <p:spPr>
          <a:xfrm>
            <a:off x="1798320" y="5629480"/>
            <a:ext cx="9176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ighlight>
                  <a:srgbClr val="000000"/>
                </a:highlight>
              </a:rPr>
              <a:t>So… less typing? A small win is still a win.</a:t>
            </a:r>
          </a:p>
        </p:txBody>
      </p:sp>
    </p:spTree>
    <p:extLst>
      <p:ext uri="{BB962C8B-B14F-4D97-AF65-F5344CB8AC3E}">
        <p14:creationId xmlns:p14="http://schemas.microsoft.com/office/powerpoint/2010/main" val="37435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88679-8F7A-CAB2-137F-156208FA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How to include jQuery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AC99-44AF-B23D-F2ED-26E29F78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336" y="2013483"/>
            <a:ext cx="9048218" cy="30331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CDN(put before your own scripts, usually before &lt;/body&gt;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FFFFFF"/>
                </a:solidFill>
              </a:rPr>
              <a:t>&lt;script </a:t>
            </a:r>
            <a:r>
              <a:rPr lang="en-US" dirty="0" err="1">
                <a:solidFill>
                  <a:srgbClr val="FFFFFF"/>
                </a:solidFill>
              </a:rPr>
              <a:t>src</a:t>
            </a:r>
            <a:r>
              <a:rPr lang="en-US" dirty="0">
                <a:solidFill>
                  <a:srgbClr val="FFFFFF"/>
                </a:solidFill>
              </a:rPr>
              <a:t>="https://code.jquery.com/jquery-3.7.1.min.js"&gt;&lt;/script&gt;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FFFFFF"/>
                </a:solidFill>
              </a:rPr>
              <a:t>&lt;script </a:t>
            </a:r>
            <a:r>
              <a:rPr lang="en-US" dirty="0" err="1">
                <a:solidFill>
                  <a:srgbClr val="FFFFFF"/>
                </a:solidFill>
              </a:rPr>
              <a:t>src</a:t>
            </a:r>
            <a:r>
              <a:rPr lang="en-US" dirty="0">
                <a:solidFill>
                  <a:srgbClr val="FFFFFF"/>
                </a:solidFill>
              </a:rPr>
              <a:t>="app.js"&gt;&lt;/script&gt;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FFFFFF"/>
                </a:solidFill>
                <a:highlight>
                  <a:srgbClr val="808000"/>
                </a:highlight>
              </a:rPr>
              <a:t>Tip Load jQuery first then you script!</a:t>
            </a:r>
          </a:p>
        </p:txBody>
      </p:sp>
    </p:spTree>
    <p:extLst>
      <p:ext uri="{BB962C8B-B14F-4D97-AF65-F5344CB8AC3E}">
        <p14:creationId xmlns:p14="http://schemas.microsoft.com/office/powerpoint/2010/main" val="9683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D87C-C682-DEB3-955A-660F55AE1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412" y="240068"/>
            <a:ext cx="9906000" cy="1477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 1: Writing less with jQuery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DC4A4-6A3B-94E3-A3AB-C361C6CF3A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719263"/>
            <a:ext cx="11071225" cy="617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                  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165ED-7927-00AD-6619-DFF7DA75F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3511"/>
              </p:ext>
            </p:extLst>
          </p:nvPr>
        </p:nvGraphicFramePr>
        <p:xfrm>
          <a:off x="304588" y="1716796"/>
          <a:ext cx="11666436" cy="454200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24431">
                  <a:extLst>
                    <a:ext uri="{9D8B030D-6E8A-4147-A177-3AD203B41FA5}">
                      <a16:colId xmlns:a16="http://schemas.microsoft.com/office/drawing/2014/main" val="1848683101"/>
                    </a:ext>
                  </a:extLst>
                </a:gridCol>
                <a:gridCol w="4637377">
                  <a:extLst>
                    <a:ext uri="{9D8B030D-6E8A-4147-A177-3AD203B41FA5}">
                      <a16:colId xmlns:a16="http://schemas.microsoft.com/office/drawing/2014/main" val="1109399604"/>
                    </a:ext>
                  </a:extLst>
                </a:gridCol>
                <a:gridCol w="4704628">
                  <a:extLst>
                    <a:ext uri="{9D8B030D-6E8A-4147-A177-3AD203B41FA5}">
                      <a16:colId xmlns:a16="http://schemas.microsoft.com/office/drawing/2014/main" val="2504224424"/>
                    </a:ext>
                  </a:extLst>
                </a:gridCol>
              </a:tblGrid>
              <a:tr h="537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600" b="0" u="none" strike="noStrike" noProof="0">
                          <a:solidFill>
                            <a:schemeClr val="tx1"/>
                          </a:solidFill>
                        </a:rPr>
                        <a:t>Element Group</a:t>
                      </a:r>
                      <a:endParaRPr lang="en-US" sz="2600" b="0" i="0" u="none" strike="noStrike" noProof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600" b="0" u="none" strike="noStrike" noProof="0">
                          <a:solidFill>
                            <a:schemeClr val="tx1"/>
                          </a:solidFill>
                        </a:rPr>
                        <a:t> jQuery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600" b="0" u="none" strike="noStrike" noProof="0">
                          <a:solidFill>
                            <a:schemeClr val="tx1"/>
                          </a:solidFill>
                        </a:rPr>
                        <a:t>Plain java Script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99605" marR="99605" marT="49803" marB="49803"/>
                </a:tc>
                <a:extLst>
                  <a:ext uri="{0D108BD9-81ED-4DB2-BD59-A6C34878D82A}">
                    <a16:rowId xmlns:a16="http://schemas.microsoft.com/office/drawing/2014/main" val="3388733233"/>
                  </a:ext>
                </a:extLst>
              </a:tr>
              <a:tr h="133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noProof="0">
                          <a:solidFill>
                            <a:schemeClr val="bg1"/>
                          </a:solidFill>
                        </a:rPr>
                        <a:t> ID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en-US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$('#</a:t>
                      </a:r>
                      <a:r>
                        <a:rPr lang="en-US" sz="2000" b="0" i="0" u="none" strike="noStrike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myId</a:t>
                      </a:r>
                      <a:r>
                        <a:rPr lang="en-US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'); </a:t>
                      </a:r>
                    </a:p>
                    <a:p>
                      <a:pPr rtl="0" eaLnBrk="1" fontAlgn="t" latinLnBrk="0" hangingPunct="1"/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br>
                        <a:rPr lang="en-US" sz="200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0" kern="1200" err="1">
                          <a:solidFill>
                            <a:schemeClr val="bg1"/>
                          </a:solidFill>
                          <a:effectLst/>
                        </a:rPr>
                        <a:t>document.getElementById</a:t>
                      </a: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('</a:t>
                      </a:r>
                      <a:r>
                        <a:rPr lang="en-US" sz="2000" b="0" kern="1200" err="1">
                          <a:solidFill>
                            <a:schemeClr val="bg1"/>
                          </a:solidFill>
                          <a:effectLst/>
                        </a:rPr>
                        <a:t>myId</a:t>
                      </a: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'); </a:t>
                      </a:r>
                      <a:br>
                        <a:rPr lang="en-US" sz="2000">
                          <a:solidFill>
                            <a:schemeClr val="bg1"/>
                          </a:solidFill>
                        </a:rPr>
                      </a:b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extLst>
                  <a:ext uri="{0D108BD9-81ED-4DB2-BD59-A6C34878D82A}">
                    <a16:rowId xmlns:a16="http://schemas.microsoft.com/office/drawing/2014/main" val="702193828"/>
                  </a:ext>
                </a:extLst>
              </a:tr>
              <a:tr h="1334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u="none" strike="noStrike" kern="1200" noProof="0">
                          <a:solidFill>
                            <a:schemeClr val="bg1"/>
                          </a:solidFill>
                          <a:effectLst/>
                        </a:rPr>
                        <a:t> class name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$('.</a:t>
                      </a:r>
                      <a:r>
                        <a:rPr lang="en-US" sz="2000" b="0" i="0" u="none" strike="noStrike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myClass</a:t>
                      </a:r>
                      <a:r>
                        <a:rPr lang="en-US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');</a:t>
                      </a:r>
                    </a:p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0" kern="1200" err="1">
                          <a:solidFill>
                            <a:schemeClr val="bg1"/>
                          </a:solidFill>
                          <a:effectLst/>
                        </a:rPr>
                        <a:t>document.getElementsByClassName</a:t>
                      </a: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('</a:t>
                      </a:r>
                      <a:r>
                        <a:rPr lang="en-US" sz="2000" b="0" kern="1200" err="1">
                          <a:solidFill>
                            <a:schemeClr val="bg1"/>
                          </a:solidFill>
                          <a:effectLst/>
                        </a:rPr>
                        <a:t>myClass</a:t>
                      </a: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');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extLst>
                  <a:ext uri="{0D108BD9-81ED-4DB2-BD59-A6C34878D82A}">
                    <a16:rowId xmlns:a16="http://schemas.microsoft.com/office/drawing/2014/main" val="2843300701"/>
                  </a:ext>
                </a:extLst>
              </a:tr>
              <a:tr h="1334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u="none" strike="noStrike" noProof="0">
                          <a:solidFill>
                            <a:schemeClr val="bg1"/>
                          </a:solidFill>
                        </a:rPr>
                        <a:t> CSS selector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$('.container p');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tc>
                  <a:txBody>
                    <a:bodyPr/>
                    <a:lstStyle/>
                    <a:p>
                      <a:b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b="0" kern="1200" dirty="0" err="1">
                          <a:solidFill>
                            <a:schemeClr val="bg1"/>
                          </a:solidFill>
                          <a:effectLst/>
                        </a:rPr>
                        <a:t>document.querySelectorAll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</a:rPr>
                        <a:t>('.container p');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9605" marR="99605" marT="49803" marB="49803"/>
                </a:tc>
                <a:extLst>
                  <a:ext uri="{0D108BD9-81ED-4DB2-BD59-A6C34878D82A}">
                    <a16:rowId xmlns:a16="http://schemas.microsoft.com/office/drawing/2014/main" val="372456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6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929E9-E8C3-E25E-9D9D-6BDBDF4E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highlight>
                  <a:srgbClr val="800000"/>
                </a:highlight>
              </a:rPr>
              <a:t>S</a:t>
            </a:r>
            <a:r>
              <a:rPr lang="en-US" sz="2800">
                <a:solidFill>
                  <a:srgbClr val="FFFFFF"/>
                </a:solidFill>
                <a:highlight>
                  <a:srgbClr val="000080"/>
                </a:highlight>
              </a:rPr>
              <a:t>y</a:t>
            </a:r>
            <a:r>
              <a:rPr lang="en-US" sz="2800">
                <a:solidFill>
                  <a:srgbClr val="FFFFFF"/>
                </a:solidFill>
                <a:highlight>
                  <a:srgbClr val="008000"/>
                </a:highlight>
              </a:rPr>
              <a:t>n</a:t>
            </a:r>
            <a:r>
              <a:rPr lang="en-US" sz="2800">
                <a:solidFill>
                  <a:srgbClr val="FFFFFF"/>
                </a:solidFill>
                <a:highlight>
                  <a:srgbClr val="800000"/>
                </a:highlight>
              </a:rPr>
              <a:t>t</a:t>
            </a:r>
            <a:r>
              <a:rPr lang="en-US" sz="2800">
                <a:solidFill>
                  <a:srgbClr val="FFFFFF"/>
                </a:solidFill>
                <a:highlight>
                  <a:srgbClr val="000080"/>
                </a:highlight>
              </a:rPr>
              <a:t>a</a:t>
            </a:r>
            <a:r>
              <a:rPr lang="en-US" sz="2800">
                <a:solidFill>
                  <a:srgbClr val="FFFFFF"/>
                </a:solidFill>
                <a:highlight>
                  <a:srgbClr val="008000"/>
                </a:highlight>
              </a:rPr>
              <a:t>x</a:t>
            </a:r>
          </a:p>
        </p:txBody>
      </p:sp>
      <p:sp useBgFill="1">
        <p:nvSpPr>
          <p:cNvPr id="10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P.NET Jquery interview questions with ...">
            <a:extLst>
              <a:ext uri="{FF2B5EF4-FFF2-40B4-BE49-F238E27FC236}">
                <a16:creationId xmlns:a16="http://schemas.microsoft.com/office/drawing/2014/main" id="{4FB1475A-9F1B-8FE7-8DF7-09C24430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569209"/>
            <a:ext cx="6112382" cy="3714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0736-A61E-0B4F-B889-FA9A0BAA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Basic syntax: </a:t>
            </a:r>
            <a:r>
              <a:rPr lang="en-US" sz="1700">
                <a:solidFill>
                  <a:srgbClr val="FFFFFF"/>
                </a:solidFill>
                <a:highlight>
                  <a:srgbClr val="000080"/>
                </a:highlight>
              </a:rPr>
              <a:t>$</a:t>
            </a:r>
            <a:r>
              <a:rPr lang="en-US" sz="1700">
                <a:solidFill>
                  <a:srgbClr val="FFFFFF"/>
                </a:solidFill>
              </a:rPr>
              <a:t>(</a:t>
            </a:r>
            <a:r>
              <a:rPr lang="en-US" sz="1700">
                <a:solidFill>
                  <a:srgbClr val="FFFFFF"/>
                </a:solidFill>
                <a:highlight>
                  <a:srgbClr val="800000"/>
                </a:highlight>
              </a:rPr>
              <a:t>selector</a:t>
            </a:r>
            <a:r>
              <a:rPr lang="en-US" sz="1700">
                <a:solidFill>
                  <a:srgbClr val="FFFFFF"/>
                </a:solidFill>
              </a:rPr>
              <a:t>)</a:t>
            </a:r>
            <a:r>
              <a:rPr lang="en-US" sz="1700">
                <a:solidFill>
                  <a:srgbClr val="FFFFFF"/>
                </a:solidFill>
                <a:highlight>
                  <a:srgbClr val="008000"/>
                </a:highlight>
              </a:rPr>
              <a:t>.action() 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highlight>
                  <a:srgbClr val="000080"/>
                </a:highlight>
              </a:rPr>
              <a:t>$</a:t>
            </a:r>
            <a:r>
              <a:rPr lang="en-US" sz="1700">
                <a:solidFill>
                  <a:srgbClr val="FFFFFF"/>
                </a:solidFill>
              </a:rPr>
              <a:t> - define/access jQuery</a:t>
            </a: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highlight>
                  <a:srgbClr val="800000"/>
                </a:highlight>
              </a:rPr>
              <a:t>selector</a:t>
            </a:r>
            <a:r>
              <a:rPr lang="en-US" sz="1700">
                <a:solidFill>
                  <a:srgbClr val="FFFFFF"/>
                </a:solidFill>
              </a:rPr>
              <a:t> – find HTML elements  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1700">
                <a:solidFill>
                  <a:srgbClr val="FFFFFF"/>
                </a:solidFill>
              </a:rPr>
              <a:t>ex.(p, h1, img, div, e.g.)</a:t>
            </a:r>
            <a:endParaRPr lang="en-US" sz="1700" u="sng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highlight>
                  <a:srgbClr val="008000"/>
                </a:highlight>
              </a:rPr>
              <a:t>action() </a:t>
            </a:r>
            <a:r>
              <a:rPr lang="en-US" sz="1700">
                <a:solidFill>
                  <a:srgbClr val="FFFFFF"/>
                </a:solidFill>
              </a:rPr>
              <a:t>– the method called on element group</a:t>
            </a: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A165-AAA5-1937-3617-4F52AB31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47" y="360571"/>
            <a:ext cx="9905998" cy="1478570"/>
          </a:xfrm>
        </p:spPr>
        <p:txBody>
          <a:bodyPr/>
          <a:lstStyle/>
          <a:p>
            <a:r>
              <a:rPr lang="en-US" dirty="0"/>
              <a:t>Basic selectors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2DBD1-8A6B-D798-3178-5E9A7D65735E}"/>
              </a:ext>
            </a:extLst>
          </p:cNvPr>
          <p:cNvSpPr txBox="1"/>
          <p:nvPr/>
        </p:nvSpPr>
        <p:spPr>
          <a:xfrm>
            <a:off x="5639882" y="715135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$(</a:t>
            </a:r>
            <a:r>
              <a:rPr lang="en-US" sz="3600" dirty="0">
                <a:solidFill>
                  <a:srgbClr val="FFFFFF"/>
                </a:solidFill>
                <a:highlight>
                  <a:srgbClr val="153960"/>
                </a:highlight>
              </a:rPr>
              <a:t>”selector”</a:t>
            </a:r>
            <a:r>
              <a:rPr lang="en-US" sz="3600" dirty="0">
                <a:solidFill>
                  <a:srgbClr val="FFFFFF"/>
                </a:solidFill>
              </a:rPr>
              <a:t>).action() </a:t>
            </a:r>
            <a:endParaRPr lang="en-US" sz="3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C4AECF-5EC4-A5FD-83CE-C18078B0F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60845"/>
              </p:ext>
            </p:extLst>
          </p:nvPr>
        </p:nvGraphicFramePr>
        <p:xfrm>
          <a:off x="657726" y="1845185"/>
          <a:ext cx="10876548" cy="429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38274">
                  <a:extLst>
                    <a:ext uri="{9D8B030D-6E8A-4147-A177-3AD203B41FA5}">
                      <a16:colId xmlns:a16="http://schemas.microsoft.com/office/drawing/2014/main" val="1663741742"/>
                    </a:ext>
                  </a:extLst>
                </a:gridCol>
                <a:gridCol w="5438274">
                  <a:extLst>
                    <a:ext uri="{9D8B030D-6E8A-4147-A177-3AD203B41FA5}">
                      <a16:colId xmlns:a16="http://schemas.microsoft.com/office/drawing/2014/main" val="2153611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+mn-lt"/>
                          <a:cs typeface="Aldhabi" panose="020F0502020204030204" pitchFamily="2" charset="-78"/>
                        </a:rPr>
                        <a:t>* - All Elements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 $("*").css("color", "blue"); </a:t>
                      </a:r>
                    </a:p>
                    <a:p>
                      <a:endParaRPr lang="en-US" sz="2800" b="0" i="0">
                        <a:latin typeface="+mn-lt"/>
                        <a:cs typeface="Aldhabi" panose="020F05020202040302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7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(element) – a specific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+mn-lt"/>
                          <a:cs typeface="Aldhabi" panose="020F0502020204030204" pitchFamily="2" charset="-78"/>
                        </a:rPr>
                        <a:t>$(“p”).hide()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0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+mn-lt"/>
                          <a:cs typeface="Aldhabi" panose="020F0502020204030204" pitchFamily="2" charset="-78"/>
                        </a:rPr>
                        <a:t>#id – Element with the matching 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“#test”).fadeIn();</a:t>
                      </a:r>
                    </a:p>
                    <a:p>
                      <a:endParaRPr lang="en-US" sz="2800" b="0" i="0">
                        <a:latin typeface="+mn-lt"/>
                        <a:cs typeface="Aldhabi" panose="020F05020202040302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$(.class - Element with matching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$(“.box).fadeout();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6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Selector1, selector2 – Elements that match more than one selector </a:t>
                      </a:r>
                    </a:p>
                    <a:p>
                      <a:endParaRPr lang="en-US" sz="2800" b="0" i="0">
                        <a:latin typeface="+mn-lt"/>
                        <a:cs typeface="Aldhabi" panose="020F05020202040302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latin typeface="+mn-lt"/>
                          <a:cs typeface="Aldhabi" panose="020F0502020204030204" pitchFamily="2" charset="-78"/>
                        </a:rPr>
                        <a:t>$(“nav”, “sidebar”).slideToggle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5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0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70130A5-FBE2-21C0-02C9-8F1B875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49327"/>
            <a:ext cx="8791575" cy="1301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Chaining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75CC53-AE38-77AE-7590-9780BE73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5" y="4755347"/>
            <a:ext cx="8791575" cy="8659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/>
              <a:t>Channing is used when you want to add more than one method to a element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F1FA2-4C28-C601-F792-41BCCCC69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2566801"/>
            <a:ext cx="8791575" cy="138467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38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fc16a43-fc5d-4bcb-9d03-04f96b4d6900}" enabled="0" method="" siteId="{1fc16a43-fc5d-4bcb-9d03-04f96b4d69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759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Circuit</vt:lpstr>
      <vt:lpstr>jQuery</vt:lpstr>
      <vt:lpstr>What is jQuery? </vt:lpstr>
      <vt:lpstr>Why jQuery?</vt:lpstr>
      <vt:lpstr>PowerPoint Presentation</vt:lpstr>
      <vt:lpstr>How to include jQuery</vt:lpstr>
      <vt:lpstr>Example 1: Writing less with jQuery </vt:lpstr>
      <vt:lpstr>Syntax</vt:lpstr>
      <vt:lpstr>Basic selectors</vt:lpstr>
      <vt:lpstr>Chaining</vt:lpstr>
      <vt:lpstr>Hierarchy</vt:lpstr>
      <vt:lpstr>Basic Filters </vt:lpstr>
      <vt:lpstr>JQUERY effect's</vt:lpstr>
      <vt:lpstr>Example: fade element</vt:lpstr>
      <vt:lpstr>Events</vt:lpstr>
      <vt:lpstr>Example : events</vt:lpstr>
      <vt:lpstr>DOM Manipulation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jQuery</dc:title>
  <dc:creator>Garantche, Adam</dc:creator>
  <cp:lastModifiedBy>Crespo, Olivia</cp:lastModifiedBy>
  <cp:revision>10</cp:revision>
  <dcterms:created xsi:type="dcterms:W3CDTF">2025-09-16T21:17:33Z</dcterms:created>
  <dcterms:modified xsi:type="dcterms:W3CDTF">2025-09-26T16:45:11Z</dcterms:modified>
</cp:coreProperties>
</file>