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98" r:id="rId3"/>
    <p:sldId id="257" r:id="rId4"/>
    <p:sldId id="263" r:id="rId5"/>
    <p:sldId id="258" r:id="rId6"/>
    <p:sldId id="259" r:id="rId7"/>
    <p:sldId id="260" r:id="rId8"/>
    <p:sldId id="261" r:id="rId9"/>
    <p:sldId id="264" r:id="rId10"/>
    <p:sldId id="265" r:id="rId11"/>
    <p:sldId id="266" r:id="rId12"/>
    <p:sldId id="268" r:id="rId13"/>
    <p:sldId id="267" r:id="rId14"/>
    <p:sldId id="270" r:id="rId15"/>
    <p:sldId id="271" r:id="rId16"/>
    <p:sldId id="272" r:id="rId17"/>
    <p:sldId id="293" r:id="rId18"/>
    <p:sldId id="273" r:id="rId19"/>
    <p:sldId id="274" r:id="rId20"/>
    <p:sldId id="275" r:id="rId21"/>
    <p:sldId id="276" r:id="rId22"/>
    <p:sldId id="277" r:id="rId23"/>
    <p:sldId id="278" r:id="rId24"/>
    <p:sldId id="282" r:id="rId25"/>
    <p:sldId id="279" r:id="rId26"/>
    <p:sldId id="280" r:id="rId27"/>
    <p:sldId id="281" r:id="rId28"/>
    <p:sldId id="283" r:id="rId29"/>
    <p:sldId id="284" r:id="rId30"/>
    <p:sldId id="285" r:id="rId31"/>
    <p:sldId id="286" r:id="rId32"/>
    <p:sldId id="287" r:id="rId33"/>
    <p:sldId id="288" r:id="rId34"/>
    <p:sldId id="290" r:id="rId35"/>
    <p:sldId id="289" r:id="rId36"/>
    <p:sldId id="292" r:id="rId37"/>
    <p:sldId id="291" r:id="rId38"/>
    <p:sldId id="262" r:id="rId39"/>
    <p:sldId id="269"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5" autoAdjust="0"/>
    <p:restoredTop sz="94660"/>
  </p:normalViewPr>
  <p:slideViewPr>
    <p:cSldViewPr snapToGrid="0">
      <p:cViewPr varScale="1">
        <p:scale>
          <a:sx n="62" d="100"/>
          <a:sy n="62" d="100"/>
        </p:scale>
        <p:origin x="102" y="8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152EDED-F78F-4C12-9533-9E9883AAE897}" type="datetimeFigureOut">
              <a:rPr lang="en-US" smtClean="0"/>
              <a:t>9/20/2025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31CA41-D157-43C6-B592-64CEF4C42391}" type="slidenum">
              <a:rPr lang="en-US" smtClean="0"/>
              <a:t>‹#›</a:t>
            </a:fld>
            <a:endParaRPr lang="en-US"/>
          </a:p>
        </p:txBody>
      </p:sp>
    </p:spTree>
    <p:extLst>
      <p:ext uri="{BB962C8B-B14F-4D97-AF65-F5344CB8AC3E}">
        <p14:creationId xmlns:p14="http://schemas.microsoft.com/office/powerpoint/2010/main" val="1557440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52EDED-F78F-4C12-9533-9E9883AAE897}" type="datetimeFigureOut">
              <a:rPr lang="en-US" smtClean="0"/>
              <a:t>9/20/2025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31CA41-D157-43C6-B592-64CEF4C42391}" type="slidenum">
              <a:rPr lang="en-US" smtClean="0"/>
              <a:t>‹#›</a:t>
            </a:fld>
            <a:endParaRPr lang="en-US"/>
          </a:p>
        </p:txBody>
      </p:sp>
    </p:spTree>
    <p:extLst>
      <p:ext uri="{BB962C8B-B14F-4D97-AF65-F5344CB8AC3E}">
        <p14:creationId xmlns:p14="http://schemas.microsoft.com/office/powerpoint/2010/main" val="731483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52EDED-F78F-4C12-9533-9E9883AAE897}" type="datetimeFigureOut">
              <a:rPr lang="en-US" smtClean="0"/>
              <a:t>9/20/2025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31CA41-D157-43C6-B592-64CEF4C42391}"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288718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52EDED-F78F-4C12-9533-9E9883AAE897}" type="datetimeFigureOut">
              <a:rPr lang="en-US" smtClean="0"/>
              <a:t>9/20/2025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31CA41-D157-43C6-B592-64CEF4C42391}" type="slidenum">
              <a:rPr lang="en-US" smtClean="0"/>
              <a:t>‹#›</a:t>
            </a:fld>
            <a:endParaRPr lang="en-US"/>
          </a:p>
        </p:txBody>
      </p:sp>
    </p:spTree>
    <p:extLst>
      <p:ext uri="{BB962C8B-B14F-4D97-AF65-F5344CB8AC3E}">
        <p14:creationId xmlns:p14="http://schemas.microsoft.com/office/powerpoint/2010/main" val="31585551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52EDED-F78F-4C12-9533-9E9883AAE897}" type="datetimeFigureOut">
              <a:rPr lang="en-US" smtClean="0"/>
              <a:t>9/20/2025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31CA41-D157-43C6-B592-64CEF4C42391}"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577020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52EDED-F78F-4C12-9533-9E9883AAE897}" type="datetimeFigureOut">
              <a:rPr lang="en-US" smtClean="0"/>
              <a:t>9/20/2025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31CA41-D157-43C6-B592-64CEF4C42391}" type="slidenum">
              <a:rPr lang="en-US" smtClean="0"/>
              <a:t>‹#›</a:t>
            </a:fld>
            <a:endParaRPr lang="en-US"/>
          </a:p>
        </p:txBody>
      </p:sp>
    </p:spTree>
    <p:extLst>
      <p:ext uri="{BB962C8B-B14F-4D97-AF65-F5344CB8AC3E}">
        <p14:creationId xmlns:p14="http://schemas.microsoft.com/office/powerpoint/2010/main" val="28941675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52EDED-F78F-4C12-9533-9E9883AAE897}" type="datetimeFigureOut">
              <a:rPr lang="en-US" smtClean="0"/>
              <a:t>9/20/2025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31CA41-D157-43C6-B592-64CEF4C42391}" type="slidenum">
              <a:rPr lang="en-US" smtClean="0"/>
              <a:t>‹#›</a:t>
            </a:fld>
            <a:endParaRPr lang="en-US"/>
          </a:p>
        </p:txBody>
      </p:sp>
    </p:spTree>
    <p:extLst>
      <p:ext uri="{BB962C8B-B14F-4D97-AF65-F5344CB8AC3E}">
        <p14:creationId xmlns:p14="http://schemas.microsoft.com/office/powerpoint/2010/main" val="31886936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52EDED-F78F-4C12-9533-9E9883AAE897}" type="datetimeFigureOut">
              <a:rPr lang="en-US" smtClean="0"/>
              <a:t>9/20/2025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31CA41-D157-43C6-B592-64CEF4C42391}" type="slidenum">
              <a:rPr lang="en-US" smtClean="0"/>
              <a:t>‹#›</a:t>
            </a:fld>
            <a:endParaRPr lang="en-US"/>
          </a:p>
        </p:txBody>
      </p:sp>
    </p:spTree>
    <p:extLst>
      <p:ext uri="{BB962C8B-B14F-4D97-AF65-F5344CB8AC3E}">
        <p14:creationId xmlns:p14="http://schemas.microsoft.com/office/powerpoint/2010/main" val="298556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52EDED-F78F-4C12-9533-9E9883AAE897}" type="datetimeFigureOut">
              <a:rPr lang="en-US" smtClean="0"/>
              <a:t>9/20/2025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31CA41-D157-43C6-B592-64CEF4C42391}" type="slidenum">
              <a:rPr lang="en-US" smtClean="0"/>
              <a:t>‹#›</a:t>
            </a:fld>
            <a:endParaRPr lang="en-US"/>
          </a:p>
        </p:txBody>
      </p:sp>
    </p:spTree>
    <p:extLst>
      <p:ext uri="{BB962C8B-B14F-4D97-AF65-F5344CB8AC3E}">
        <p14:creationId xmlns:p14="http://schemas.microsoft.com/office/powerpoint/2010/main" val="1941046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52EDED-F78F-4C12-9533-9E9883AAE897}" type="datetimeFigureOut">
              <a:rPr lang="en-US" smtClean="0"/>
              <a:t>9/20/2025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31CA41-D157-43C6-B592-64CEF4C42391}" type="slidenum">
              <a:rPr lang="en-US" smtClean="0"/>
              <a:t>‹#›</a:t>
            </a:fld>
            <a:endParaRPr lang="en-US"/>
          </a:p>
        </p:txBody>
      </p:sp>
    </p:spTree>
    <p:extLst>
      <p:ext uri="{BB962C8B-B14F-4D97-AF65-F5344CB8AC3E}">
        <p14:creationId xmlns:p14="http://schemas.microsoft.com/office/powerpoint/2010/main" val="2126229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152EDED-F78F-4C12-9533-9E9883AAE897}" type="datetimeFigureOut">
              <a:rPr lang="en-US" smtClean="0"/>
              <a:t>9/20/2025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31CA41-D157-43C6-B592-64CEF4C42391}" type="slidenum">
              <a:rPr lang="en-US" smtClean="0"/>
              <a:t>‹#›</a:t>
            </a:fld>
            <a:endParaRPr lang="en-US"/>
          </a:p>
        </p:txBody>
      </p:sp>
    </p:spTree>
    <p:extLst>
      <p:ext uri="{BB962C8B-B14F-4D97-AF65-F5344CB8AC3E}">
        <p14:creationId xmlns:p14="http://schemas.microsoft.com/office/powerpoint/2010/main" val="3184073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152EDED-F78F-4C12-9533-9E9883AAE897}" type="datetimeFigureOut">
              <a:rPr lang="en-US" smtClean="0"/>
              <a:t>9/20/2025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31CA41-D157-43C6-B592-64CEF4C42391}" type="slidenum">
              <a:rPr lang="en-US" smtClean="0"/>
              <a:t>‹#›</a:t>
            </a:fld>
            <a:endParaRPr lang="en-US"/>
          </a:p>
        </p:txBody>
      </p:sp>
    </p:spTree>
    <p:extLst>
      <p:ext uri="{BB962C8B-B14F-4D97-AF65-F5344CB8AC3E}">
        <p14:creationId xmlns:p14="http://schemas.microsoft.com/office/powerpoint/2010/main" val="666626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152EDED-F78F-4C12-9533-9E9883AAE897}" type="datetimeFigureOut">
              <a:rPr lang="en-US" smtClean="0"/>
              <a:t>9/20/2025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31CA41-D157-43C6-B592-64CEF4C42391}" type="slidenum">
              <a:rPr lang="en-US" smtClean="0"/>
              <a:t>‹#›</a:t>
            </a:fld>
            <a:endParaRPr lang="en-US"/>
          </a:p>
        </p:txBody>
      </p:sp>
    </p:spTree>
    <p:extLst>
      <p:ext uri="{BB962C8B-B14F-4D97-AF65-F5344CB8AC3E}">
        <p14:creationId xmlns:p14="http://schemas.microsoft.com/office/powerpoint/2010/main" val="391577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52EDED-F78F-4C12-9533-9E9883AAE897}" type="datetimeFigureOut">
              <a:rPr lang="en-US" smtClean="0"/>
              <a:t>9/20/2025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31CA41-D157-43C6-B592-64CEF4C42391}" type="slidenum">
              <a:rPr lang="en-US" smtClean="0"/>
              <a:t>‹#›</a:t>
            </a:fld>
            <a:endParaRPr lang="en-US"/>
          </a:p>
        </p:txBody>
      </p:sp>
    </p:spTree>
    <p:extLst>
      <p:ext uri="{BB962C8B-B14F-4D97-AF65-F5344CB8AC3E}">
        <p14:creationId xmlns:p14="http://schemas.microsoft.com/office/powerpoint/2010/main" val="2959554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52EDED-F78F-4C12-9533-9E9883AAE897}" type="datetimeFigureOut">
              <a:rPr lang="en-US" smtClean="0"/>
              <a:t>9/20/2025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31CA41-D157-43C6-B592-64CEF4C42391}" type="slidenum">
              <a:rPr lang="en-US" smtClean="0"/>
              <a:t>‹#›</a:t>
            </a:fld>
            <a:endParaRPr lang="en-US"/>
          </a:p>
        </p:txBody>
      </p:sp>
    </p:spTree>
    <p:extLst>
      <p:ext uri="{BB962C8B-B14F-4D97-AF65-F5344CB8AC3E}">
        <p14:creationId xmlns:p14="http://schemas.microsoft.com/office/powerpoint/2010/main" val="3050625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52EDED-F78F-4C12-9533-9E9883AAE897}" type="datetimeFigureOut">
              <a:rPr lang="en-US" smtClean="0"/>
              <a:t>9/20/2025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31CA41-D157-43C6-B592-64CEF4C42391}" type="slidenum">
              <a:rPr lang="en-US" smtClean="0"/>
              <a:t>‹#›</a:t>
            </a:fld>
            <a:endParaRPr lang="en-US"/>
          </a:p>
        </p:txBody>
      </p:sp>
    </p:spTree>
    <p:extLst>
      <p:ext uri="{BB962C8B-B14F-4D97-AF65-F5344CB8AC3E}">
        <p14:creationId xmlns:p14="http://schemas.microsoft.com/office/powerpoint/2010/main" val="973674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152EDED-F78F-4C12-9533-9E9883AAE897}" type="datetimeFigureOut">
              <a:rPr lang="en-US" smtClean="0"/>
              <a:t>9/20/2025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031CA41-D157-43C6-B592-64CEF4C42391}" type="slidenum">
              <a:rPr lang="en-US" smtClean="0"/>
              <a:t>‹#›</a:t>
            </a:fld>
            <a:endParaRPr lang="en-US"/>
          </a:p>
        </p:txBody>
      </p:sp>
    </p:spTree>
    <p:extLst>
      <p:ext uri="{BB962C8B-B14F-4D97-AF65-F5344CB8AC3E}">
        <p14:creationId xmlns:p14="http://schemas.microsoft.com/office/powerpoint/2010/main" val="30942703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w3schools.com/jsref/tryit.asp?filename=tryjsref_element_addeventlistener_capture"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javascript.info/event-delegation"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w3schools.com/jsref/met_element_addeventlistener.asp" TargetMode="External"/><Relationship Id="rId2" Type="http://schemas.openxmlformats.org/officeDocument/2006/relationships/hyperlink" Target="https://www.w3schools.com/js/js_events_examples.asp"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w3schools.com/js/tryit.asp?filename=tryjs_event_onclick1"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w3schools.com/js/js_events_examples.asp"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0E4DD-DE0C-40E5-8A32-9C261B46049D}"/>
              </a:ext>
            </a:extLst>
          </p:cNvPr>
          <p:cNvSpPr>
            <a:spLocks noGrp="1"/>
          </p:cNvSpPr>
          <p:nvPr>
            <p:ph type="ctrTitle"/>
          </p:nvPr>
        </p:nvSpPr>
        <p:spPr/>
        <p:txBody>
          <a:bodyPr/>
          <a:lstStyle/>
          <a:p>
            <a:r>
              <a:rPr lang="en-US" sz="6600" dirty="0"/>
              <a:t>JavaScript: Events</a:t>
            </a:r>
          </a:p>
        </p:txBody>
      </p:sp>
      <p:sp>
        <p:nvSpPr>
          <p:cNvPr id="3" name="Subtitle 2">
            <a:extLst>
              <a:ext uri="{FF2B5EF4-FFF2-40B4-BE49-F238E27FC236}">
                <a16:creationId xmlns:a16="http://schemas.microsoft.com/office/drawing/2014/main" id="{AF1B855B-798F-4740-B84A-A41C18C42E32}"/>
              </a:ext>
            </a:extLst>
          </p:cNvPr>
          <p:cNvSpPr>
            <a:spLocks noGrp="1"/>
          </p:cNvSpPr>
          <p:nvPr>
            <p:ph type="subTitle" idx="1"/>
          </p:nvPr>
        </p:nvSpPr>
        <p:spPr>
          <a:xfrm>
            <a:off x="1507067" y="4050833"/>
            <a:ext cx="7766936" cy="1646302"/>
          </a:xfrm>
        </p:spPr>
        <p:txBody>
          <a:bodyPr>
            <a:normAutofit fontScale="92500" lnSpcReduction="10000"/>
          </a:bodyPr>
          <a:lstStyle/>
          <a:p>
            <a:r>
              <a:rPr lang="en-US" sz="2400"/>
              <a:t>with thanks to Dylan Duvall</a:t>
            </a:r>
          </a:p>
          <a:p>
            <a:endParaRPr lang="en-US" sz="2400"/>
          </a:p>
          <a:p>
            <a:r>
              <a:rPr lang="en-US" sz="2400">
                <a:solidFill>
                  <a:schemeClr val="accent2"/>
                </a:solidFill>
              </a:rPr>
              <a:t>Think of this slide deck as an example</a:t>
            </a:r>
            <a:br>
              <a:rPr lang="en-US" sz="2400">
                <a:solidFill>
                  <a:schemeClr val="accent2"/>
                </a:solidFill>
              </a:rPr>
            </a:br>
            <a:r>
              <a:rPr lang="en-US" sz="2400">
                <a:solidFill>
                  <a:schemeClr val="accent2"/>
                </a:solidFill>
              </a:rPr>
              <a:t>of a </a:t>
            </a:r>
            <a:r>
              <a:rPr lang="en-US" sz="2400">
                <a:solidFill>
                  <a:schemeClr val="accent5"/>
                </a:solidFill>
              </a:rPr>
              <a:t>VERY GOOD </a:t>
            </a:r>
            <a:r>
              <a:rPr lang="en-US" sz="2400">
                <a:solidFill>
                  <a:schemeClr val="accent2"/>
                </a:solidFill>
              </a:rPr>
              <a:t>student presentation</a:t>
            </a:r>
            <a:endParaRPr lang="en-US" sz="2400" dirty="0">
              <a:solidFill>
                <a:schemeClr val="accent2"/>
              </a:solidFill>
            </a:endParaRPr>
          </a:p>
        </p:txBody>
      </p:sp>
    </p:spTree>
    <p:extLst>
      <p:ext uri="{BB962C8B-B14F-4D97-AF65-F5344CB8AC3E}">
        <p14:creationId xmlns:p14="http://schemas.microsoft.com/office/powerpoint/2010/main" val="2338662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1A1CD-5DF6-4695-9130-1DC06EA5EEDD}"/>
              </a:ext>
            </a:extLst>
          </p:cNvPr>
          <p:cNvSpPr>
            <a:spLocks noGrp="1"/>
          </p:cNvSpPr>
          <p:nvPr>
            <p:ph type="title"/>
          </p:nvPr>
        </p:nvSpPr>
        <p:spPr>
          <a:xfrm>
            <a:off x="677507" y="152191"/>
            <a:ext cx="8596668" cy="781050"/>
          </a:xfrm>
        </p:spPr>
        <p:txBody>
          <a:bodyPr/>
          <a:lstStyle/>
          <a:p>
            <a:r>
              <a:rPr lang="en-US" dirty="0"/>
              <a:t>Form Elements</a:t>
            </a:r>
          </a:p>
        </p:txBody>
      </p:sp>
      <p:graphicFrame>
        <p:nvGraphicFramePr>
          <p:cNvPr id="4" name="Table 4">
            <a:extLst>
              <a:ext uri="{FF2B5EF4-FFF2-40B4-BE49-F238E27FC236}">
                <a16:creationId xmlns:a16="http://schemas.microsoft.com/office/drawing/2014/main" id="{794402D5-F12B-4879-AB9F-51E27918E808}"/>
              </a:ext>
            </a:extLst>
          </p:cNvPr>
          <p:cNvGraphicFramePr>
            <a:graphicFrameLocks noGrp="1"/>
          </p:cNvGraphicFramePr>
          <p:nvPr>
            <p:ph idx="1"/>
            <p:extLst>
              <p:ext uri="{D42A27DB-BD31-4B8C-83A1-F6EECF244321}">
                <p14:modId xmlns:p14="http://schemas.microsoft.com/office/powerpoint/2010/main" val="1934533910"/>
              </p:ext>
            </p:extLst>
          </p:nvPr>
        </p:nvGraphicFramePr>
        <p:xfrm>
          <a:off x="677506" y="933241"/>
          <a:ext cx="11287186" cy="4921036"/>
        </p:xfrm>
        <a:graphic>
          <a:graphicData uri="http://schemas.openxmlformats.org/drawingml/2006/table">
            <a:tbl>
              <a:tblPr firstRow="1" bandRow="1">
                <a:tableStyleId>{5C22544A-7EE6-4342-B048-85BDC9FD1C3A}</a:tableStyleId>
              </a:tblPr>
              <a:tblGrid>
                <a:gridCol w="2834408">
                  <a:extLst>
                    <a:ext uri="{9D8B030D-6E8A-4147-A177-3AD203B41FA5}">
                      <a16:colId xmlns:a16="http://schemas.microsoft.com/office/drawing/2014/main" val="1095519479"/>
                    </a:ext>
                  </a:extLst>
                </a:gridCol>
                <a:gridCol w="8452778">
                  <a:extLst>
                    <a:ext uri="{9D8B030D-6E8A-4147-A177-3AD203B41FA5}">
                      <a16:colId xmlns:a16="http://schemas.microsoft.com/office/drawing/2014/main" val="3707294006"/>
                    </a:ext>
                  </a:extLst>
                </a:gridCol>
              </a:tblGrid>
              <a:tr h="502708">
                <a:tc>
                  <a:txBody>
                    <a:bodyPr/>
                    <a:lstStyle/>
                    <a:p>
                      <a:r>
                        <a:rPr lang="en-US" sz="3200" dirty="0"/>
                        <a:t>Event </a:t>
                      </a:r>
                    </a:p>
                  </a:txBody>
                  <a:tcPr/>
                </a:tc>
                <a:tc>
                  <a:txBody>
                    <a:bodyPr/>
                    <a:lstStyle/>
                    <a:p>
                      <a:r>
                        <a:rPr lang="en-US" sz="3200" dirty="0"/>
                        <a:t>Description</a:t>
                      </a:r>
                    </a:p>
                  </a:txBody>
                  <a:tcPr/>
                </a:tc>
                <a:extLst>
                  <a:ext uri="{0D108BD9-81ED-4DB2-BD59-A6C34878D82A}">
                    <a16:rowId xmlns:a16="http://schemas.microsoft.com/office/drawing/2014/main" val="2296744355"/>
                  </a:ext>
                </a:extLst>
              </a:tr>
              <a:tr h="502708">
                <a:tc>
                  <a:txBody>
                    <a:bodyPr/>
                    <a:lstStyle/>
                    <a:p>
                      <a:r>
                        <a:rPr lang="en-US" sz="2400" dirty="0"/>
                        <a:t>input</a:t>
                      </a:r>
                    </a:p>
                  </a:txBody>
                  <a:tcPr/>
                </a:tc>
                <a:tc>
                  <a:txBody>
                    <a:bodyPr/>
                    <a:lstStyle/>
                    <a:p>
                      <a:r>
                        <a:rPr lang="en-US" sz="2400" b="0" i="0" kern="1200" dirty="0">
                          <a:solidFill>
                            <a:schemeClr val="dk1"/>
                          </a:solidFill>
                          <a:effectLst/>
                          <a:latin typeface="+mn-lt"/>
                          <a:ea typeface="+mn-ea"/>
                          <a:cs typeface="+mn-cs"/>
                        </a:rPr>
                        <a:t>value in any &lt;input&gt; or &lt;</a:t>
                      </a:r>
                      <a:r>
                        <a:rPr lang="en-US" sz="2400" b="0" i="0" kern="1200" dirty="0" err="1">
                          <a:solidFill>
                            <a:schemeClr val="dk1"/>
                          </a:solidFill>
                          <a:effectLst/>
                          <a:latin typeface="+mn-lt"/>
                          <a:ea typeface="+mn-ea"/>
                          <a:cs typeface="+mn-cs"/>
                        </a:rPr>
                        <a:t>textarea</a:t>
                      </a:r>
                      <a:r>
                        <a:rPr lang="en-US" sz="2400" b="0" i="0" kern="1200" dirty="0">
                          <a:solidFill>
                            <a:schemeClr val="dk1"/>
                          </a:solidFill>
                          <a:effectLst/>
                          <a:latin typeface="+mn-lt"/>
                          <a:ea typeface="+mn-ea"/>
                          <a:cs typeface="+mn-cs"/>
                        </a:rPr>
                        <a:t>&gt; element has changed or any element with the </a:t>
                      </a:r>
                      <a:r>
                        <a:rPr lang="en-US" sz="2400" b="0" i="0" kern="1200" dirty="0" err="1">
                          <a:solidFill>
                            <a:schemeClr val="dk1"/>
                          </a:solidFill>
                          <a:effectLst/>
                          <a:latin typeface="+mn-lt"/>
                          <a:ea typeface="+mn-ea"/>
                          <a:cs typeface="+mn-cs"/>
                        </a:rPr>
                        <a:t>contenteditable</a:t>
                      </a:r>
                      <a:r>
                        <a:rPr lang="en-US" sz="2400" b="0" i="0" kern="1200" dirty="0">
                          <a:solidFill>
                            <a:schemeClr val="dk1"/>
                          </a:solidFill>
                          <a:effectLst/>
                          <a:latin typeface="+mn-lt"/>
                          <a:ea typeface="+mn-ea"/>
                          <a:cs typeface="+mn-cs"/>
                        </a:rPr>
                        <a:t> attribute </a:t>
                      </a:r>
                      <a:endParaRPr lang="en-US" sz="2400" dirty="0"/>
                    </a:p>
                  </a:txBody>
                  <a:tcPr/>
                </a:tc>
                <a:extLst>
                  <a:ext uri="{0D108BD9-81ED-4DB2-BD59-A6C34878D82A}">
                    <a16:rowId xmlns:a16="http://schemas.microsoft.com/office/drawing/2014/main" val="1102385288"/>
                  </a:ext>
                </a:extLst>
              </a:tr>
              <a:tr h="502708">
                <a:tc>
                  <a:txBody>
                    <a:bodyPr/>
                    <a:lstStyle/>
                    <a:p>
                      <a:r>
                        <a:rPr lang="en-US" sz="2400" dirty="0"/>
                        <a:t>change</a:t>
                      </a:r>
                    </a:p>
                  </a:txBody>
                  <a:tcPr/>
                </a:tc>
                <a:tc>
                  <a:txBody>
                    <a:bodyPr/>
                    <a:lstStyle/>
                    <a:p>
                      <a:r>
                        <a:rPr lang="en-US" sz="2400" b="0" i="0" kern="1200" dirty="0">
                          <a:solidFill>
                            <a:schemeClr val="dk1"/>
                          </a:solidFill>
                          <a:effectLst/>
                          <a:latin typeface="+mn-lt"/>
                          <a:ea typeface="+mn-ea"/>
                          <a:cs typeface="+mn-cs"/>
                        </a:rPr>
                        <a:t>value in select box, checkbox, or radio button changes </a:t>
                      </a:r>
                      <a:endParaRPr lang="en-US" sz="2400" dirty="0"/>
                    </a:p>
                  </a:txBody>
                  <a:tcPr/>
                </a:tc>
                <a:extLst>
                  <a:ext uri="{0D108BD9-81ED-4DB2-BD59-A6C34878D82A}">
                    <a16:rowId xmlns:a16="http://schemas.microsoft.com/office/drawing/2014/main" val="2791731388"/>
                  </a:ext>
                </a:extLst>
              </a:tr>
              <a:tr h="502708">
                <a:tc>
                  <a:txBody>
                    <a:bodyPr/>
                    <a:lstStyle/>
                    <a:p>
                      <a:r>
                        <a:rPr lang="en-US" sz="2400" dirty="0"/>
                        <a:t>submit</a:t>
                      </a:r>
                    </a:p>
                  </a:txBody>
                  <a:tcPr/>
                </a:tc>
                <a:tc>
                  <a:txBody>
                    <a:bodyPr/>
                    <a:lstStyle/>
                    <a:p>
                      <a:r>
                        <a:rPr lang="en-US" sz="2400" b="0" i="0" kern="1200" dirty="0">
                          <a:solidFill>
                            <a:schemeClr val="dk1"/>
                          </a:solidFill>
                          <a:effectLst/>
                          <a:latin typeface="+mn-lt"/>
                          <a:ea typeface="+mn-ea"/>
                          <a:cs typeface="+mn-cs"/>
                        </a:rPr>
                        <a:t>user submits a form (using a button or a key)</a:t>
                      </a:r>
                      <a:endParaRPr lang="en-US" sz="2400" dirty="0"/>
                    </a:p>
                  </a:txBody>
                  <a:tcPr/>
                </a:tc>
                <a:extLst>
                  <a:ext uri="{0D108BD9-81ED-4DB2-BD59-A6C34878D82A}">
                    <a16:rowId xmlns:a16="http://schemas.microsoft.com/office/drawing/2014/main" val="3171810825"/>
                  </a:ext>
                </a:extLst>
              </a:tr>
              <a:tr h="502708">
                <a:tc>
                  <a:txBody>
                    <a:bodyPr/>
                    <a:lstStyle/>
                    <a:p>
                      <a:r>
                        <a:rPr lang="en-US" sz="2400" dirty="0"/>
                        <a:t>reset</a:t>
                      </a:r>
                    </a:p>
                  </a:txBody>
                  <a:tcPr/>
                </a:tc>
                <a:tc>
                  <a:txBody>
                    <a:bodyPr/>
                    <a:lstStyle/>
                    <a:p>
                      <a:r>
                        <a:rPr lang="en-US" sz="2400" b="0" i="0" kern="1200" dirty="0">
                          <a:solidFill>
                            <a:schemeClr val="dk1"/>
                          </a:solidFill>
                          <a:effectLst/>
                          <a:latin typeface="+mn-lt"/>
                          <a:ea typeface="+mn-ea"/>
                          <a:cs typeface="+mn-cs"/>
                        </a:rPr>
                        <a:t>user clicks on a form's reset button (rarely used these days) </a:t>
                      </a:r>
                      <a:endParaRPr lang="en-US" sz="2400" dirty="0"/>
                    </a:p>
                  </a:txBody>
                  <a:tcPr/>
                </a:tc>
                <a:extLst>
                  <a:ext uri="{0D108BD9-81ED-4DB2-BD59-A6C34878D82A}">
                    <a16:rowId xmlns:a16="http://schemas.microsoft.com/office/drawing/2014/main" val="910251440"/>
                  </a:ext>
                </a:extLst>
              </a:tr>
              <a:tr h="502708">
                <a:tc>
                  <a:txBody>
                    <a:bodyPr/>
                    <a:lstStyle/>
                    <a:p>
                      <a:r>
                        <a:rPr lang="en-US" sz="2400" dirty="0"/>
                        <a:t>cut</a:t>
                      </a:r>
                    </a:p>
                  </a:txBody>
                  <a:tcPr/>
                </a:tc>
                <a:tc>
                  <a:txBody>
                    <a:bodyPr/>
                    <a:lstStyle/>
                    <a:p>
                      <a:r>
                        <a:rPr lang="en-US" sz="2400" b="0" i="0" kern="1200" dirty="0">
                          <a:solidFill>
                            <a:schemeClr val="dk1"/>
                          </a:solidFill>
                          <a:effectLst/>
                          <a:latin typeface="+mn-lt"/>
                          <a:ea typeface="+mn-ea"/>
                          <a:cs typeface="+mn-cs"/>
                        </a:rPr>
                        <a:t>user cuts content from a form field </a:t>
                      </a:r>
                      <a:endParaRPr lang="en-US" sz="2400" dirty="0"/>
                    </a:p>
                  </a:txBody>
                  <a:tcPr/>
                </a:tc>
                <a:extLst>
                  <a:ext uri="{0D108BD9-81ED-4DB2-BD59-A6C34878D82A}">
                    <a16:rowId xmlns:a16="http://schemas.microsoft.com/office/drawing/2014/main" val="3540004652"/>
                  </a:ext>
                </a:extLst>
              </a:tr>
              <a:tr h="502708">
                <a:tc>
                  <a:txBody>
                    <a:bodyPr/>
                    <a:lstStyle/>
                    <a:p>
                      <a:r>
                        <a:rPr lang="en-US" sz="2400" dirty="0"/>
                        <a:t>copy</a:t>
                      </a:r>
                    </a:p>
                  </a:txBody>
                  <a:tcPr/>
                </a:tc>
                <a:tc>
                  <a:txBody>
                    <a:bodyPr/>
                    <a:lstStyle/>
                    <a:p>
                      <a:r>
                        <a:rPr lang="en-US" sz="2400" b="0" i="0" kern="1200" dirty="0">
                          <a:solidFill>
                            <a:schemeClr val="dk1"/>
                          </a:solidFill>
                          <a:effectLst/>
                          <a:latin typeface="+mn-lt"/>
                          <a:ea typeface="+mn-ea"/>
                          <a:cs typeface="+mn-cs"/>
                        </a:rPr>
                        <a:t>user copies content from a form field </a:t>
                      </a:r>
                      <a:endParaRPr lang="en-US" sz="2400" dirty="0"/>
                    </a:p>
                  </a:txBody>
                  <a:tcPr/>
                </a:tc>
                <a:extLst>
                  <a:ext uri="{0D108BD9-81ED-4DB2-BD59-A6C34878D82A}">
                    <a16:rowId xmlns:a16="http://schemas.microsoft.com/office/drawing/2014/main" val="3153942318"/>
                  </a:ext>
                </a:extLst>
              </a:tr>
              <a:tr h="502708">
                <a:tc>
                  <a:txBody>
                    <a:bodyPr/>
                    <a:lstStyle/>
                    <a:p>
                      <a:r>
                        <a:rPr lang="en-US" sz="2400" dirty="0"/>
                        <a:t>paste</a:t>
                      </a:r>
                    </a:p>
                  </a:txBody>
                  <a:tcPr/>
                </a:tc>
                <a:tc>
                  <a:txBody>
                    <a:bodyPr/>
                    <a:lstStyle/>
                    <a:p>
                      <a:r>
                        <a:rPr lang="en-US" sz="2400" b="0" i="0" kern="1200" dirty="0">
                          <a:solidFill>
                            <a:schemeClr val="dk1"/>
                          </a:solidFill>
                          <a:effectLst/>
                          <a:latin typeface="+mn-lt"/>
                          <a:ea typeface="+mn-ea"/>
                          <a:cs typeface="+mn-cs"/>
                        </a:rPr>
                        <a:t>user pastes content into a form field </a:t>
                      </a:r>
                      <a:endParaRPr lang="en-US" sz="2400" dirty="0"/>
                    </a:p>
                  </a:txBody>
                  <a:tcPr/>
                </a:tc>
                <a:extLst>
                  <a:ext uri="{0D108BD9-81ED-4DB2-BD59-A6C34878D82A}">
                    <a16:rowId xmlns:a16="http://schemas.microsoft.com/office/drawing/2014/main" val="2694431748"/>
                  </a:ext>
                </a:extLst>
              </a:tr>
              <a:tr h="502708">
                <a:tc>
                  <a:txBody>
                    <a:bodyPr/>
                    <a:lstStyle/>
                    <a:p>
                      <a:r>
                        <a:rPr lang="en-US" sz="2400" dirty="0"/>
                        <a:t>select</a:t>
                      </a:r>
                    </a:p>
                  </a:txBody>
                  <a:tcPr/>
                </a:tc>
                <a:tc>
                  <a:txBody>
                    <a:bodyPr/>
                    <a:lstStyle/>
                    <a:p>
                      <a:r>
                        <a:rPr lang="en-US" sz="2400" b="0" i="0" kern="1200" dirty="0">
                          <a:solidFill>
                            <a:schemeClr val="dk1"/>
                          </a:solidFill>
                          <a:effectLst/>
                          <a:latin typeface="+mn-lt"/>
                          <a:ea typeface="+mn-ea"/>
                          <a:cs typeface="+mn-cs"/>
                        </a:rPr>
                        <a:t>user selects some text in a form field </a:t>
                      </a:r>
                      <a:endParaRPr lang="en-US" sz="2400" dirty="0"/>
                    </a:p>
                  </a:txBody>
                  <a:tcPr/>
                </a:tc>
                <a:extLst>
                  <a:ext uri="{0D108BD9-81ED-4DB2-BD59-A6C34878D82A}">
                    <a16:rowId xmlns:a16="http://schemas.microsoft.com/office/drawing/2014/main" val="1244700943"/>
                  </a:ext>
                </a:extLst>
              </a:tr>
            </a:tbl>
          </a:graphicData>
        </a:graphic>
      </p:graphicFrame>
    </p:spTree>
    <p:extLst>
      <p:ext uri="{BB962C8B-B14F-4D97-AF65-F5344CB8AC3E}">
        <p14:creationId xmlns:p14="http://schemas.microsoft.com/office/powerpoint/2010/main" val="3777681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DCF3A-9198-4EDA-BC2C-F49B5565662F}"/>
              </a:ext>
            </a:extLst>
          </p:cNvPr>
          <p:cNvSpPr>
            <a:spLocks noGrp="1"/>
          </p:cNvSpPr>
          <p:nvPr>
            <p:ph type="title"/>
          </p:nvPr>
        </p:nvSpPr>
        <p:spPr>
          <a:xfrm>
            <a:off x="677334" y="609600"/>
            <a:ext cx="8596668" cy="781050"/>
          </a:xfrm>
        </p:spPr>
        <p:txBody>
          <a:bodyPr/>
          <a:lstStyle/>
          <a:p>
            <a:r>
              <a:rPr lang="en-US" dirty="0"/>
              <a:t>Mutation Events</a:t>
            </a:r>
          </a:p>
        </p:txBody>
      </p:sp>
      <p:sp>
        <p:nvSpPr>
          <p:cNvPr id="3" name="Content Placeholder 2">
            <a:extLst>
              <a:ext uri="{FF2B5EF4-FFF2-40B4-BE49-F238E27FC236}">
                <a16:creationId xmlns:a16="http://schemas.microsoft.com/office/drawing/2014/main" id="{60374C62-DAF9-4738-8B33-1C9B4A334AFF}"/>
              </a:ext>
            </a:extLst>
          </p:cNvPr>
          <p:cNvSpPr>
            <a:spLocks noGrp="1"/>
          </p:cNvSpPr>
          <p:nvPr>
            <p:ph idx="1"/>
          </p:nvPr>
        </p:nvSpPr>
        <p:spPr>
          <a:xfrm>
            <a:off x="677334" y="1390651"/>
            <a:ext cx="9505052" cy="4650712"/>
          </a:xfrm>
        </p:spPr>
        <p:txBody>
          <a:bodyPr/>
          <a:lstStyle/>
          <a:p>
            <a:pPr marL="0" indent="0">
              <a:buNone/>
            </a:pPr>
            <a:r>
              <a:rPr lang="en-US" dirty="0"/>
              <a:t>Note: these are likely replaced with mutation observers (explained in misc. slides)</a:t>
            </a:r>
          </a:p>
          <a:p>
            <a:pPr marL="0" indent="0">
              <a:buNone/>
            </a:pPr>
            <a:endParaRPr lang="en-US" dirty="0"/>
          </a:p>
        </p:txBody>
      </p:sp>
      <p:graphicFrame>
        <p:nvGraphicFramePr>
          <p:cNvPr id="4" name="Table 4">
            <a:extLst>
              <a:ext uri="{FF2B5EF4-FFF2-40B4-BE49-F238E27FC236}">
                <a16:creationId xmlns:a16="http://schemas.microsoft.com/office/drawing/2014/main" id="{FCE2B652-1BEB-4D23-8751-3A0C3E877F38}"/>
              </a:ext>
            </a:extLst>
          </p:cNvPr>
          <p:cNvGraphicFramePr>
            <a:graphicFrameLocks noGrp="1"/>
          </p:cNvGraphicFramePr>
          <p:nvPr>
            <p:extLst>
              <p:ext uri="{D42A27DB-BD31-4B8C-83A1-F6EECF244321}">
                <p14:modId xmlns:p14="http://schemas.microsoft.com/office/powerpoint/2010/main" val="2435397167"/>
              </p:ext>
            </p:extLst>
          </p:nvPr>
        </p:nvGraphicFramePr>
        <p:xfrm>
          <a:off x="677332" y="2110316"/>
          <a:ext cx="10837334" cy="4328160"/>
        </p:xfrm>
        <a:graphic>
          <a:graphicData uri="http://schemas.openxmlformats.org/drawingml/2006/table">
            <a:tbl>
              <a:tblPr firstRow="1" bandRow="1">
                <a:tableStyleId>{5C22544A-7EE6-4342-B048-85BDC9FD1C3A}</a:tableStyleId>
              </a:tblPr>
              <a:tblGrid>
                <a:gridCol w="5662220">
                  <a:extLst>
                    <a:ext uri="{9D8B030D-6E8A-4147-A177-3AD203B41FA5}">
                      <a16:colId xmlns:a16="http://schemas.microsoft.com/office/drawing/2014/main" val="1623503101"/>
                    </a:ext>
                  </a:extLst>
                </a:gridCol>
                <a:gridCol w="5175114">
                  <a:extLst>
                    <a:ext uri="{9D8B030D-6E8A-4147-A177-3AD203B41FA5}">
                      <a16:colId xmlns:a16="http://schemas.microsoft.com/office/drawing/2014/main" val="1332242778"/>
                    </a:ext>
                  </a:extLst>
                </a:gridCol>
              </a:tblGrid>
              <a:tr h="370840">
                <a:tc>
                  <a:txBody>
                    <a:bodyPr/>
                    <a:lstStyle/>
                    <a:p>
                      <a:r>
                        <a:rPr lang="en-US" sz="3200" dirty="0"/>
                        <a:t>Event</a:t>
                      </a:r>
                    </a:p>
                  </a:txBody>
                  <a:tcPr/>
                </a:tc>
                <a:tc>
                  <a:txBody>
                    <a:bodyPr/>
                    <a:lstStyle/>
                    <a:p>
                      <a:r>
                        <a:rPr lang="en-US" sz="3200" dirty="0"/>
                        <a:t>Description</a:t>
                      </a:r>
                    </a:p>
                  </a:txBody>
                  <a:tcPr/>
                </a:tc>
                <a:extLst>
                  <a:ext uri="{0D108BD9-81ED-4DB2-BD59-A6C34878D82A}">
                    <a16:rowId xmlns:a16="http://schemas.microsoft.com/office/drawing/2014/main" val="1443414958"/>
                  </a:ext>
                </a:extLst>
              </a:tr>
              <a:tr h="370840">
                <a:tc>
                  <a:txBody>
                    <a:bodyPr/>
                    <a:lstStyle/>
                    <a:p>
                      <a:r>
                        <a:rPr lang="en-US" sz="2400" b="0" i="0" kern="1200" dirty="0" err="1">
                          <a:solidFill>
                            <a:schemeClr val="dk1"/>
                          </a:solidFill>
                          <a:effectLst/>
                          <a:latin typeface="+mn-lt"/>
                          <a:ea typeface="+mn-ea"/>
                          <a:cs typeface="+mn-cs"/>
                        </a:rPr>
                        <a:t>DOMSubtreeModified</a:t>
                      </a:r>
                      <a:endParaRPr lang="en-US" sz="2400" dirty="0"/>
                    </a:p>
                  </a:txBody>
                  <a:tcPr/>
                </a:tc>
                <a:tc>
                  <a:txBody>
                    <a:bodyPr/>
                    <a:lstStyle/>
                    <a:p>
                      <a:r>
                        <a:rPr lang="en-US" sz="2400" b="0" i="0" kern="1200" dirty="0">
                          <a:solidFill>
                            <a:schemeClr val="dk1"/>
                          </a:solidFill>
                          <a:effectLst/>
                          <a:latin typeface="+mn-lt"/>
                          <a:ea typeface="+mn-ea"/>
                          <a:cs typeface="+mn-cs"/>
                        </a:rPr>
                        <a:t>change has been made to document </a:t>
                      </a:r>
                      <a:endParaRPr lang="en-US" sz="2400" dirty="0"/>
                    </a:p>
                  </a:txBody>
                  <a:tcPr/>
                </a:tc>
                <a:extLst>
                  <a:ext uri="{0D108BD9-81ED-4DB2-BD59-A6C34878D82A}">
                    <a16:rowId xmlns:a16="http://schemas.microsoft.com/office/drawing/2014/main" val="2309045716"/>
                  </a:ext>
                </a:extLst>
              </a:tr>
              <a:tr h="370840">
                <a:tc>
                  <a:txBody>
                    <a:bodyPr/>
                    <a:lstStyle/>
                    <a:p>
                      <a:r>
                        <a:rPr lang="en-US" sz="2400" b="0" i="0" kern="1200" dirty="0" err="1">
                          <a:solidFill>
                            <a:schemeClr val="dk1"/>
                          </a:solidFill>
                          <a:effectLst/>
                          <a:latin typeface="+mn-lt"/>
                          <a:ea typeface="+mn-ea"/>
                          <a:cs typeface="+mn-cs"/>
                        </a:rPr>
                        <a:t>DOMNodelnserted</a:t>
                      </a:r>
                      <a:endParaRPr lang="en-US" sz="2400" dirty="0"/>
                    </a:p>
                  </a:txBody>
                  <a:tcPr/>
                </a:tc>
                <a:tc>
                  <a:txBody>
                    <a:bodyPr/>
                    <a:lstStyle/>
                    <a:p>
                      <a:r>
                        <a:rPr lang="en-US" sz="2400" b="0" i="0" kern="1200" dirty="0">
                          <a:solidFill>
                            <a:schemeClr val="dk1"/>
                          </a:solidFill>
                          <a:effectLst/>
                          <a:latin typeface="+mn-lt"/>
                          <a:ea typeface="+mn-ea"/>
                          <a:cs typeface="+mn-cs"/>
                        </a:rPr>
                        <a:t>node has been inserted as a direct child of another node </a:t>
                      </a:r>
                      <a:endParaRPr lang="en-US" sz="2400" dirty="0"/>
                    </a:p>
                  </a:txBody>
                  <a:tcPr/>
                </a:tc>
                <a:extLst>
                  <a:ext uri="{0D108BD9-81ED-4DB2-BD59-A6C34878D82A}">
                    <a16:rowId xmlns:a16="http://schemas.microsoft.com/office/drawing/2014/main" val="3538202154"/>
                  </a:ext>
                </a:extLst>
              </a:tr>
              <a:tr h="370840">
                <a:tc>
                  <a:txBody>
                    <a:bodyPr/>
                    <a:lstStyle/>
                    <a:p>
                      <a:r>
                        <a:rPr lang="en-US" sz="2400" b="0" i="0" kern="1200" dirty="0" err="1">
                          <a:solidFill>
                            <a:schemeClr val="dk1"/>
                          </a:solidFill>
                          <a:effectLst/>
                          <a:latin typeface="+mn-lt"/>
                          <a:ea typeface="+mn-ea"/>
                          <a:cs typeface="+mn-cs"/>
                        </a:rPr>
                        <a:t>DOMNodeRemoved</a:t>
                      </a:r>
                      <a:r>
                        <a:rPr lang="en-US" sz="2400" b="0" i="0" kern="1200" dirty="0">
                          <a:solidFill>
                            <a:schemeClr val="dk1"/>
                          </a:solidFill>
                          <a:effectLst/>
                          <a:latin typeface="+mn-lt"/>
                          <a:ea typeface="+mn-ea"/>
                          <a:cs typeface="+mn-cs"/>
                        </a:rPr>
                        <a:t> </a:t>
                      </a:r>
                      <a:endParaRPr lang="en-US" sz="2400" dirty="0"/>
                    </a:p>
                  </a:txBody>
                  <a:tcPr/>
                </a:tc>
                <a:tc>
                  <a:txBody>
                    <a:bodyPr/>
                    <a:lstStyle/>
                    <a:p>
                      <a:r>
                        <a:rPr lang="en-US" sz="2400" b="0" i="0" kern="1200" dirty="0">
                          <a:solidFill>
                            <a:schemeClr val="dk1"/>
                          </a:solidFill>
                          <a:effectLst/>
                          <a:latin typeface="+mn-lt"/>
                          <a:ea typeface="+mn-ea"/>
                          <a:cs typeface="+mn-cs"/>
                        </a:rPr>
                        <a:t>node has been removed from another node </a:t>
                      </a:r>
                      <a:endParaRPr lang="en-US" sz="2400" dirty="0"/>
                    </a:p>
                  </a:txBody>
                  <a:tcPr/>
                </a:tc>
                <a:extLst>
                  <a:ext uri="{0D108BD9-81ED-4DB2-BD59-A6C34878D82A}">
                    <a16:rowId xmlns:a16="http://schemas.microsoft.com/office/drawing/2014/main" val="2297597323"/>
                  </a:ext>
                </a:extLst>
              </a:tr>
              <a:tr h="370840">
                <a:tc>
                  <a:txBody>
                    <a:bodyPr/>
                    <a:lstStyle/>
                    <a:p>
                      <a:r>
                        <a:rPr lang="en-US" sz="2400" b="0" i="0" kern="1200" dirty="0" err="1">
                          <a:solidFill>
                            <a:schemeClr val="dk1"/>
                          </a:solidFill>
                          <a:effectLst/>
                          <a:latin typeface="+mn-lt"/>
                          <a:ea typeface="+mn-ea"/>
                          <a:cs typeface="+mn-cs"/>
                        </a:rPr>
                        <a:t>DOMNodelnsertedlntoDocument</a:t>
                      </a:r>
                      <a:endParaRPr lang="en-US" sz="2400" dirty="0"/>
                    </a:p>
                  </a:txBody>
                  <a:tcPr/>
                </a:tc>
                <a:tc>
                  <a:txBody>
                    <a:bodyPr/>
                    <a:lstStyle/>
                    <a:p>
                      <a:r>
                        <a:rPr lang="en-US" sz="2400" b="0" i="0" kern="1200" dirty="0">
                          <a:solidFill>
                            <a:schemeClr val="dk1"/>
                          </a:solidFill>
                          <a:effectLst/>
                          <a:latin typeface="+mn-lt"/>
                          <a:ea typeface="+mn-ea"/>
                          <a:cs typeface="+mn-cs"/>
                        </a:rPr>
                        <a:t>node has been inserted as a descendant of another node </a:t>
                      </a:r>
                      <a:endParaRPr lang="en-US" sz="2400" dirty="0"/>
                    </a:p>
                  </a:txBody>
                  <a:tcPr/>
                </a:tc>
                <a:extLst>
                  <a:ext uri="{0D108BD9-81ED-4DB2-BD59-A6C34878D82A}">
                    <a16:rowId xmlns:a16="http://schemas.microsoft.com/office/drawing/2014/main" val="3128170757"/>
                  </a:ext>
                </a:extLst>
              </a:tr>
              <a:tr h="370840">
                <a:tc>
                  <a:txBody>
                    <a:bodyPr/>
                    <a:lstStyle/>
                    <a:p>
                      <a:r>
                        <a:rPr lang="en-US" sz="2400" b="0" i="0" kern="1200" dirty="0" err="1">
                          <a:solidFill>
                            <a:schemeClr val="dk1"/>
                          </a:solidFill>
                          <a:effectLst/>
                          <a:latin typeface="+mn-lt"/>
                          <a:ea typeface="+mn-ea"/>
                          <a:cs typeface="+mn-cs"/>
                        </a:rPr>
                        <a:t>DOMNodeRemovedFromDocument</a:t>
                      </a:r>
                      <a:endParaRPr lang="en-US" sz="2400" dirty="0"/>
                    </a:p>
                  </a:txBody>
                  <a:tcPr/>
                </a:tc>
                <a:tc>
                  <a:txBody>
                    <a:bodyPr/>
                    <a:lstStyle/>
                    <a:p>
                      <a:r>
                        <a:rPr lang="en-US" sz="2400" b="0" i="0" kern="1200" dirty="0">
                          <a:solidFill>
                            <a:schemeClr val="dk1"/>
                          </a:solidFill>
                          <a:effectLst/>
                          <a:latin typeface="+mn-lt"/>
                          <a:ea typeface="+mn-ea"/>
                          <a:cs typeface="+mn-cs"/>
                        </a:rPr>
                        <a:t>node has been removed as a descendant of another node </a:t>
                      </a:r>
                      <a:endParaRPr lang="en-US" sz="2400" dirty="0"/>
                    </a:p>
                  </a:txBody>
                  <a:tcPr/>
                </a:tc>
                <a:extLst>
                  <a:ext uri="{0D108BD9-81ED-4DB2-BD59-A6C34878D82A}">
                    <a16:rowId xmlns:a16="http://schemas.microsoft.com/office/drawing/2014/main" val="3728252702"/>
                  </a:ext>
                </a:extLst>
              </a:tr>
            </a:tbl>
          </a:graphicData>
        </a:graphic>
      </p:graphicFrame>
    </p:spTree>
    <p:extLst>
      <p:ext uri="{BB962C8B-B14F-4D97-AF65-F5344CB8AC3E}">
        <p14:creationId xmlns:p14="http://schemas.microsoft.com/office/powerpoint/2010/main" val="10792889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6B67B-2087-44F5-A7EC-2FE42F19098A}"/>
              </a:ext>
            </a:extLst>
          </p:cNvPr>
          <p:cNvSpPr>
            <a:spLocks noGrp="1"/>
          </p:cNvSpPr>
          <p:nvPr>
            <p:ph type="title"/>
          </p:nvPr>
        </p:nvSpPr>
        <p:spPr>
          <a:xfrm>
            <a:off x="677334" y="609600"/>
            <a:ext cx="8596668" cy="771525"/>
          </a:xfrm>
        </p:spPr>
        <p:txBody>
          <a:bodyPr/>
          <a:lstStyle/>
          <a:p>
            <a:r>
              <a:rPr lang="en-US" dirty="0"/>
              <a:t>Things to Note:</a:t>
            </a:r>
          </a:p>
        </p:txBody>
      </p:sp>
      <p:sp>
        <p:nvSpPr>
          <p:cNvPr id="3" name="Content Placeholder 2">
            <a:extLst>
              <a:ext uri="{FF2B5EF4-FFF2-40B4-BE49-F238E27FC236}">
                <a16:creationId xmlns:a16="http://schemas.microsoft.com/office/drawing/2014/main" id="{E39EC80D-48AE-447A-991D-9AA6C8F3FE7A}"/>
              </a:ext>
            </a:extLst>
          </p:cNvPr>
          <p:cNvSpPr>
            <a:spLocks noGrp="1"/>
          </p:cNvSpPr>
          <p:nvPr>
            <p:ph idx="1"/>
          </p:nvPr>
        </p:nvSpPr>
        <p:spPr>
          <a:xfrm>
            <a:off x="677333" y="1381125"/>
            <a:ext cx="9148591" cy="4660237"/>
          </a:xfrm>
        </p:spPr>
        <p:txBody>
          <a:bodyPr>
            <a:normAutofit/>
          </a:bodyPr>
          <a:lstStyle/>
          <a:p>
            <a:r>
              <a:rPr lang="en-US" sz="2800" b="0" i="0" dirty="0">
                <a:effectLst/>
                <a:latin typeface="Arial" panose="020B0604020202020204" pitchFamily="34" charset="0"/>
              </a:rPr>
              <a:t>The UI events that relate to the browser window (rather than the HTML page loaded in it) work with the window object rather than an element node. Examples include the events that occur when a requested page has finished loading, or when the user scrolls.</a:t>
            </a:r>
          </a:p>
          <a:p>
            <a:r>
              <a:rPr lang="en-US" sz="2800" b="0" i="0" dirty="0">
                <a:effectLst/>
                <a:latin typeface="Arial" panose="020B0604020202020204" pitchFamily="34" charset="0"/>
              </a:rPr>
              <a:t>Some events work with most element nodes, such as the mouseover event, which is triggered when the user rolls over any element. Other events only work with specific element nodes, such as the submit event, which only works with a form.</a:t>
            </a:r>
            <a:endParaRPr lang="en-US" sz="2800" dirty="0"/>
          </a:p>
        </p:txBody>
      </p:sp>
    </p:spTree>
    <p:extLst>
      <p:ext uri="{BB962C8B-B14F-4D97-AF65-F5344CB8AC3E}">
        <p14:creationId xmlns:p14="http://schemas.microsoft.com/office/powerpoint/2010/main" val="2312190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D88C7-C509-4BFF-AF66-60719BB1943D}"/>
              </a:ext>
            </a:extLst>
          </p:cNvPr>
          <p:cNvSpPr>
            <a:spLocks noGrp="1"/>
          </p:cNvSpPr>
          <p:nvPr>
            <p:ph type="title"/>
          </p:nvPr>
        </p:nvSpPr>
        <p:spPr>
          <a:xfrm>
            <a:off x="677334" y="609600"/>
            <a:ext cx="8596668" cy="838200"/>
          </a:xfrm>
        </p:spPr>
        <p:txBody>
          <a:bodyPr/>
          <a:lstStyle/>
          <a:p>
            <a:r>
              <a:rPr lang="en-US" dirty="0"/>
              <a:t>How Events Trigger JavaScript Code</a:t>
            </a:r>
          </a:p>
        </p:txBody>
      </p:sp>
      <p:sp>
        <p:nvSpPr>
          <p:cNvPr id="3" name="Content Placeholder 2">
            <a:extLst>
              <a:ext uri="{FF2B5EF4-FFF2-40B4-BE49-F238E27FC236}">
                <a16:creationId xmlns:a16="http://schemas.microsoft.com/office/drawing/2014/main" id="{A163F718-450E-4743-AF66-F6693801BEC0}"/>
              </a:ext>
            </a:extLst>
          </p:cNvPr>
          <p:cNvSpPr>
            <a:spLocks noGrp="1"/>
          </p:cNvSpPr>
          <p:nvPr>
            <p:ph idx="1"/>
          </p:nvPr>
        </p:nvSpPr>
        <p:spPr>
          <a:xfrm>
            <a:off x="610658" y="1488613"/>
            <a:ext cx="9757707" cy="3880773"/>
          </a:xfrm>
        </p:spPr>
        <p:txBody>
          <a:bodyPr>
            <a:normAutofit/>
          </a:bodyPr>
          <a:lstStyle/>
          <a:p>
            <a:pPr marL="0" indent="0">
              <a:buNone/>
            </a:pPr>
            <a:r>
              <a:rPr lang="en-US" sz="2800" b="0" i="0" dirty="0">
                <a:effectLst/>
                <a:latin typeface="Arial" panose="020B0604020202020204" pitchFamily="34" charset="0"/>
              </a:rPr>
              <a:t>When the user interacts with the HTML on a web page, there are three steps involved in getting it to trigger some JavaScript code. Together these steps are known as </a:t>
            </a:r>
            <a:r>
              <a:rPr lang="en-US" sz="2800" b="1" i="0" dirty="0">
                <a:effectLst/>
                <a:latin typeface="Arial" panose="020B0604020202020204" pitchFamily="34" charset="0"/>
              </a:rPr>
              <a:t>event handling</a:t>
            </a:r>
            <a:r>
              <a:rPr lang="en-US" sz="2800" b="0" i="0" dirty="0">
                <a:effectLst/>
                <a:latin typeface="Arial" panose="020B0604020202020204" pitchFamily="34" charset="0"/>
              </a:rPr>
              <a:t>. </a:t>
            </a:r>
          </a:p>
          <a:p>
            <a:pPr marL="0" indent="0">
              <a:buNone/>
            </a:pPr>
            <a:endParaRPr lang="en-US" sz="2800" dirty="0"/>
          </a:p>
        </p:txBody>
      </p:sp>
      <p:pic>
        <p:nvPicPr>
          <p:cNvPr id="5" name="Picture 4">
            <a:extLst>
              <a:ext uri="{FF2B5EF4-FFF2-40B4-BE49-F238E27FC236}">
                <a16:creationId xmlns:a16="http://schemas.microsoft.com/office/drawing/2014/main" id="{5389532F-8D4C-4F5A-9832-FF0FBA2230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760" y="2896898"/>
            <a:ext cx="9531942" cy="3953526"/>
          </a:xfrm>
          <a:prstGeom prst="rect">
            <a:avLst/>
          </a:prstGeom>
        </p:spPr>
      </p:pic>
      <p:sp>
        <p:nvSpPr>
          <p:cNvPr id="7" name="TextBox 6">
            <a:extLst>
              <a:ext uri="{FF2B5EF4-FFF2-40B4-BE49-F238E27FC236}">
                <a16:creationId xmlns:a16="http://schemas.microsoft.com/office/drawing/2014/main" id="{D43CEF8C-0925-4306-A825-6E12DBF939A2}"/>
              </a:ext>
            </a:extLst>
          </p:cNvPr>
          <p:cNvSpPr txBox="1"/>
          <p:nvPr/>
        </p:nvSpPr>
        <p:spPr>
          <a:xfrm>
            <a:off x="3505200" y="5064586"/>
            <a:ext cx="2686050" cy="879014"/>
          </a:xfrm>
          <a:prstGeom prst="rect">
            <a:avLst/>
          </a:prstGeom>
          <a:noFill/>
        </p:spPr>
        <p:txBody>
          <a:bodyPr wrap="square" rtlCol="0">
            <a:spAutoFit/>
          </a:bodyPr>
          <a:lstStyle/>
          <a:p>
            <a:endParaRPr lang="en-US" dirty="0"/>
          </a:p>
        </p:txBody>
      </p:sp>
      <p:sp>
        <p:nvSpPr>
          <p:cNvPr id="8" name="Rectangle 7">
            <a:extLst>
              <a:ext uri="{FF2B5EF4-FFF2-40B4-BE49-F238E27FC236}">
                <a16:creationId xmlns:a16="http://schemas.microsoft.com/office/drawing/2014/main" id="{D50B89D1-D0F3-4843-82AB-D92F3A2FF2AE}"/>
              </a:ext>
            </a:extLst>
          </p:cNvPr>
          <p:cNvSpPr/>
          <p:nvPr/>
        </p:nvSpPr>
        <p:spPr>
          <a:xfrm>
            <a:off x="5373390" y="5504093"/>
            <a:ext cx="2949199" cy="9525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886765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1E5FC-5FB2-447B-B151-E12716FB9088}"/>
              </a:ext>
            </a:extLst>
          </p:cNvPr>
          <p:cNvSpPr>
            <a:spLocks noGrp="1"/>
          </p:cNvSpPr>
          <p:nvPr>
            <p:ph type="title"/>
          </p:nvPr>
        </p:nvSpPr>
        <p:spPr>
          <a:xfrm>
            <a:off x="677334" y="281925"/>
            <a:ext cx="8596668" cy="857250"/>
          </a:xfrm>
        </p:spPr>
        <p:txBody>
          <a:bodyPr/>
          <a:lstStyle/>
          <a:p>
            <a:r>
              <a:rPr lang="en-US" dirty="0"/>
              <a:t>Event Handling Example</a:t>
            </a:r>
          </a:p>
        </p:txBody>
      </p:sp>
      <p:sp>
        <p:nvSpPr>
          <p:cNvPr id="12" name="Content Placeholder 11">
            <a:extLst>
              <a:ext uri="{FF2B5EF4-FFF2-40B4-BE49-F238E27FC236}">
                <a16:creationId xmlns:a16="http://schemas.microsoft.com/office/drawing/2014/main" id="{130A4801-6C1C-495D-9E32-068FEBEF7828}"/>
              </a:ext>
            </a:extLst>
          </p:cNvPr>
          <p:cNvSpPr>
            <a:spLocks noGrp="1"/>
          </p:cNvSpPr>
          <p:nvPr>
            <p:ph idx="1"/>
          </p:nvPr>
        </p:nvSpPr>
        <p:spPr>
          <a:xfrm>
            <a:off x="677334" y="1466850"/>
            <a:ext cx="8596668" cy="3974438"/>
          </a:xfrm>
        </p:spPr>
        <p:txBody>
          <a:bodyPr numCol="3">
            <a:normAutofit/>
          </a:bodyPr>
          <a:lstStyle/>
          <a:p>
            <a:pPr marL="0" indent="0">
              <a:buNone/>
            </a:pPr>
            <a:r>
              <a:rPr lang="en-US" sz="2000" dirty="0"/>
              <a:t>1) Select Element</a:t>
            </a:r>
          </a:p>
          <a:p>
            <a:pPr marL="0" indent="0">
              <a:buNone/>
            </a:pPr>
            <a:r>
              <a:rPr lang="en-US" sz="1600" dirty="0"/>
              <a:t>The element that users are interacting with is the text input where they enter the username.</a:t>
            </a:r>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r>
              <a:rPr lang="en-US" sz="2000" dirty="0"/>
              <a:t>2</a:t>
            </a:r>
            <a:r>
              <a:rPr lang="en-US" sz="1600" dirty="0"/>
              <a:t>) </a:t>
            </a:r>
            <a:r>
              <a:rPr lang="en-US" sz="2000" dirty="0"/>
              <a:t>Specify Element</a:t>
            </a:r>
          </a:p>
          <a:p>
            <a:pPr marL="0" indent="0">
              <a:buNone/>
            </a:pPr>
            <a:r>
              <a:rPr lang="en-US" sz="1600" dirty="0"/>
              <a:t>When users move out of the text input, it loses focus, and the blur event fires on this element.</a:t>
            </a:r>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r>
              <a:rPr lang="en-US" sz="2000" dirty="0"/>
              <a:t>3</a:t>
            </a:r>
            <a:r>
              <a:rPr lang="en-US" sz="1600" dirty="0"/>
              <a:t>) </a:t>
            </a:r>
            <a:r>
              <a:rPr lang="en-US" sz="2000" dirty="0"/>
              <a:t>Call Code</a:t>
            </a:r>
          </a:p>
          <a:p>
            <a:pPr marL="0" indent="0">
              <a:buNone/>
            </a:pPr>
            <a:r>
              <a:rPr lang="en-US" sz="1600" b="0" i="0" dirty="0">
                <a:effectLst/>
                <a:latin typeface="Arial" panose="020B0604020202020204" pitchFamily="34" charset="0"/>
              </a:rPr>
              <a:t>When the blur event fires on the username input, it will trigger a function called </a:t>
            </a:r>
            <a:r>
              <a:rPr lang="en-US" sz="1600" b="0" i="0" dirty="0" err="1">
                <a:effectLst/>
                <a:latin typeface="Arial" panose="020B0604020202020204" pitchFamily="34" charset="0"/>
              </a:rPr>
              <a:t>checkUsername</a:t>
            </a:r>
            <a:r>
              <a:rPr lang="en-US" sz="1600" b="0" i="0" dirty="0">
                <a:effectLst/>
                <a:latin typeface="Arial" panose="020B0604020202020204" pitchFamily="34" charset="0"/>
              </a:rPr>
              <a:t>().This function checks if the username is less than 5 characters. </a:t>
            </a:r>
            <a:endParaRPr lang="en-US" sz="1600" dirty="0"/>
          </a:p>
        </p:txBody>
      </p:sp>
      <p:pic>
        <p:nvPicPr>
          <p:cNvPr id="18" name="Picture 17">
            <a:extLst>
              <a:ext uri="{FF2B5EF4-FFF2-40B4-BE49-F238E27FC236}">
                <a16:creationId xmlns:a16="http://schemas.microsoft.com/office/drawing/2014/main" id="{E2EF88CB-0FF3-4FFC-B38F-E5A15D805F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299" y="2891228"/>
            <a:ext cx="5747326" cy="3974438"/>
          </a:xfrm>
          <a:prstGeom prst="rect">
            <a:avLst/>
          </a:prstGeom>
        </p:spPr>
      </p:pic>
      <p:sp>
        <p:nvSpPr>
          <p:cNvPr id="20" name="TextBox 19">
            <a:extLst>
              <a:ext uri="{FF2B5EF4-FFF2-40B4-BE49-F238E27FC236}">
                <a16:creationId xmlns:a16="http://schemas.microsoft.com/office/drawing/2014/main" id="{73CB5A9D-DF8F-4578-8C29-2F4C0B839D69}"/>
              </a:ext>
            </a:extLst>
          </p:cNvPr>
          <p:cNvSpPr txBox="1"/>
          <p:nvPr/>
        </p:nvSpPr>
        <p:spPr>
          <a:xfrm>
            <a:off x="5581651" y="3833248"/>
            <a:ext cx="3874386" cy="1477328"/>
          </a:xfrm>
          <a:prstGeom prst="rect">
            <a:avLst/>
          </a:prstGeom>
          <a:noFill/>
        </p:spPr>
        <p:txBody>
          <a:bodyPr wrap="square" rtlCol="0">
            <a:spAutoFit/>
          </a:bodyPr>
          <a:lstStyle/>
          <a:p>
            <a:r>
              <a:rPr lang="en-US" b="0" i="0" dirty="0">
                <a:effectLst/>
                <a:latin typeface="Arial" panose="020B0604020202020204" pitchFamily="34" charset="0"/>
              </a:rPr>
              <a:t>In this example, event handling is used to provide feedback to users filling in a registration form. It will show an error message if their username is too short. </a:t>
            </a:r>
            <a:endParaRPr lang="en-US" dirty="0"/>
          </a:p>
        </p:txBody>
      </p:sp>
    </p:spTree>
    <p:extLst>
      <p:ext uri="{BB962C8B-B14F-4D97-AF65-F5344CB8AC3E}">
        <p14:creationId xmlns:p14="http://schemas.microsoft.com/office/powerpoint/2010/main" val="2134207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DFDDD-C7A1-4C6A-A490-56055EDA8623}"/>
              </a:ext>
            </a:extLst>
          </p:cNvPr>
          <p:cNvSpPr>
            <a:spLocks noGrp="1"/>
          </p:cNvSpPr>
          <p:nvPr>
            <p:ph type="title"/>
          </p:nvPr>
        </p:nvSpPr>
        <p:spPr>
          <a:xfrm>
            <a:off x="677334" y="609600"/>
            <a:ext cx="8596668" cy="762000"/>
          </a:xfrm>
        </p:spPr>
        <p:txBody>
          <a:bodyPr/>
          <a:lstStyle/>
          <a:p>
            <a:r>
              <a:rPr lang="en-US" dirty="0"/>
              <a:t>Event Handling Example (cont.)</a:t>
            </a:r>
          </a:p>
        </p:txBody>
      </p:sp>
      <p:sp>
        <p:nvSpPr>
          <p:cNvPr id="3" name="Content Placeholder 2">
            <a:extLst>
              <a:ext uri="{FF2B5EF4-FFF2-40B4-BE49-F238E27FC236}">
                <a16:creationId xmlns:a16="http://schemas.microsoft.com/office/drawing/2014/main" id="{B0E27CBB-463A-4510-A105-5655112B30C6}"/>
              </a:ext>
            </a:extLst>
          </p:cNvPr>
          <p:cNvSpPr>
            <a:spLocks noGrp="1"/>
          </p:cNvSpPr>
          <p:nvPr>
            <p:ph idx="1"/>
          </p:nvPr>
        </p:nvSpPr>
        <p:spPr>
          <a:xfrm>
            <a:off x="677334" y="1514475"/>
            <a:ext cx="8596668" cy="4526887"/>
          </a:xfrm>
        </p:spPr>
        <p:txBody>
          <a:bodyPr>
            <a:normAutofit/>
          </a:bodyPr>
          <a:lstStyle/>
          <a:p>
            <a:r>
              <a:rPr lang="en-US" sz="2800" b="0" i="0" dirty="0">
                <a:effectLst/>
                <a:latin typeface="Arial" panose="020B0604020202020204" pitchFamily="34" charset="0"/>
                <a:cs typeface="Arial" panose="020B0604020202020204" pitchFamily="34" charset="0"/>
              </a:rPr>
              <a:t>If</a:t>
            </a:r>
            <a:r>
              <a:rPr lang="en-US" sz="2800" b="0" i="0" dirty="0">
                <a:effectLst/>
                <a:latin typeface="Times New Roman" panose="02020603050405020304" pitchFamily="18" charset="0"/>
              </a:rPr>
              <a:t> </a:t>
            </a:r>
            <a:r>
              <a:rPr lang="en-US" sz="2800" b="0" i="0" dirty="0">
                <a:effectLst/>
                <a:latin typeface="Arial" panose="020B0604020202020204" pitchFamily="34" charset="0"/>
              </a:rPr>
              <a:t>there are not enough characters, it shows an error message that prompts the user to enter a longer username. </a:t>
            </a:r>
          </a:p>
          <a:p>
            <a:r>
              <a:rPr lang="en-US" sz="2800" b="0" i="0" dirty="0">
                <a:effectLst/>
                <a:latin typeface="Arial" panose="020B0604020202020204" pitchFamily="34" charset="0"/>
              </a:rPr>
              <a:t>If there are enough characters, the element that holds the error message should be cleared. This is because an error message may have been shown to the user already and they subsequently corrected their mistake</a:t>
            </a:r>
            <a:r>
              <a:rPr lang="en-US" sz="2800" b="0" i="0">
                <a:effectLst/>
                <a:latin typeface="Arial" panose="020B0604020202020204" pitchFamily="34" charset="0"/>
              </a:rPr>
              <a:t>. </a:t>
            </a:r>
            <a:endParaRPr lang="en-US" sz="2800" b="0" i="0" dirty="0">
              <a:effectLst/>
              <a:latin typeface="Arial" panose="020B0604020202020204" pitchFamily="34" charset="0"/>
            </a:endParaRPr>
          </a:p>
        </p:txBody>
      </p:sp>
    </p:spTree>
    <p:extLst>
      <p:ext uri="{BB962C8B-B14F-4D97-AF65-F5344CB8AC3E}">
        <p14:creationId xmlns:p14="http://schemas.microsoft.com/office/powerpoint/2010/main" val="5829593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A1231-6E71-4354-BC24-C25B3BD9AEEC}"/>
              </a:ext>
            </a:extLst>
          </p:cNvPr>
          <p:cNvSpPr>
            <a:spLocks noGrp="1"/>
          </p:cNvSpPr>
          <p:nvPr>
            <p:ph type="title"/>
          </p:nvPr>
        </p:nvSpPr>
        <p:spPr>
          <a:xfrm>
            <a:off x="677334" y="192153"/>
            <a:ext cx="8596668" cy="781050"/>
          </a:xfrm>
        </p:spPr>
        <p:txBody>
          <a:bodyPr/>
          <a:lstStyle/>
          <a:p>
            <a:r>
              <a:rPr lang="en-US" dirty="0"/>
              <a:t>Three Ways To Bind an Element</a:t>
            </a:r>
          </a:p>
        </p:txBody>
      </p:sp>
      <p:sp>
        <p:nvSpPr>
          <p:cNvPr id="3" name="Content Placeholder 2">
            <a:extLst>
              <a:ext uri="{FF2B5EF4-FFF2-40B4-BE49-F238E27FC236}">
                <a16:creationId xmlns:a16="http://schemas.microsoft.com/office/drawing/2014/main" id="{170ACF51-B64E-48AD-A516-561B087D07E8}"/>
              </a:ext>
            </a:extLst>
          </p:cNvPr>
          <p:cNvSpPr>
            <a:spLocks noGrp="1"/>
          </p:cNvSpPr>
          <p:nvPr>
            <p:ph idx="1"/>
          </p:nvPr>
        </p:nvSpPr>
        <p:spPr>
          <a:xfrm>
            <a:off x="677334" y="973203"/>
            <a:ext cx="8596668" cy="4755488"/>
          </a:xfrm>
        </p:spPr>
        <p:txBody>
          <a:bodyPr numCol="1"/>
          <a:lstStyle/>
          <a:p>
            <a:pPr marL="0" indent="0">
              <a:buNone/>
            </a:pPr>
            <a:r>
              <a:rPr lang="en-US" dirty="0"/>
              <a:t>Event handlers let you indicate which event you are waiting for on any particular element. There are three types of event handlers. </a:t>
            </a:r>
          </a:p>
        </p:txBody>
      </p:sp>
      <p:pic>
        <p:nvPicPr>
          <p:cNvPr id="5" name="Picture 4">
            <a:extLst>
              <a:ext uri="{FF2B5EF4-FFF2-40B4-BE49-F238E27FC236}">
                <a16:creationId xmlns:a16="http://schemas.microsoft.com/office/drawing/2014/main" id="{303631A5-1B1E-4D5F-9479-96A02719A9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334" y="1606419"/>
            <a:ext cx="8596668" cy="5251581"/>
          </a:xfrm>
          <a:prstGeom prst="rect">
            <a:avLst/>
          </a:prstGeom>
        </p:spPr>
      </p:pic>
      <p:sp>
        <p:nvSpPr>
          <p:cNvPr id="7" name="Rectangle 6">
            <a:extLst>
              <a:ext uri="{FF2B5EF4-FFF2-40B4-BE49-F238E27FC236}">
                <a16:creationId xmlns:a16="http://schemas.microsoft.com/office/drawing/2014/main" id="{AE27010E-CD6C-4E8B-83B4-EDDEE67DC2B2}"/>
              </a:ext>
            </a:extLst>
          </p:cNvPr>
          <p:cNvSpPr/>
          <p:nvPr/>
        </p:nvSpPr>
        <p:spPr>
          <a:xfrm>
            <a:off x="6096000" y="4991100"/>
            <a:ext cx="2066925" cy="174307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7724268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59D63-2303-4E60-8C84-300627E94359}"/>
              </a:ext>
            </a:extLst>
          </p:cNvPr>
          <p:cNvSpPr>
            <a:spLocks noGrp="1"/>
          </p:cNvSpPr>
          <p:nvPr>
            <p:ph type="title"/>
          </p:nvPr>
        </p:nvSpPr>
        <p:spPr/>
        <p:txBody>
          <a:bodyPr/>
          <a:lstStyle/>
          <a:p>
            <a:r>
              <a:rPr lang="en-US" dirty="0"/>
              <a:t>HTML Event Handlers (Do Not Use)</a:t>
            </a:r>
          </a:p>
        </p:txBody>
      </p:sp>
      <p:pic>
        <p:nvPicPr>
          <p:cNvPr id="5" name="Content Placeholder 4">
            <a:extLst>
              <a:ext uri="{FF2B5EF4-FFF2-40B4-BE49-F238E27FC236}">
                <a16:creationId xmlns:a16="http://schemas.microsoft.com/office/drawing/2014/main" id="{07DDE8D9-DBCB-4385-9D92-9796543EAA6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8674" y="1266615"/>
            <a:ext cx="7343775" cy="5526302"/>
          </a:xfrm>
        </p:spPr>
      </p:pic>
    </p:spTree>
    <p:extLst>
      <p:ext uri="{BB962C8B-B14F-4D97-AF65-F5344CB8AC3E}">
        <p14:creationId xmlns:p14="http://schemas.microsoft.com/office/powerpoint/2010/main" val="18538322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6FB1A-26B8-451E-846C-05EE27BBFBAE}"/>
              </a:ext>
            </a:extLst>
          </p:cNvPr>
          <p:cNvSpPr>
            <a:spLocks noGrp="1"/>
          </p:cNvSpPr>
          <p:nvPr>
            <p:ph type="title"/>
          </p:nvPr>
        </p:nvSpPr>
        <p:spPr>
          <a:xfrm>
            <a:off x="677334" y="609600"/>
            <a:ext cx="8596668" cy="866775"/>
          </a:xfrm>
        </p:spPr>
        <p:txBody>
          <a:bodyPr/>
          <a:lstStyle/>
          <a:p>
            <a:r>
              <a:rPr lang="en-US" dirty="0"/>
              <a:t>Traditional DOM Event Handlers</a:t>
            </a:r>
          </a:p>
        </p:txBody>
      </p:sp>
      <p:pic>
        <p:nvPicPr>
          <p:cNvPr id="5" name="Content Placeholder 4">
            <a:extLst>
              <a:ext uri="{FF2B5EF4-FFF2-40B4-BE49-F238E27FC236}">
                <a16:creationId xmlns:a16="http://schemas.microsoft.com/office/drawing/2014/main" id="{2DC40DCE-C9C7-4917-9A0E-73F82D5B35A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7334" y="1335842"/>
            <a:ext cx="5991976" cy="1824056"/>
          </a:xfrm>
        </p:spPr>
      </p:pic>
      <p:pic>
        <p:nvPicPr>
          <p:cNvPr id="7" name="Picture 6">
            <a:extLst>
              <a:ext uri="{FF2B5EF4-FFF2-40B4-BE49-F238E27FC236}">
                <a16:creationId xmlns:a16="http://schemas.microsoft.com/office/drawing/2014/main" id="{F68B7F14-0DDE-474C-9BFE-815E8F62D3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334" y="3019365"/>
            <a:ext cx="8748695" cy="3524310"/>
          </a:xfrm>
          <a:prstGeom prst="rect">
            <a:avLst/>
          </a:prstGeom>
        </p:spPr>
      </p:pic>
      <p:sp>
        <p:nvSpPr>
          <p:cNvPr id="8" name="TextBox 7">
            <a:extLst>
              <a:ext uri="{FF2B5EF4-FFF2-40B4-BE49-F238E27FC236}">
                <a16:creationId xmlns:a16="http://schemas.microsoft.com/office/drawing/2014/main" id="{20292DD5-7924-4554-B1EC-547E10F7637E}"/>
              </a:ext>
            </a:extLst>
          </p:cNvPr>
          <p:cNvSpPr txBox="1"/>
          <p:nvPr/>
        </p:nvSpPr>
        <p:spPr>
          <a:xfrm>
            <a:off x="6600825" y="1476375"/>
            <a:ext cx="2362200" cy="1200329"/>
          </a:xfrm>
          <a:prstGeom prst="rect">
            <a:avLst/>
          </a:prstGeom>
          <a:noFill/>
        </p:spPr>
        <p:txBody>
          <a:bodyPr wrap="square" rtlCol="0">
            <a:spAutoFit/>
          </a:bodyPr>
          <a:lstStyle/>
          <a:p>
            <a:r>
              <a:rPr lang="en-US" dirty="0"/>
              <a:t>Syntax for binding an event to an element using an event handler</a:t>
            </a:r>
          </a:p>
        </p:txBody>
      </p:sp>
    </p:spTree>
    <p:extLst>
      <p:ext uri="{BB962C8B-B14F-4D97-AF65-F5344CB8AC3E}">
        <p14:creationId xmlns:p14="http://schemas.microsoft.com/office/powerpoint/2010/main" val="18651711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E566E-9AF1-4747-AF13-8FF52DD99A24}"/>
              </a:ext>
            </a:extLst>
          </p:cNvPr>
          <p:cNvSpPr>
            <a:spLocks noGrp="1"/>
          </p:cNvSpPr>
          <p:nvPr>
            <p:ph type="title"/>
          </p:nvPr>
        </p:nvSpPr>
        <p:spPr>
          <a:xfrm>
            <a:off x="677334" y="276225"/>
            <a:ext cx="8596668" cy="838200"/>
          </a:xfrm>
        </p:spPr>
        <p:txBody>
          <a:bodyPr/>
          <a:lstStyle/>
          <a:p>
            <a:r>
              <a:rPr lang="en-US" dirty="0"/>
              <a:t>DOM Level 2 Event Listeners</a:t>
            </a:r>
          </a:p>
        </p:txBody>
      </p:sp>
      <p:pic>
        <p:nvPicPr>
          <p:cNvPr id="5" name="Content Placeholder 4">
            <a:extLst>
              <a:ext uri="{FF2B5EF4-FFF2-40B4-BE49-F238E27FC236}">
                <a16:creationId xmlns:a16="http://schemas.microsoft.com/office/drawing/2014/main" id="{4FB634CF-547F-4A24-8C77-51AE1CC4F79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48363" y="869036"/>
            <a:ext cx="7295511" cy="2559964"/>
          </a:xfrm>
        </p:spPr>
      </p:pic>
      <p:pic>
        <p:nvPicPr>
          <p:cNvPr id="7" name="Picture 6">
            <a:extLst>
              <a:ext uri="{FF2B5EF4-FFF2-40B4-BE49-F238E27FC236}">
                <a16:creationId xmlns:a16="http://schemas.microsoft.com/office/drawing/2014/main" id="{5935F077-EEB0-4459-84B3-F7B2044654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363" y="3133586"/>
            <a:ext cx="7714165" cy="3448189"/>
          </a:xfrm>
          <a:prstGeom prst="rect">
            <a:avLst/>
          </a:prstGeom>
        </p:spPr>
      </p:pic>
    </p:spTree>
    <p:extLst>
      <p:ext uri="{BB962C8B-B14F-4D97-AF65-F5344CB8AC3E}">
        <p14:creationId xmlns:p14="http://schemas.microsoft.com/office/powerpoint/2010/main" val="1470923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2AF62-3930-8B5D-8DD0-79819E3AD2E5}"/>
              </a:ext>
            </a:extLst>
          </p:cNvPr>
          <p:cNvSpPr>
            <a:spLocks noGrp="1"/>
          </p:cNvSpPr>
          <p:nvPr>
            <p:ph type="title"/>
          </p:nvPr>
        </p:nvSpPr>
        <p:spPr/>
        <p:txBody>
          <a:bodyPr/>
          <a:lstStyle/>
          <a:p>
            <a:r>
              <a:rPr lang="en-US"/>
              <a:t>Alerts</a:t>
            </a:r>
          </a:p>
        </p:txBody>
      </p:sp>
      <p:sp>
        <p:nvSpPr>
          <p:cNvPr id="3" name="Content Placeholder 2">
            <a:extLst>
              <a:ext uri="{FF2B5EF4-FFF2-40B4-BE49-F238E27FC236}">
                <a16:creationId xmlns:a16="http://schemas.microsoft.com/office/drawing/2014/main" id="{F967A638-CE72-7F06-55B1-FADD4CAA7E95}"/>
              </a:ext>
            </a:extLst>
          </p:cNvPr>
          <p:cNvSpPr>
            <a:spLocks noGrp="1"/>
          </p:cNvSpPr>
          <p:nvPr>
            <p:ph idx="1"/>
          </p:nvPr>
        </p:nvSpPr>
        <p:spPr/>
        <p:txBody>
          <a:bodyPr>
            <a:normAutofit/>
          </a:bodyPr>
          <a:lstStyle/>
          <a:p>
            <a:r>
              <a:rPr lang="en-US" sz="2800"/>
              <a:t>Small project #3 due Monday, October 6</a:t>
            </a:r>
          </a:p>
          <a:p>
            <a:r>
              <a:rPr lang="en-US" sz="2800"/>
              <a:t>Quizzes!!</a:t>
            </a:r>
          </a:p>
          <a:p>
            <a:endParaRPr lang="en-US" sz="2800"/>
          </a:p>
        </p:txBody>
      </p:sp>
    </p:spTree>
    <p:extLst>
      <p:ext uri="{BB962C8B-B14F-4D97-AF65-F5344CB8AC3E}">
        <p14:creationId xmlns:p14="http://schemas.microsoft.com/office/powerpoint/2010/main" val="37985520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3FF44-4EB0-420A-AE28-5549A41D0511}"/>
              </a:ext>
            </a:extLst>
          </p:cNvPr>
          <p:cNvSpPr>
            <a:spLocks noGrp="1"/>
          </p:cNvSpPr>
          <p:nvPr>
            <p:ph type="title"/>
          </p:nvPr>
        </p:nvSpPr>
        <p:spPr>
          <a:xfrm>
            <a:off x="677334" y="228600"/>
            <a:ext cx="8596668" cy="1320800"/>
          </a:xfrm>
        </p:spPr>
        <p:txBody>
          <a:bodyPr/>
          <a:lstStyle/>
          <a:p>
            <a:r>
              <a:rPr lang="en-US" dirty="0"/>
              <a:t>Using Parameters with Event Handlers and Listeners</a:t>
            </a:r>
          </a:p>
        </p:txBody>
      </p:sp>
      <p:sp>
        <p:nvSpPr>
          <p:cNvPr id="3" name="Content Placeholder 2">
            <a:extLst>
              <a:ext uri="{FF2B5EF4-FFF2-40B4-BE49-F238E27FC236}">
                <a16:creationId xmlns:a16="http://schemas.microsoft.com/office/drawing/2014/main" id="{4F7C2E2A-416B-43A3-B7DB-1AC52DAEED28}"/>
              </a:ext>
            </a:extLst>
          </p:cNvPr>
          <p:cNvSpPr>
            <a:spLocks noGrp="1"/>
          </p:cNvSpPr>
          <p:nvPr>
            <p:ph idx="1"/>
          </p:nvPr>
        </p:nvSpPr>
        <p:spPr>
          <a:xfrm>
            <a:off x="677334" y="1549400"/>
            <a:ext cx="8596668" cy="4510437"/>
          </a:xfrm>
        </p:spPr>
        <p:txBody>
          <a:bodyPr>
            <a:normAutofit/>
          </a:bodyPr>
          <a:lstStyle/>
          <a:p>
            <a:r>
              <a:rPr lang="en-US" sz="2400" dirty="0"/>
              <a:t>You cannot have parentheses after the function names in event handlers or listeners. This is because the interpreter runs the code as soon as it sees the parenthesis after a function call</a:t>
            </a:r>
          </a:p>
          <a:p>
            <a:r>
              <a:rPr lang="en-US" sz="2400" dirty="0"/>
              <a:t>In an event handler, we want to wait until the event triggers the function. This means that passing arguments requires a workaround.</a:t>
            </a:r>
          </a:p>
          <a:p>
            <a:r>
              <a:rPr lang="en-US" sz="2400" dirty="0"/>
              <a:t>To pass arguments to a function that is called by an event handler or listener, you wrap the function call in an anonymous function.</a:t>
            </a:r>
          </a:p>
          <a:p>
            <a:r>
              <a:rPr lang="en-US" sz="2400" dirty="0"/>
              <a:t>This is illustrated on the next slide.</a:t>
            </a:r>
          </a:p>
          <a:p>
            <a:endParaRPr lang="en-US" sz="2400" dirty="0"/>
          </a:p>
        </p:txBody>
      </p:sp>
    </p:spTree>
    <p:extLst>
      <p:ext uri="{BB962C8B-B14F-4D97-AF65-F5344CB8AC3E}">
        <p14:creationId xmlns:p14="http://schemas.microsoft.com/office/powerpoint/2010/main" val="29804084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6EB1A-C342-4128-9113-86438690D403}"/>
              </a:ext>
            </a:extLst>
          </p:cNvPr>
          <p:cNvSpPr>
            <a:spLocks noGrp="1"/>
          </p:cNvSpPr>
          <p:nvPr>
            <p:ph type="title"/>
          </p:nvPr>
        </p:nvSpPr>
        <p:spPr/>
        <p:txBody>
          <a:bodyPr/>
          <a:lstStyle/>
          <a:p>
            <a:r>
              <a:rPr lang="en-US" dirty="0"/>
              <a:t>Using Parameters with Event Handlers and Listeners</a:t>
            </a:r>
          </a:p>
        </p:txBody>
      </p:sp>
      <p:pic>
        <p:nvPicPr>
          <p:cNvPr id="8" name="Content Placeholder 7">
            <a:extLst>
              <a:ext uri="{FF2B5EF4-FFF2-40B4-BE49-F238E27FC236}">
                <a16:creationId xmlns:a16="http://schemas.microsoft.com/office/drawing/2014/main" id="{96960E1B-B7F3-4930-9D29-E18C0AAFDA4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40531" y="1930400"/>
            <a:ext cx="8806243" cy="4622800"/>
          </a:xfrm>
        </p:spPr>
      </p:pic>
    </p:spTree>
    <p:extLst>
      <p:ext uri="{BB962C8B-B14F-4D97-AF65-F5344CB8AC3E}">
        <p14:creationId xmlns:p14="http://schemas.microsoft.com/office/powerpoint/2010/main" val="18523659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E3A8F-94F6-4D5E-B1DA-1138556E7E4C}"/>
              </a:ext>
            </a:extLst>
          </p:cNvPr>
          <p:cNvSpPr>
            <a:spLocks noGrp="1"/>
          </p:cNvSpPr>
          <p:nvPr>
            <p:ph type="title"/>
          </p:nvPr>
        </p:nvSpPr>
        <p:spPr>
          <a:xfrm>
            <a:off x="677334" y="609600"/>
            <a:ext cx="8596668" cy="800100"/>
          </a:xfrm>
        </p:spPr>
        <p:txBody>
          <a:bodyPr/>
          <a:lstStyle/>
          <a:p>
            <a:r>
              <a:rPr lang="en-US" dirty="0"/>
              <a:t>Event Flow</a:t>
            </a:r>
          </a:p>
        </p:txBody>
      </p:sp>
      <p:sp>
        <p:nvSpPr>
          <p:cNvPr id="3" name="Content Placeholder 2">
            <a:extLst>
              <a:ext uri="{FF2B5EF4-FFF2-40B4-BE49-F238E27FC236}">
                <a16:creationId xmlns:a16="http://schemas.microsoft.com/office/drawing/2014/main" id="{A3BB90AC-FAE9-4F68-9BE7-A8ADB6F2A6B8}"/>
              </a:ext>
            </a:extLst>
          </p:cNvPr>
          <p:cNvSpPr>
            <a:spLocks noGrp="1"/>
          </p:cNvSpPr>
          <p:nvPr>
            <p:ph idx="1"/>
          </p:nvPr>
        </p:nvSpPr>
        <p:spPr>
          <a:xfrm>
            <a:off x="677334" y="1343025"/>
            <a:ext cx="8596668" cy="4698337"/>
          </a:xfrm>
        </p:spPr>
        <p:txBody>
          <a:bodyPr>
            <a:normAutofit lnSpcReduction="10000"/>
          </a:bodyPr>
          <a:lstStyle/>
          <a:p>
            <a:pPr marL="0" indent="0">
              <a:buNone/>
            </a:pPr>
            <a:r>
              <a:rPr lang="en-US" sz="2400" dirty="0"/>
              <a:t>HTML elements nest inside other elements. If you hover over or click on a link, you will also be hovering or clicking on its parent elements. </a:t>
            </a:r>
          </a:p>
          <a:p>
            <a:r>
              <a:rPr lang="en-US" sz="2400" dirty="0"/>
              <a:t>Imagine a list item contains a link. When you hover over the link or click on it, JavaScript can trigger events on the &lt;a&gt; element, and also any elements the &lt;a&gt; element sits inside.</a:t>
            </a:r>
          </a:p>
          <a:p>
            <a:r>
              <a:rPr lang="en-US" sz="2400" dirty="0"/>
              <a:t>Event handlers and listeners can be bound to the containing &lt;li&gt;, &lt;ul&gt;, &lt;body&gt;, and &lt;html&gt; elements, plus the document object, and the window object. The order in which the events fire is known as </a:t>
            </a:r>
            <a:r>
              <a:rPr lang="en-US" sz="2400" b="1" u="sng" dirty="0"/>
              <a:t>event flow</a:t>
            </a:r>
            <a:r>
              <a:rPr lang="en-US" sz="2400" dirty="0"/>
              <a:t>, and events flow in two directions.</a:t>
            </a:r>
          </a:p>
        </p:txBody>
      </p:sp>
    </p:spTree>
    <p:extLst>
      <p:ext uri="{BB962C8B-B14F-4D97-AF65-F5344CB8AC3E}">
        <p14:creationId xmlns:p14="http://schemas.microsoft.com/office/powerpoint/2010/main" val="36468988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C99C8-7D23-4260-BE04-2D6969CD401C}"/>
              </a:ext>
            </a:extLst>
          </p:cNvPr>
          <p:cNvSpPr>
            <a:spLocks noGrp="1"/>
          </p:cNvSpPr>
          <p:nvPr>
            <p:ph type="title"/>
          </p:nvPr>
        </p:nvSpPr>
        <p:spPr>
          <a:xfrm>
            <a:off x="677334" y="609600"/>
            <a:ext cx="8596668" cy="838200"/>
          </a:xfrm>
        </p:spPr>
        <p:txBody>
          <a:bodyPr/>
          <a:lstStyle/>
          <a:p>
            <a:r>
              <a:rPr lang="en-US" dirty="0"/>
              <a:t>Event Flow Illustrated</a:t>
            </a:r>
          </a:p>
        </p:txBody>
      </p:sp>
      <p:pic>
        <p:nvPicPr>
          <p:cNvPr id="5" name="Content Placeholder 4">
            <a:extLst>
              <a:ext uri="{FF2B5EF4-FFF2-40B4-BE49-F238E27FC236}">
                <a16:creationId xmlns:a16="http://schemas.microsoft.com/office/drawing/2014/main" id="{34C114E7-2E4F-4E5E-ABD4-520BDDFA855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5242" y="1447800"/>
            <a:ext cx="8728759" cy="5227486"/>
          </a:xfrm>
        </p:spPr>
      </p:pic>
    </p:spTree>
    <p:extLst>
      <p:ext uri="{BB962C8B-B14F-4D97-AF65-F5344CB8AC3E}">
        <p14:creationId xmlns:p14="http://schemas.microsoft.com/office/powerpoint/2010/main" val="20522119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24764-9FD9-4A2A-B14B-DCA8E6D27F2C}"/>
              </a:ext>
            </a:extLst>
          </p:cNvPr>
          <p:cNvSpPr>
            <a:spLocks noGrp="1"/>
          </p:cNvSpPr>
          <p:nvPr>
            <p:ph type="title"/>
          </p:nvPr>
        </p:nvSpPr>
        <p:spPr>
          <a:xfrm>
            <a:off x="677334" y="609600"/>
            <a:ext cx="8596668" cy="885825"/>
          </a:xfrm>
        </p:spPr>
        <p:txBody>
          <a:bodyPr/>
          <a:lstStyle/>
          <a:p>
            <a:r>
              <a:rPr lang="en-US" dirty="0"/>
              <a:t>Why Flow Matters</a:t>
            </a:r>
          </a:p>
        </p:txBody>
      </p:sp>
      <p:sp>
        <p:nvSpPr>
          <p:cNvPr id="3" name="Content Placeholder 2">
            <a:extLst>
              <a:ext uri="{FF2B5EF4-FFF2-40B4-BE49-F238E27FC236}">
                <a16:creationId xmlns:a16="http://schemas.microsoft.com/office/drawing/2014/main" id="{08C3E7F1-E64C-4077-BA7B-9C7CDA36516F}"/>
              </a:ext>
            </a:extLst>
          </p:cNvPr>
          <p:cNvSpPr>
            <a:spLocks noGrp="1"/>
          </p:cNvSpPr>
          <p:nvPr>
            <p:ph idx="1"/>
          </p:nvPr>
        </p:nvSpPr>
        <p:spPr>
          <a:xfrm>
            <a:off x="677334" y="1495425"/>
            <a:ext cx="8596668" cy="4545937"/>
          </a:xfrm>
        </p:spPr>
        <p:txBody>
          <a:bodyPr>
            <a:normAutofit/>
          </a:bodyPr>
          <a:lstStyle/>
          <a:p>
            <a:pPr marL="0" indent="0">
              <a:buNone/>
            </a:pPr>
            <a:r>
              <a:rPr lang="en-US" sz="2400" dirty="0"/>
              <a:t>The flow of events really only matters when your code has event handlers on an element </a:t>
            </a:r>
            <a:r>
              <a:rPr lang="en-US" sz="2400" b="1" dirty="0"/>
              <a:t>*</a:t>
            </a:r>
            <a:r>
              <a:rPr lang="en-US" sz="2400" b="1" i="1" dirty="0"/>
              <a:t>and*</a:t>
            </a:r>
            <a:r>
              <a:rPr lang="en-US" sz="2400" b="1" dirty="0"/>
              <a:t> </a:t>
            </a:r>
            <a:r>
              <a:rPr lang="en-US" sz="2400" dirty="0"/>
              <a:t>one of its ancestor or descendant elements. </a:t>
            </a:r>
          </a:p>
          <a:p>
            <a:pPr marL="0" indent="0">
              <a:buNone/>
            </a:pPr>
            <a:r>
              <a:rPr lang="en-US" sz="2400" dirty="0"/>
              <a:t>The example </a:t>
            </a:r>
            <a:r>
              <a:rPr lang="en-US" sz="2400" dirty="0">
                <a:hlinkClick r:id="rId2"/>
              </a:rPr>
              <a:t>here</a:t>
            </a:r>
            <a:r>
              <a:rPr lang="en-US" sz="2400" dirty="0"/>
              <a:t> has event listeners that respond to the click event on div and span elements, and demonstrate the two types of event flow.</a:t>
            </a:r>
          </a:p>
          <a:p>
            <a:pPr marL="0" indent="0">
              <a:buNone/>
            </a:pPr>
            <a:r>
              <a:rPr lang="en-US" sz="2400" dirty="0"/>
              <a:t>For traditional DOM event handlers, all modern browsers default to using event bubbling rather than capturing. With event listeners, the final parameter in the </a:t>
            </a:r>
            <a:r>
              <a:rPr lang="en-US" sz="2400" dirty="0" err="1"/>
              <a:t>addEventListener</a:t>
            </a:r>
            <a:r>
              <a:rPr lang="en-US" sz="2400" dirty="0"/>
              <a:t>() method lets you choose the direction to trigger events.</a:t>
            </a:r>
          </a:p>
        </p:txBody>
      </p:sp>
    </p:spTree>
    <p:extLst>
      <p:ext uri="{BB962C8B-B14F-4D97-AF65-F5344CB8AC3E}">
        <p14:creationId xmlns:p14="http://schemas.microsoft.com/office/powerpoint/2010/main" val="3567533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4B8B5-4898-4EB5-8852-B085F261FC5C}"/>
              </a:ext>
            </a:extLst>
          </p:cNvPr>
          <p:cNvSpPr>
            <a:spLocks noGrp="1"/>
          </p:cNvSpPr>
          <p:nvPr>
            <p:ph type="title"/>
          </p:nvPr>
        </p:nvSpPr>
        <p:spPr>
          <a:xfrm>
            <a:off x="677334" y="609600"/>
            <a:ext cx="8596668" cy="885825"/>
          </a:xfrm>
        </p:spPr>
        <p:txBody>
          <a:bodyPr/>
          <a:lstStyle/>
          <a:p>
            <a:r>
              <a:rPr lang="en-US" dirty="0"/>
              <a:t>The Event Object </a:t>
            </a:r>
          </a:p>
        </p:txBody>
      </p:sp>
      <p:sp>
        <p:nvSpPr>
          <p:cNvPr id="3" name="Content Placeholder 2">
            <a:extLst>
              <a:ext uri="{FF2B5EF4-FFF2-40B4-BE49-F238E27FC236}">
                <a16:creationId xmlns:a16="http://schemas.microsoft.com/office/drawing/2014/main" id="{085B09E1-FFEA-45F9-B3BD-EC31926D3380}"/>
              </a:ext>
            </a:extLst>
          </p:cNvPr>
          <p:cNvSpPr>
            <a:spLocks noGrp="1"/>
          </p:cNvSpPr>
          <p:nvPr>
            <p:ph idx="1"/>
          </p:nvPr>
        </p:nvSpPr>
        <p:spPr>
          <a:xfrm>
            <a:off x="677334" y="1495425"/>
            <a:ext cx="8596668" cy="4545937"/>
          </a:xfrm>
        </p:spPr>
        <p:txBody>
          <a:bodyPr>
            <a:normAutofit/>
          </a:bodyPr>
          <a:lstStyle/>
          <a:p>
            <a:pPr marL="0" indent="0">
              <a:buNone/>
            </a:pPr>
            <a:r>
              <a:rPr lang="en-US" sz="2400" dirty="0"/>
              <a:t>When an event occurs, the event object tells you information about the event, and the element it happened upon. </a:t>
            </a:r>
          </a:p>
        </p:txBody>
      </p:sp>
      <p:pic>
        <p:nvPicPr>
          <p:cNvPr id="5" name="Picture 4">
            <a:extLst>
              <a:ext uri="{FF2B5EF4-FFF2-40B4-BE49-F238E27FC236}">
                <a16:creationId xmlns:a16="http://schemas.microsoft.com/office/drawing/2014/main" id="{E59E2E96-937B-4297-9919-7A8E4FF8F6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333" y="2622159"/>
            <a:ext cx="8964633" cy="3502416"/>
          </a:xfrm>
          <a:prstGeom prst="rect">
            <a:avLst/>
          </a:prstGeom>
        </p:spPr>
      </p:pic>
    </p:spTree>
    <p:extLst>
      <p:ext uri="{BB962C8B-B14F-4D97-AF65-F5344CB8AC3E}">
        <p14:creationId xmlns:p14="http://schemas.microsoft.com/office/powerpoint/2010/main" val="33792504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442CF-F9D7-4BAD-B13C-256B150CFA3F}"/>
              </a:ext>
            </a:extLst>
          </p:cNvPr>
          <p:cNvSpPr>
            <a:spLocks noGrp="1"/>
          </p:cNvSpPr>
          <p:nvPr>
            <p:ph type="title"/>
          </p:nvPr>
        </p:nvSpPr>
        <p:spPr>
          <a:xfrm>
            <a:off x="677334" y="609600"/>
            <a:ext cx="8596668" cy="971550"/>
          </a:xfrm>
        </p:spPr>
        <p:txBody>
          <a:bodyPr/>
          <a:lstStyle/>
          <a:p>
            <a:r>
              <a:rPr lang="en-US" dirty="0"/>
              <a:t>Event Listeners with Parameters</a:t>
            </a:r>
          </a:p>
        </p:txBody>
      </p:sp>
      <p:pic>
        <p:nvPicPr>
          <p:cNvPr id="9" name="Content Placeholder 8">
            <a:extLst>
              <a:ext uri="{FF2B5EF4-FFF2-40B4-BE49-F238E27FC236}">
                <a16:creationId xmlns:a16="http://schemas.microsoft.com/office/drawing/2014/main" id="{145DA0D0-4CF6-4757-92B1-90FFEA1C074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102" y="1581150"/>
            <a:ext cx="8903120" cy="5276850"/>
          </a:xfrm>
        </p:spPr>
      </p:pic>
    </p:spTree>
    <p:extLst>
      <p:ext uri="{BB962C8B-B14F-4D97-AF65-F5344CB8AC3E}">
        <p14:creationId xmlns:p14="http://schemas.microsoft.com/office/powerpoint/2010/main" val="11514351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86C60-AAA6-4FF9-8FC1-98A3A9BE791F}"/>
              </a:ext>
            </a:extLst>
          </p:cNvPr>
          <p:cNvSpPr>
            <a:spLocks noGrp="1"/>
          </p:cNvSpPr>
          <p:nvPr>
            <p:ph type="title"/>
          </p:nvPr>
        </p:nvSpPr>
        <p:spPr/>
        <p:txBody>
          <a:bodyPr/>
          <a:lstStyle/>
          <a:p>
            <a:r>
              <a:rPr lang="en-US" dirty="0"/>
              <a:t>Event Listener with No Parameters</a:t>
            </a:r>
          </a:p>
        </p:txBody>
      </p:sp>
      <p:pic>
        <p:nvPicPr>
          <p:cNvPr id="7" name="Content Placeholder 6">
            <a:extLst>
              <a:ext uri="{FF2B5EF4-FFF2-40B4-BE49-F238E27FC236}">
                <a16:creationId xmlns:a16="http://schemas.microsoft.com/office/drawing/2014/main" id="{930DB9BC-FDAF-479B-A521-3A85977172D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4872" y="1636238"/>
            <a:ext cx="8992565" cy="5221762"/>
          </a:xfrm>
        </p:spPr>
      </p:pic>
    </p:spTree>
    <p:extLst>
      <p:ext uri="{BB962C8B-B14F-4D97-AF65-F5344CB8AC3E}">
        <p14:creationId xmlns:p14="http://schemas.microsoft.com/office/powerpoint/2010/main" val="19657631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47B03-23A3-48AC-9CD8-67BABBE2BF70}"/>
              </a:ext>
            </a:extLst>
          </p:cNvPr>
          <p:cNvSpPr>
            <a:spLocks noGrp="1"/>
          </p:cNvSpPr>
          <p:nvPr>
            <p:ph type="title"/>
          </p:nvPr>
        </p:nvSpPr>
        <p:spPr>
          <a:xfrm>
            <a:off x="677334" y="609600"/>
            <a:ext cx="8596668" cy="752475"/>
          </a:xfrm>
        </p:spPr>
        <p:txBody>
          <a:bodyPr/>
          <a:lstStyle/>
          <a:p>
            <a:r>
              <a:rPr lang="en-US" dirty="0"/>
              <a:t>Event Delegation</a:t>
            </a:r>
          </a:p>
        </p:txBody>
      </p:sp>
      <p:sp>
        <p:nvSpPr>
          <p:cNvPr id="3" name="Content Placeholder 2">
            <a:extLst>
              <a:ext uri="{FF2B5EF4-FFF2-40B4-BE49-F238E27FC236}">
                <a16:creationId xmlns:a16="http://schemas.microsoft.com/office/drawing/2014/main" id="{8275FED1-4492-49E9-83AA-A259DF52B4B6}"/>
              </a:ext>
            </a:extLst>
          </p:cNvPr>
          <p:cNvSpPr>
            <a:spLocks noGrp="1"/>
          </p:cNvSpPr>
          <p:nvPr>
            <p:ph idx="1"/>
          </p:nvPr>
        </p:nvSpPr>
        <p:spPr>
          <a:xfrm>
            <a:off x="677334" y="1362075"/>
            <a:ext cx="8596668" cy="4679287"/>
          </a:xfrm>
        </p:spPr>
        <p:txBody>
          <a:bodyPr>
            <a:normAutofit/>
          </a:bodyPr>
          <a:lstStyle/>
          <a:p>
            <a:pPr marL="0" indent="0">
              <a:buNone/>
            </a:pPr>
            <a:r>
              <a:rPr lang="en-US" sz="2000" dirty="0"/>
              <a:t>Creating event listeners for a lot of elements can slow down a page, but event flow allows you to listen for an event on a parent element. </a:t>
            </a:r>
          </a:p>
          <a:p>
            <a:pPr marL="0" indent="0">
              <a:buNone/>
            </a:pPr>
            <a:endParaRPr lang="en-US" sz="2000" dirty="0"/>
          </a:p>
        </p:txBody>
      </p:sp>
      <p:pic>
        <p:nvPicPr>
          <p:cNvPr id="5" name="Picture 4">
            <a:extLst>
              <a:ext uri="{FF2B5EF4-FFF2-40B4-BE49-F238E27FC236}">
                <a16:creationId xmlns:a16="http://schemas.microsoft.com/office/drawing/2014/main" id="{66A95773-C72A-43EF-BFD8-EB68AB91F5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333" y="2003883"/>
            <a:ext cx="6037791" cy="4666005"/>
          </a:xfrm>
          <a:prstGeom prst="rect">
            <a:avLst/>
          </a:prstGeom>
        </p:spPr>
      </p:pic>
      <p:sp>
        <p:nvSpPr>
          <p:cNvPr id="6" name="TextBox 5">
            <a:extLst>
              <a:ext uri="{FF2B5EF4-FFF2-40B4-BE49-F238E27FC236}">
                <a16:creationId xmlns:a16="http://schemas.microsoft.com/office/drawing/2014/main" id="{0A026A31-1D73-4891-92CE-7C5585C424DC}"/>
              </a:ext>
            </a:extLst>
          </p:cNvPr>
          <p:cNvSpPr txBox="1"/>
          <p:nvPr/>
        </p:nvSpPr>
        <p:spPr>
          <a:xfrm>
            <a:off x="6515100" y="2114550"/>
            <a:ext cx="3762375" cy="4493538"/>
          </a:xfrm>
          <a:prstGeom prst="rect">
            <a:avLst/>
          </a:prstGeom>
          <a:noFill/>
        </p:spPr>
        <p:txBody>
          <a:bodyPr wrap="square" rtlCol="0">
            <a:spAutoFit/>
          </a:bodyPr>
          <a:lstStyle/>
          <a:p>
            <a:r>
              <a:rPr lang="en-US" dirty="0"/>
              <a:t>Additional Benefits:</a:t>
            </a:r>
          </a:p>
          <a:p>
            <a:r>
              <a:rPr lang="en-US" dirty="0"/>
              <a:t>1) Works With New Elements</a:t>
            </a:r>
          </a:p>
          <a:p>
            <a:r>
              <a:rPr lang="en-US" sz="1600" dirty="0"/>
              <a:t>If you add new elements to the DOM tree, you do not have to add event handlers to the new elements because the job has been delegated to an ancestor. </a:t>
            </a:r>
          </a:p>
          <a:p>
            <a:endParaRPr lang="en-US" sz="1600" dirty="0"/>
          </a:p>
          <a:p>
            <a:r>
              <a:rPr lang="en-US" dirty="0"/>
              <a:t>2) Solves Limitations with this keyword (only in IE)</a:t>
            </a:r>
          </a:p>
          <a:p>
            <a:endParaRPr lang="en-US" dirty="0"/>
          </a:p>
          <a:p>
            <a:r>
              <a:rPr lang="en-US" dirty="0"/>
              <a:t>3) Simplifies Your Code</a:t>
            </a:r>
          </a:p>
          <a:p>
            <a:r>
              <a:rPr lang="en-US" sz="1600" dirty="0"/>
              <a:t>It requires fewer functions to be written, and there are fewer ties between the DOM and your code, which helps maintainability.</a:t>
            </a:r>
          </a:p>
          <a:p>
            <a:r>
              <a:rPr lang="en-US" dirty="0"/>
              <a:t>	</a:t>
            </a:r>
          </a:p>
        </p:txBody>
      </p:sp>
    </p:spTree>
    <p:extLst>
      <p:ext uri="{BB962C8B-B14F-4D97-AF65-F5344CB8AC3E}">
        <p14:creationId xmlns:p14="http://schemas.microsoft.com/office/powerpoint/2010/main" val="5958171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C02F0-0C2D-4B23-9370-0DBB26DA94DA}"/>
              </a:ext>
            </a:extLst>
          </p:cNvPr>
          <p:cNvSpPr>
            <a:spLocks noGrp="1"/>
          </p:cNvSpPr>
          <p:nvPr>
            <p:ph type="title"/>
          </p:nvPr>
        </p:nvSpPr>
        <p:spPr>
          <a:xfrm>
            <a:off x="677334" y="609600"/>
            <a:ext cx="8596668" cy="847725"/>
          </a:xfrm>
        </p:spPr>
        <p:txBody>
          <a:bodyPr/>
          <a:lstStyle/>
          <a:p>
            <a:r>
              <a:rPr lang="en-US" dirty="0"/>
              <a:t>Changing Default Behavior</a:t>
            </a:r>
          </a:p>
        </p:txBody>
      </p:sp>
      <p:sp>
        <p:nvSpPr>
          <p:cNvPr id="3" name="Content Placeholder 2">
            <a:extLst>
              <a:ext uri="{FF2B5EF4-FFF2-40B4-BE49-F238E27FC236}">
                <a16:creationId xmlns:a16="http://schemas.microsoft.com/office/drawing/2014/main" id="{194E15A5-1D1D-472D-ADED-792F74909706}"/>
              </a:ext>
            </a:extLst>
          </p:cNvPr>
          <p:cNvSpPr>
            <a:spLocks noGrp="1"/>
          </p:cNvSpPr>
          <p:nvPr>
            <p:ph idx="1"/>
          </p:nvPr>
        </p:nvSpPr>
        <p:spPr>
          <a:xfrm>
            <a:off x="677334" y="1381125"/>
            <a:ext cx="8596668" cy="4660237"/>
          </a:xfrm>
        </p:spPr>
        <p:txBody>
          <a:bodyPr>
            <a:normAutofit/>
          </a:bodyPr>
          <a:lstStyle/>
          <a:p>
            <a:pPr marL="0" indent="0">
              <a:buNone/>
            </a:pPr>
            <a:r>
              <a:rPr lang="en-US" sz="2000" dirty="0"/>
              <a:t>The event object has methods that change the default behavior of an element and how the element's ancestors respond to the event. These methods are </a:t>
            </a:r>
            <a:r>
              <a:rPr lang="en-US" sz="2000" b="1" u="sng" dirty="0" err="1"/>
              <a:t>preventDefault</a:t>
            </a:r>
            <a:r>
              <a:rPr lang="en-US" sz="2000" b="1" u="sng" dirty="0"/>
              <a:t>() </a:t>
            </a:r>
            <a:r>
              <a:rPr lang="en-US" sz="2000" dirty="0"/>
              <a:t>and </a:t>
            </a:r>
            <a:r>
              <a:rPr lang="en-US" sz="2000" b="1" u="sng" dirty="0" err="1"/>
              <a:t>stopPropogation</a:t>
            </a:r>
            <a:r>
              <a:rPr lang="en-US" sz="2000" b="1" u="sng" dirty="0"/>
              <a:t>().</a:t>
            </a:r>
          </a:p>
          <a:p>
            <a:pPr marL="0" indent="0">
              <a:buNone/>
            </a:pPr>
            <a:endParaRPr lang="en-US" sz="2400" b="1" u="sng" dirty="0"/>
          </a:p>
        </p:txBody>
      </p:sp>
      <p:pic>
        <p:nvPicPr>
          <p:cNvPr id="5" name="Picture 4">
            <a:extLst>
              <a:ext uri="{FF2B5EF4-FFF2-40B4-BE49-F238E27FC236}">
                <a16:creationId xmlns:a16="http://schemas.microsoft.com/office/drawing/2014/main" id="{A63D911E-14E8-4DAA-A247-53C3FBC3FB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334" y="2423602"/>
            <a:ext cx="3158701" cy="4015298"/>
          </a:xfrm>
          <a:prstGeom prst="rect">
            <a:avLst/>
          </a:prstGeom>
        </p:spPr>
      </p:pic>
      <p:pic>
        <p:nvPicPr>
          <p:cNvPr id="7" name="Picture 6">
            <a:extLst>
              <a:ext uri="{FF2B5EF4-FFF2-40B4-BE49-F238E27FC236}">
                <a16:creationId xmlns:a16="http://schemas.microsoft.com/office/drawing/2014/main" id="{A1B0779A-7B76-40D1-AA72-0AA0C204D6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6175" y="2366452"/>
            <a:ext cx="3008841" cy="4137158"/>
          </a:xfrm>
          <a:prstGeom prst="rect">
            <a:avLst/>
          </a:prstGeom>
        </p:spPr>
      </p:pic>
      <p:pic>
        <p:nvPicPr>
          <p:cNvPr id="9" name="Picture 8">
            <a:extLst>
              <a:ext uri="{FF2B5EF4-FFF2-40B4-BE49-F238E27FC236}">
                <a16:creationId xmlns:a16="http://schemas.microsoft.com/office/drawing/2014/main" id="{8F41D8C1-A037-446A-976F-AB49D81E39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5016" y="2366451"/>
            <a:ext cx="3368524" cy="1776923"/>
          </a:xfrm>
          <a:prstGeom prst="rect">
            <a:avLst/>
          </a:prstGeom>
        </p:spPr>
      </p:pic>
      <p:pic>
        <p:nvPicPr>
          <p:cNvPr id="11" name="Picture 10">
            <a:extLst>
              <a:ext uri="{FF2B5EF4-FFF2-40B4-BE49-F238E27FC236}">
                <a16:creationId xmlns:a16="http://schemas.microsoft.com/office/drawing/2014/main" id="{4C9771AE-C804-4B73-BCCD-62E1565D11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18802" y="4143374"/>
            <a:ext cx="3429349" cy="1776923"/>
          </a:xfrm>
          <a:prstGeom prst="rect">
            <a:avLst/>
          </a:prstGeom>
        </p:spPr>
      </p:pic>
    </p:spTree>
    <p:extLst>
      <p:ext uri="{BB962C8B-B14F-4D97-AF65-F5344CB8AC3E}">
        <p14:creationId xmlns:p14="http://schemas.microsoft.com/office/powerpoint/2010/main" val="1764742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454A1-4E1A-40CF-A09A-4DC9094FB647}"/>
              </a:ext>
            </a:extLst>
          </p:cNvPr>
          <p:cNvSpPr>
            <a:spLocks noGrp="1"/>
          </p:cNvSpPr>
          <p:nvPr>
            <p:ph type="title"/>
          </p:nvPr>
        </p:nvSpPr>
        <p:spPr/>
        <p:txBody>
          <a:bodyPr/>
          <a:lstStyle/>
          <a:p>
            <a:r>
              <a:rPr lang="en-US" dirty="0"/>
              <a:t>What is an event?</a:t>
            </a:r>
          </a:p>
        </p:txBody>
      </p:sp>
      <p:sp>
        <p:nvSpPr>
          <p:cNvPr id="3" name="Content Placeholder 2">
            <a:extLst>
              <a:ext uri="{FF2B5EF4-FFF2-40B4-BE49-F238E27FC236}">
                <a16:creationId xmlns:a16="http://schemas.microsoft.com/office/drawing/2014/main" id="{EDCC377E-A80A-470A-BF19-1CA4EE3B6E49}"/>
              </a:ext>
            </a:extLst>
          </p:cNvPr>
          <p:cNvSpPr>
            <a:spLocks noGrp="1"/>
          </p:cNvSpPr>
          <p:nvPr>
            <p:ph idx="1"/>
          </p:nvPr>
        </p:nvSpPr>
        <p:spPr>
          <a:xfrm>
            <a:off x="677334" y="1560514"/>
            <a:ext cx="8596668" cy="4830761"/>
          </a:xfrm>
        </p:spPr>
        <p:txBody>
          <a:bodyPr>
            <a:normAutofit/>
          </a:bodyPr>
          <a:lstStyle/>
          <a:p>
            <a:r>
              <a:rPr lang="en-US" sz="2400" dirty="0">
                <a:latin typeface="Arial" panose="020B0604020202020204" pitchFamily="34" charset="0"/>
              </a:rPr>
              <a:t>In JavaScript, an event is a way to add a sense of interactivity to your webpages. </a:t>
            </a:r>
          </a:p>
          <a:p>
            <a:r>
              <a:rPr lang="en-US" sz="2400" dirty="0">
                <a:latin typeface="Arial" panose="020B0604020202020204" pitchFamily="34" charset="0"/>
              </a:rPr>
              <a:t>They are essentially your browser’s way of saying “Hey, this just happened!”</a:t>
            </a:r>
          </a:p>
          <a:p>
            <a:r>
              <a:rPr lang="en-US" sz="2400" dirty="0">
                <a:latin typeface="Arial" panose="020B0604020202020204" pitchFamily="34" charset="0"/>
              </a:rPr>
              <a:t>Your script can respond to events by updating the webpage’s content through the Document Object Model (DOM)</a:t>
            </a:r>
            <a:endParaRPr lang="en-US" sz="2000" dirty="0">
              <a:latin typeface="Arial" panose="020B0604020202020204" pitchFamily="34" charset="0"/>
            </a:endParaRPr>
          </a:p>
          <a:p>
            <a:pPr marL="0" indent="0">
              <a:buNone/>
            </a:pPr>
            <a:r>
              <a:rPr lang="en-US" sz="2400" dirty="0">
                <a:latin typeface="Arial" panose="020B0604020202020204" pitchFamily="34" charset="0"/>
              </a:rPr>
              <a:t>This presentation should give you an overview of events, such as how user interactions create events, how events trigger code, and how code responds to users. </a:t>
            </a:r>
          </a:p>
        </p:txBody>
      </p:sp>
    </p:spTree>
    <p:extLst>
      <p:ext uri="{BB962C8B-B14F-4D97-AF65-F5344CB8AC3E}">
        <p14:creationId xmlns:p14="http://schemas.microsoft.com/office/powerpoint/2010/main" val="15964665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DDCF6-3E10-4D23-AF3B-63D4D308B921}"/>
              </a:ext>
            </a:extLst>
          </p:cNvPr>
          <p:cNvSpPr>
            <a:spLocks noGrp="1"/>
          </p:cNvSpPr>
          <p:nvPr>
            <p:ph type="title"/>
          </p:nvPr>
        </p:nvSpPr>
        <p:spPr>
          <a:xfrm>
            <a:off x="677334" y="609600"/>
            <a:ext cx="8596668" cy="838200"/>
          </a:xfrm>
        </p:spPr>
        <p:txBody>
          <a:bodyPr/>
          <a:lstStyle/>
          <a:p>
            <a:r>
              <a:rPr lang="en-US" dirty="0"/>
              <a:t>Using Event Delegation</a:t>
            </a:r>
          </a:p>
        </p:txBody>
      </p:sp>
      <p:sp>
        <p:nvSpPr>
          <p:cNvPr id="3" name="Content Placeholder 2">
            <a:extLst>
              <a:ext uri="{FF2B5EF4-FFF2-40B4-BE49-F238E27FC236}">
                <a16:creationId xmlns:a16="http://schemas.microsoft.com/office/drawing/2014/main" id="{F814CCB6-1C50-4298-A3BB-6AD9053A0611}"/>
              </a:ext>
            </a:extLst>
          </p:cNvPr>
          <p:cNvSpPr>
            <a:spLocks noGrp="1"/>
          </p:cNvSpPr>
          <p:nvPr>
            <p:ph idx="1"/>
          </p:nvPr>
        </p:nvSpPr>
        <p:spPr>
          <a:xfrm>
            <a:off x="677334" y="1333501"/>
            <a:ext cx="8596668" cy="4707862"/>
          </a:xfrm>
        </p:spPr>
        <p:txBody>
          <a:bodyPr>
            <a:normAutofit/>
          </a:bodyPr>
          <a:lstStyle/>
          <a:p>
            <a:pPr marL="0" indent="0">
              <a:buNone/>
            </a:pPr>
            <a:r>
              <a:rPr lang="en-US" sz="2000" dirty="0"/>
              <a:t>To demonstrate event delegation, I’ll be using </a:t>
            </a:r>
            <a:r>
              <a:rPr lang="en-US" sz="2000" dirty="0">
                <a:hlinkClick r:id="rId2"/>
              </a:rPr>
              <a:t>this</a:t>
            </a:r>
            <a:r>
              <a:rPr lang="en-US" sz="2000" dirty="0"/>
              <a:t> example from javascript.info. </a:t>
            </a:r>
          </a:p>
          <a:p>
            <a:pPr marL="0" indent="0">
              <a:buNone/>
            </a:pPr>
            <a:r>
              <a:rPr lang="en-US" sz="2000" dirty="0"/>
              <a:t>In this example, there is a table with nine cells. The number is not important, though, and we might want to add more. Each cell has a color assigned to it, and we want to highlight a cell &lt;td&gt; (or change its color to red) when we click on it, but set back its original color when not highlighted. </a:t>
            </a:r>
          </a:p>
          <a:p>
            <a:pPr marL="0" indent="0">
              <a:buNone/>
            </a:pPr>
            <a:r>
              <a:rPr lang="en-US" sz="2000" dirty="0"/>
              <a:t>Rather than setting an event listener for every cell, we set a catch-all handler on the table element itself.</a:t>
            </a:r>
          </a:p>
          <a:p>
            <a:pPr marL="0" indent="0">
              <a:buNone/>
            </a:pPr>
            <a:endParaRPr lang="en-US" sz="2000" dirty="0"/>
          </a:p>
          <a:p>
            <a:pPr marL="0" indent="0">
              <a:buNone/>
            </a:pPr>
            <a:r>
              <a:rPr lang="en-US" sz="2000" dirty="0"/>
              <a:t>For more information on event delegation, I would suggest Duckett pages 268 and 269.</a:t>
            </a:r>
          </a:p>
        </p:txBody>
      </p:sp>
    </p:spTree>
    <p:extLst>
      <p:ext uri="{BB962C8B-B14F-4D97-AF65-F5344CB8AC3E}">
        <p14:creationId xmlns:p14="http://schemas.microsoft.com/office/powerpoint/2010/main" val="31270272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14DD7-FA4F-48B9-B290-BD8D785B567B}"/>
              </a:ext>
            </a:extLst>
          </p:cNvPr>
          <p:cNvSpPr>
            <a:spLocks noGrp="1"/>
          </p:cNvSpPr>
          <p:nvPr>
            <p:ph type="title"/>
          </p:nvPr>
        </p:nvSpPr>
        <p:spPr>
          <a:xfrm>
            <a:off x="677334" y="609600"/>
            <a:ext cx="8596668" cy="809625"/>
          </a:xfrm>
        </p:spPr>
        <p:txBody>
          <a:bodyPr/>
          <a:lstStyle/>
          <a:p>
            <a:r>
              <a:rPr lang="en-US" dirty="0"/>
              <a:t>Which Element did an Event occur on?</a:t>
            </a:r>
          </a:p>
        </p:txBody>
      </p:sp>
      <p:sp>
        <p:nvSpPr>
          <p:cNvPr id="3" name="Content Placeholder 2">
            <a:extLst>
              <a:ext uri="{FF2B5EF4-FFF2-40B4-BE49-F238E27FC236}">
                <a16:creationId xmlns:a16="http://schemas.microsoft.com/office/drawing/2014/main" id="{5E063E2B-8AE7-423B-B0BC-9B2416783A54}"/>
              </a:ext>
            </a:extLst>
          </p:cNvPr>
          <p:cNvSpPr>
            <a:spLocks noGrp="1"/>
          </p:cNvSpPr>
          <p:nvPr>
            <p:ph idx="1"/>
          </p:nvPr>
        </p:nvSpPr>
        <p:spPr>
          <a:xfrm>
            <a:off x="677334" y="1504951"/>
            <a:ext cx="8596668" cy="4536412"/>
          </a:xfrm>
        </p:spPr>
        <p:txBody>
          <a:bodyPr>
            <a:normAutofit/>
          </a:bodyPr>
          <a:lstStyle/>
          <a:p>
            <a:pPr marL="0" indent="0">
              <a:buNone/>
            </a:pPr>
            <a:r>
              <a:rPr lang="en-US" sz="2000" dirty="0"/>
              <a:t>When calling a function, the event object's target property is the best way to determine which element the event occurred on. But you may see the approach below used; it relies on the </a:t>
            </a:r>
            <a:r>
              <a:rPr lang="en-US" sz="2000" b="1" u="sng" dirty="0"/>
              <a:t>this</a:t>
            </a:r>
            <a:r>
              <a:rPr lang="en-US" sz="2000" dirty="0"/>
              <a:t> keyword. </a:t>
            </a:r>
          </a:p>
          <a:p>
            <a:pPr marL="0" indent="0">
              <a:buNone/>
            </a:pPr>
            <a:endParaRPr lang="en-US" sz="2000" dirty="0"/>
          </a:p>
        </p:txBody>
      </p:sp>
      <p:pic>
        <p:nvPicPr>
          <p:cNvPr id="11" name="Picture 10">
            <a:extLst>
              <a:ext uri="{FF2B5EF4-FFF2-40B4-BE49-F238E27FC236}">
                <a16:creationId xmlns:a16="http://schemas.microsoft.com/office/drawing/2014/main" id="{2C2A6792-49F1-4EDD-9D00-BCB4D3993B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333" y="2484040"/>
            <a:ext cx="10159220" cy="4373960"/>
          </a:xfrm>
          <a:prstGeom prst="rect">
            <a:avLst/>
          </a:prstGeom>
        </p:spPr>
      </p:pic>
    </p:spTree>
    <p:extLst>
      <p:ext uri="{BB962C8B-B14F-4D97-AF65-F5344CB8AC3E}">
        <p14:creationId xmlns:p14="http://schemas.microsoft.com/office/powerpoint/2010/main" val="541327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FBD7A-E7C4-479C-BF91-FE7BEFB2741B}"/>
              </a:ext>
            </a:extLst>
          </p:cNvPr>
          <p:cNvSpPr>
            <a:spLocks noGrp="1"/>
          </p:cNvSpPr>
          <p:nvPr>
            <p:ph type="title"/>
          </p:nvPr>
        </p:nvSpPr>
        <p:spPr>
          <a:xfrm>
            <a:off x="677334" y="609600"/>
            <a:ext cx="8596668" cy="847725"/>
          </a:xfrm>
        </p:spPr>
        <p:txBody>
          <a:bodyPr/>
          <a:lstStyle/>
          <a:p>
            <a:r>
              <a:rPr lang="en-US" dirty="0"/>
              <a:t>Which Element did an Event occur on?</a:t>
            </a:r>
          </a:p>
        </p:txBody>
      </p:sp>
      <p:pic>
        <p:nvPicPr>
          <p:cNvPr id="5" name="Content Placeholder 4">
            <a:extLst>
              <a:ext uri="{FF2B5EF4-FFF2-40B4-BE49-F238E27FC236}">
                <a16:creationId xmlns:a16="http://schemas.microsoft.com/office/drawing/2014/main" id="{8D43DF3C-5A26-4C31-A63A-9F63C1D2471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9200" y="1457325"/>
            <a:ext cx="10431658" cy="4463028"/>
          </a:xfrm>
        </p:spPr>
      </p:pic>
    </p:spTree>
    <p:extLst>
      <p:ext uri="{BB962C8B-B14F-4D97-AF65-F5344CB8AC3E}">
        <p14:creationId xmlns:p14="http://schemas.microsoft.com/office/powerpoint/2010/main" val="37188371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2CC8D-5D05-4A4D-BC9D-612414647DA2}"/>
              </a:ext>
            </a:extLst>
          </p:cNvPr>
          <p:cNvSpPr>
            <a:spLocks noGrp="1"/>
          </p:cNvSpPr>
          <p:nvPr>
            <p:ph type="title"/>
          </p:nvPr>
        </p:nvSpPr>
        <p:spPr>
          <a:xfrm>
            <a:off x="677334" y="609600"/>
            <a:ext cx="8596668" cy="885825"/>
          </a:xfrm>
        </p:spPr>
        <p:txBody>
          <a:bodyPr/>
          <a:lstStyle/>
          <a:p>
            <a:r>
              <a:rPr lang="en-US" dirty="0"/>
              <a:t>Other Event Types</a:t>
            </a:r>
          </a:p>
        </p:txBody>
      </p:sp>
      <p:pic>
        <p:nvPicPr>
          <p:cNvPr id="5" name="Content Placeholder 4">
            <a:extLst>
              <a:ext uri="{FF2B5EF4-FFF2-40B4-BE49-F238E27FC236}">
                <a16:creationId xmlns:a16="http://schemas.microsoft.com/office/drawing/2014/main" id="{4F12E02A-03E2-4191-AEE9-BB2E09C6F3C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5775" y="1318489"/>
            <a:ext cx="8382000" cy="5401384"/>
          </a:xfrm>
        </p:spPr>
      </p:pic>
    </p:spTree>
    <p:extLst>
      <p:ext uri="{BB962C8B-B14F-4D97-AF65-F5344CB8AC3E}">
        <p14:creationId xmlns:p14="http://schemas.microsoft.com/office/powerpoint/2010/main" val="8178138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7555C-2D90-4B95-948F-65B6DE3BAAA5}"/>
              </a:ext>
            </a:extLst>
          </p:cNvPr>
          <p:cNvSpPr>
            <a:spLocks noGrp="1"/>
          </p:cNvSpPr>
          <p:nvPr>
            <p:ph type="title"/>
          </p:nvPr>
        </p:nvSpPr>
        <p:spPr/>
        <p:txBody>
          <a:bodyPr/>
          <a:lstStyle/>
          <a:p>
            <a:r>
              <a:rPr lang="en-US" dirty="0"/>
              <a:t>HTML5 Events</a:t>
            </a:r>
          </a:p>
        </p:txBody>
      </p:sp>
      <p:pic>
        <p:nvPicPr>
          <p:cNvPr id="5" name="Content Placeholder 4">
            <a:extLst>
              <a:ext uri="{FF2B5EF4-FFF2-40B4-BE49-F238E27FC236}">
                <a16:creationId xmlns:a16="http://schemas.microsoft.com/office/drawing/2014/main" id="{DBD5A3F1-F0D8-46A5-9491-788C8F7873C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7334" y="1269999"/>
            <a:ext cx="7666566" cy="5508169"/>
          </a:xfrm>
        </p:spPr>
      </p:pic>
    </p:spTree>
    <p:extLst>
      <p:ext uri="{BB962C8B-B14F-4D97-AF65-F5344CB8AC3E}">
        <p14:creationId xmlns:p14="http://schemas.microsoft.com/office/powerpoint/2010/main" val="3350807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98AAC-DDEF-47E7-AC28-425EABB8796C}"/>
              </a:ext>
            </a:extLst>
          </p:cNvPr>
          <p:cNvSpPr>
            <a:spLocks noGrp="1"/>
          </p:cNvSpPr>
          <p:nvPr>
            <p:ph type="title"/>
          </p:nvPr>
        </p:nvSpPr>
        <p:spPr>
          <a:xfrm>
            <a:off x="677334" y="609600"/>
            <a:ext cx="8596668" cy="942975"/>
          </a:xfrm>
        </p:spPr>
        <p:txBody>
          <a:bodyPr/>
          <a:lstStyle/>
          <a:p>
            <a:r>
              <a:rPr lang="en-US" dirty="0"/>
              <a:t>HTML 5 Event Examples</a:t>
            </a:r>
          </a:p>
        </p:txBody>
      </p:sp>
      <p:pic>
        <p:nvPicPr>
          <p:cNvPr id="5" name="Content Placeholder 4">
            <a:extLst>
              <a:ext uri="{FF2B5EF4-FFF2-40B4-BE49-F238E27FC236}">
                <a16:creationId xmlns:a16="http://schemas.microsoft.com/office/drawing/2014/main" id="{113F38FD-E971-4F74-9A20-08237DB3E30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5908" y="1376379"/>
            <a:ext cx="9317626" cy="5129196"/>
          </a:xfrm>
        </p:spPr>
      </p:pic>
    </p:spTree>
    <p:extLst>
      <p:ext uri="{BB962C8B-B14F-4D97-AF65-F5344CB8AC3E}">
        <p14:creationId xmlns:p14="http://schemas.microsoft.com/office/powerpoint/2010/main" val="27913438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01009-43BD-4A56-A850-DAC9F2383BE3}"/>
              </a:ext>
            </a:extLst>
          </p:cNvPr>
          <p:cNvSpPr>
            <a:spLocks noGrp="1"/>
          </p:cNvSpPr>
          <p:nvPr>
            <p:ph type="title"/>
          </p:nvPr>
        </p:nvSpPr>
        <p:spPr>
          <a:xfrm>
            <a:off x="677334" y="609600"/>
            <a:ext cx="8596668" cy="800100"/>
          </a:xfrm>
        </p:spPr>
        <p:txBody>
          <a:bodyPr/>
          <a:lstStyle/>
          <a:p>
            <a:r>
              <a:rPr lang="en-US" dirty="0"/>
              <a:t>Mutation Events &amp; Observers</a:t>
            </a:r>
          </a:p>
        </p:txBody>
      </p:sp>
      <p:pic>
        <p:nvPicPr>
          <p:cNvPr id="5" name="Content Placeholder 4">
            <a:extLst>
              <a:ext uri="{FF2B5EF4-FFF2-40B4-BE49-F238E27FC236}">
                <a16:creationId xmlns:a16="http://schemas.microsoft.com/office/drawing/2014/main" id="{E0E924E1-9A34-42C6-B56C-136F0EFE7C9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2545" y="1409700"/>
            <a:ext cx="8596668" cy="5103999"/>
          </a:xfrm>
        </p:spPr>
      </p:pic>
    </p:spTree>
    <p:extLst>
      <p:ext uri="{BB962C8B-B14F-4D97-AF65-F5344CB8AC3E}">
        <p14:creationId xmlns:p14="http://schemas.microsoft.com/office/powerpoint/2010/main" val="3746869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0DB3D-BA7B-4B2C-B59E-B7D4477E5173}"/>
              </a:ext>
            </a:extLst>
          </p:cNvPr>
          <p:cNvSpPr>
            <a:spLocks noGrp="1"/>
          </p:cNvSpPr>
          <p:nvPr>
            <p:ph type="title"/>
          </p:nvPr>
        </p:nvSpPr>
        <p:spPr>
          <a:xfrm>
            <a:off x="677334" y="609600"/>
            <a:ext cx="8596668" cy="771525"/>
          </a:xfrm>
        </p:spPr>
        <p:txBody>
          <a:bodyPr/>
          <a:lstStyle/>
          <a:p>
            <a:r>
              <a:rPr lang="en-US" dirty="0"/>
              <a:t>Miscellaneous Info: Where Events Occur</a:t>
            </a:r>
          </a:p>
        </p:txBody>
      </p:sp>
      <p:pic>
        <p:nvPicPr>
          <p:cNvPr id="11" name="Content Placeholder 10">
            <a:extLst>
              <a:ext uri="{FF2B5EF4-FFF2-40B4-BE49-F238E27FC236}">
                <a16:creationId xmlns:a16="http://schemas.microsoft.com/office/drawing/2014/main" id="{9BF5D4C2-76B4-44B2-BB02-D0A00D4B226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7333" y="1740211"/>
            <a:ext cx="8596667" cy="4939989"/>
          </a:xfrm>
        </p:spPr>
      </p:pic>
      <p:sp>
        <p:nvSpPr>
          <p:cNvPr id="12" name="TextBox 11">
            <a:extLst>
              <a:ext uri="{FF2B5EF4-FFF2-40B4-BE49-F238E27FC236}">
                <a16:creationId xmlns:a16="http://schemas.microsoft.com/office/drawing/2014/main" id="{CDC6E9A5-B563-45EA-8395-D835391696A7}"/>
              </a:ext>
            </a:extLst>
          </p:cNvPr>
          <p:cNvSpPr txBox="1"/>
          <p:nvPr/>
        </p:nvSpPr>
        <p:spPr>
          <a:xfrm>
            <a:off x="504825" y="1370879"/>
            <a:ext cx="10029825" cy="369332"/>
          </a:xfrm>
          <a:prstGeom prst="rect">
            <a:avLst/>
          </a:prstGeom>
          <a:noFill/>
        </p:spPr>
        <p:txBody>
          <a:bodyPr wrap="square" rtlCol="0">
            <a:spAutoFit/>
          </a:bodyPr>
          <a:lstStyle/>
          <a:p>
            <a:r>
              <a:rPr lang="en-US" dirty="0"/>
              <a:t>The event object can tell you where the cursor was positioned when an event was triggered</a:t>
            </a:r>
          </a:p>
        </p:txBody>
      </p:sp>
    </p:spTree>
    <p:extLst>
      <p:ext uri="{BB962C8B-B14F-4D97-AF65-F5344CB8AC3E}">
        <p14:creationId xmlns:p14="http://schemas.microsoft.com/office/powerpoint/2010/main" val="25515444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EE777-EB85-4618-AD15-57E9714A6BA2}"/>
              </a:ext>
            </a:extLst>
          </p:cNvPr>
          <p:cNvSpPr>
            <a:spLocks noGrp="1"/>
          </p:cNvSpPr>
          <p:nvPr>
            <p:ph type="title"/>
          </p:nvPr>
        </p:nvSpPr>
        <p:spPr/>
        <p:txBody>
          <a:bodyPr/>
          <a:lstStyle/>
          <a:p>
            <a:r>
              <a:rPr lang="en-US" dirty="0"/>
              <a:t>To summarize…</a:t>
            </a:r>
          </a:p>
        </p:txBody>
      </p:sp>
      <p:sp>
        <p:nvSpPr>
          <p:cNvPr id="3" name="Content Placeholder 2">
            <a:extLst>
              <a:ext uri="{FF2B5EF4-FFF2-40B4-BE49-F238E27FC236}">
                <a16:creationId xmlns:a16="http://schemas.microsoft.com/office/drawing/2014/main" id="{938CBAD4-65E7-49A8-A5E6-1705CDEB625C}"/>
              </a:ext>
            </a:extLst>
          </p:cNvPr>
          <p:cNvSpPr>
            <a:spLocks noGrp="1"/>
          </p:cNvSpPr>
          <p:nvPr>
            <p:ph idx="1"/>
          </p:nvPr>
        </p:nvSpPr>
        <p:spPr>
          <a:xfrm>
            <a:off x="677333" y="1488613"/>
            <a:ext cx="9846015" cy="4883612"/>
          </a:xfrm>
        </p:spPr>
        <p:txBody>
          <a:bodyPr>
            <a:normAutofit lnSpcReduction="10000"/>
          </a:bodyPr>
          <a:lstStyle/>
          <a:p>
            <a:r>
              <a:rPr lang="en-US" sz="2400" dirty="0"/>
              <a:t>Events are the browser’s way of indicating when something has happened.</a:t>
            </a:r>
          </a:p>
          <a:p>
            <a:r>
              <a:rPr lang="en-US" sz="2400" dirty="0"/>
              <a:t>Binding is the process of stating which element you are waiting to happen, and which element you are waiting for that element to happen upon.</a:t>
            </a:r>
          </a:p>
          <a:p>
            <a:r>
              <a:rPr lang="en-US" sz="2400" b="0" i="0" dirty="0">
                <a:effectLst/>
                <a:latin typeface="Arial" panose="020B0604020202020204" pitchFamily="34" charset="0"/>
              </a:rPr>
              <a:t>When an event occurs on an element, it can trigger a JavaScript function. When this function then changes the web page in some way, it feels interactive because it has responded to the user.</a:t>
            </a:r>
          </a:p>
          <a:p>
            <a:r>
              <a:rPr lang="en-US" sz="2400" b="0" i="0" dirty="0">
                <a:effectLst/>
                <a:latin typeface="Arial" panose="020B0604020202020204" pitchFamily="34" charset="0"/>
              </a:rPr>
              <a:t>You can use event delegation to monitor for events that happen on all of the children of an element.</a:t>
            </a:r>
          </a:p>
          <a:p>
            <a:r>
              <a:rPr lang="en-US" sz="2400" b="0" i="0" dirty="0">
                <a:effectLst/>
                <a:latin typeface="Arial" panose="020B0604020202020204" pitchFamily="34" charset="0"/>
              </a:rPr>
              <a:t>The most commonly used events are W3C DOM events, although there are others in the HTMLS specification as well as browser-specific events.</a:t>
            </a:r>
            <a:endParaRPr lang="en-US" sz="2400" dirty="0"/>
          </a:p>
        </p:txBody>
      </p:sp>
    </p:spTree>
    <p:extLst>
      <p:ext uri="{BB962C8B-B14F-4D97-AF65-F5344CB8AC3E}">
        <p14:creationId xmlns:p14="http://schemas.microsoft.com/office/powerpoint/2010/main" val="30955353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41BF4-2F6B-4D0E-BD84-328DD6192B25}"/>
              </a:ext>
            </a:extLst>
          </p:cNvPr>
          <p:cNvSpPr>
            <a:spLocks noGrp="1"/>
          </p:cNvSpPr>
          <p:nvPr>
            <p:ph type="title"/>
          </p:nvPr>
        </p:nvSpPr>
        <p:spPr>
          <a:xfrm>
            <a:off x="677334" y="609600"/>
            <a:ext cx="8596668" cy="762000"/>
          </a:xfrm>
        </p:spPr>
        <p:txBody>
          <a:bodyPr/>
          <a:lstStyle/>
          <a:p>
            <a:r>
              <a:rPr lang="en-US" dirty="0"/>
              <a:t>Sources</a:t>
            </a:r>
          </a:p>
        </p:txBody>
      </p:sp>
      <p:sp>
        <p:nvSpPr>
          <p:cNvPr id="3" name="Content Placeholder 2">
            <a:extLst>
              <a:ext uri="{FF2B5EF4-FFF2-40B4-BE49-F238E27FC236}">
                <a16:creationId xmlns:a16="http://schemas.microsoft.com/office/drawing/2014/main" id="{3C41A94F-C210-4766-9444-9E1AF8B4ABED}"/>
              </a:ext>
            </a:extLst>
          </p:cNvPr>
          <p:cNvSpPr>
            <a:spLocks noGrp="1"/>
          </p:cNvSpPr>
          <p:nvPr>
            <p:ph idx="1"/>
          </p:nvPr>
        </p:nvSpPr>
        <p:spPr>
          <a:xfrm>
            <a:off x="677334" y="1488613"/>
            <a:ext cx="8596668" cy="3880773"/>
          </a:xfrm>
        </p:spPr>
        <p:txBody>
          <a:bodyPr>
            <a:normAutofit/>
          </a:bodyPr>
          <a:lstStyle/>
          <a:p>
            <a:r>
              <a:rPr lang="en-US" sz="2800" dirty="0"/>
              <a:t>Duckett, Jon. </a:t>
            </a:r>
            <a:r>
              <a:rPr lang="en-US" sz="2800" i="1" dirty="0"/>
              <a:t>JavaScript and jQuery: Interactive Front 		End Web Development. </a:t>
            </a:r>
            <a:r>
              <a:rPr lang="en-US" sz="2800" dirty="0"/>
              <a:t>John Wiley &amp; Sons Inc</a:t>
            </a:r>
            <a:r>
              <a:rPr lang="en-US" sz="2800"/>
              <a:t>. 2014</a:t>
            </a:r>
          </a:p>
          <a:p>
            <a:r>
              <a:rPr lang="en-US" sz="2800">
                <a:hlinkClick r:id="rId2"/>
              </a:rPr>
              <a:t>https</a:t>
            </a:r>
            <a:r>
              <a:rPr lang="en-US" sz="2800" dirty="0">
                <a:hlinkClick r:id="rId2"/>
              </a:rPr>
              <a:t>://www.w3schools.com/js/js_events_examples</a:t>
            </a:r>
            <a:r>
              <a:rPr lang="en-US" sz="2800">
                <a:hlinkClick r:id="rId2"/>
              </a:rPr>
              <a:t>.asp</a:t>
            </a:r>
            <a:endParaRPr lang="en-US" sz="2800" dirty="0"/>
          </a:p>
          <a:p>
            <a:r>
              <a:rPr lang="en-US" sz="2800">
                <a:hlinkClick r:id="rId3"/>
              </a:rPr>
              <a:t>https://www.w3schools.com/jsref/met_element_addeventlistener.asp</a:t>
            </a:r>
            <a:r>
              <a:rPr lang="en-US" sz="2800"/>
              <a:t> </a:t>
            </a:r>
            <a:endParaRPr lang="en-US" sz="2800" dirty="0"/>
          </a:p>
        </p:txBody>
      </p:sp>
    </p:spTree>
    <p:extLst>
      <p:ext uri="{BB962C8B-B14F-4D97-AF65-F5344CB8AC3E}">
        <p14:creationId xmlns:p14="http://schemas.microsoft.com/office/powerpoint/2010/main" val="3652576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A9AE8-59E3-4A39-BF1C-BD562DB8B6B1}"/>
              </a:ext>
            </a:extLst>
          </p:cNvPr>
          <p:cNvSpPr>
            <a:spLocks noGrp="1"/>
          </p:cNvSpPr>
          <p:nvPr>
            <p:ph type="title"/>
          </p:nvPr>
        </p:nvSpPr>
        <p:spPr>
          <a:xfrm>
            <a:off x="677334" y="609600"/>
            <a:ext cx="8596668" cy="752475"/>
          </a:xfrm>
        </p:spPr>
        <p:txBody>
          <a:bodyPr>
            <a:normAutofit/>
          </a:bodyPr>
          <a:lstStyle/>
          <a:p>
            <a:r>
              <a:rPr lang="en-US" dirty="0"/>
              <a:t>Event Terminology</a:t>
            </a:r>
          </a:p>
        </p:txBody>
      </p:sp>
      <p:sp>
        <p:nvSpPr>
          <p:cNvPr id="3" name="Content Placeholder 2">
            <a:extLst>
              <a:ext uri="{FF2B5EF4-FFF2-40B4-BE49-F238E27FC236}">
                <a16:creationId xmlns:a16="http://schemas.microsoft.com/office/drawing/2014/main" id="{3B95AFF0-9AB0-4AE8-88E5-5FF11DE70247}"/>
              </a:ext>
            </a:extLst>
          </p:cNvPr>
          <p:cNvSpPr>
            <a:spLocks noGrp="1"/>
          </p:cNvSpPr>
          <p:nvPr>
            <p:ph idx="1"/>
          </p:nvPr>
        </p:nvSpPr>
        <p:spPr>
          <a:xfrm>
            <a:off x="677334" y="1408114"/>
            <a:ext cx="8596668" cy="4840286"/>
          </a:xfrm>
        </p:spPr>
        <p:txBody>
          <a:bodyPr>
            <a:normAutofit lnSpcReduction="10000"/>
          </a:bodyPr>
          <a:lstStyle/>
          <a:p>
            <a:r>
              <a:rPr lang="en-US" sz="2400" dirty="0"/>
              <a:t>Events </a:t>
            </a:r>
            <a:r>
              <a:rPr lang="en-US" sz="2400" b="1" dirty="0"/>
              <a:t>fire</a:t>
            </a:r>
            <a:r>
              <a:rPr lang="en-US" sz="2400" dirty="0"/>
              <a:t> or </a:t>
            </a:r>
            <a:r>
              <a:rPr lang="en-US" sz="2400" b="1" dirty="0"/>
              <a:t>are raised</a:t>
            </a:r>
            <a:r>
              <a:rPr lang="en-US" sz="2400" dirty="0"/>
              <a:t> when an event has occurred. For example, when a user clicks on a link, a click event would </a:t>
            </a:r>
            <a:r>
              <a:rPr lang="en-US" sz="2400" b="1" dirty="0"/>
              <a:t>fire</a:t>
            </a:r>
            <a:r>
              <a:rPr lang="en-US" sz="2400" dirty="0"/>
              <a:t> in the browser. This is how user interaction creates an event. </a:t>
            </a:r>
          </a:p>
          <a:p>
            <a:endParaRPr lang="en-US" dirty="0"/>
          </a:p>
          <a:p>
            <a:r>
              <a:rPr lang="en-US" sz="2400" dirty="0"/>
              <a:t>Events are said to </a:t>
            </a:r>
            <a:r>
              <a:rPr lang="en-US" sz="2400" b="1" dirty="0"/>
              <a:t>trigger</a:t>
            </a:r>
            <a:r>
              <a:rPr lang="en-US" sz="2400" dirty="0"/>
              <a:t> a function or script. For example, when a click event fires on an element, it could </a:t>
            </a:r>
            <a:r>
              <a:rPr lang="en-US" sz="2400" b="1" dirty="0"/>
              <a:t>trigger</a:t>
            </a:r>
            <a:r>
              <a:rPr lang="en-US" sz="2400" dirty="0"/>
              <a:t> a script that enlarges a specified </a:t>
            </a:r>
            <a:r>
              <a:rPr lang="en-US" sz="2400"/>
              <a:t>item.</a:t>
            </a:r>
          </a:p>
          <a:p>
            <a:endParaRPr lang="en-US" sz="2400" dirty="0"/>
          </a:p>
          <a:p>
            <a:r>
              <a:rPr lang="en-US" sz="2400" dirty="0"/>
              <a:t>Example:   </a:t>
            </a:r>
            <a:r>
              <a:rPr lang="en-US" sz="2400" dirty="0">
                <a:hlinkClick r:id="rId2"/>
              </a:rPr>
              <a:t>https://www.w3schools.com/js/tryit.asp?filename=tryjs_event_onclick1</a:t>
            </a:r>
            <a:endParaRPr lang="en-US" sz="2400" dirty="0"/>
          </a:p>
        </p:txBody>
      </p:sp>
    </p:spTree>
    <p:extLst>
      <p:ext uri="{BB962C8B-B14F-4D97-AF65-F5344CB8AC3E}">
        <p14:creationId xmlns:p14="http://schemas.microsoft.com/office/powerpoint/2010/main" val="996066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D108E-8AD6-43A9-A9B4-A506D8901D1E}"/>
              </a:ext>
            </a:extLst>
          </p:cNvPr>
          <p:cNvSpPr>
            <a:spLocks noGrp="1"/>
          </p:cNvSpPr>
          <p:nvPr>
            <p:ph type="title"/>
          </p:nvPr>
        </p:nvSpPr>
        <p:spPr>
          <a:xfrm>
            <a:off x="677334" y="609600"/>
            <a:ext cx="8596668" cy="809625"/>
          </a:xfrm>
        </p:spPr>
        <p:txBody>
          <a:bodyPr/>
          <a:lstStyle/>
          <a:p>
            <a:r>
              <a:rPr lang="en-US" dirty="0"/>
              <a:t>What types of events are there?</a:t>
            </a:r>
          </a:p>
        </p:txBody>
      </p:sp>
      <p:sp>
        <p:nvSpPr>
          <p:cNvPr id="3" name="Content Placeholder 2">
            <a:extLst>
              <a:ext uri="{FF2B5EF4-FFF2-40B4-BE49-F238E27FC236}">
                <a16:creationId xmlns:a16="http://schemas.microsoft.com/office/drawing/2014/main" id="{77F5713D-680F-4749-8CF7-55CE27580135}"/>
              </a:ext>
            </a:extLst>
          </p:cNvPr>
          <p:cNvSpPr>
            <a:spLocks noGrp="1"/>
          </p:cNvSpPr>
          <p:nvPr>
            <p:ph idx="1"/>
          </p:nvPr>
        </p:nvSpPr>
        <p:spPr>
          <a:xfrm>
            <a:off x="677334" y="1343025"/>
            <a:ext cx="8596668" cy="5259253"/>
          </a:xfrm>
        </p:spPr>
        <p:txBody>
          <a:bodyPr>
            <a:normAutofit fontScale="92500"/>
          </a:bodyPr>
          <a:lstStyle/>
          <a:p>
            <a:r>
              <a:rPr lang="en-US" sz="2400" dirty="0"/>
              <a:t>JavaScript has a wide range of events that can be used to trigger a function in your JavaScript code. </a:t>
            </a:r>
          </a:p>
          <a:p>
            <a:r>
              <a:rPr lang="en-US" sz="2400" dirty="0"/>
              <a:t>These range from </a:t>
            </a:r>
            <a:r>
              <a:rPr lang="en-US" sz="2400" b="1" u="sng" dirty="0"/>
              <a:t>UI</a:t>
            </a:r>
            <a:r>
              <a:rPr lang="en-US" sz="2400" b="1" dirty="0"/>
              <a:t> </a:t>
            </a:r>
            <a:r>
              <a:rPr lang="en-US" sz="2400" dirty="0"/>
              <a:t>events, which occur when a user interacts with the browser’s UI; </a:t>
            </a:r>
            <a:r>
              <a:rPr lang="en-US" sz="2400" b="1" u="sng" dirty="0"/>
              <a:t>Keyboard</a:t>
            </a:r>
            <a:r>
              <a:rPr lang="en-US" sz="2400" dirty="0"/>
              <a:t> events, which occur when a user interacts with the keyboard; </a:t>
            </a:r>
            <a:r>
              <a:rPr lang="en-US" sz="2400" b="1" u="sng" dirty="0"/>
              <a:t>Mouse</a:t>
            </a:r>
            <a:r>
              <a:rPr lang="en-US" sz="2400" b="1" dirty="0"/>
              <a:t> </a:t>
            </a:r>
            <a:r>
              <a:rPr lang="en-US" sz="2400" dirty="0"/>
              <a:t>events, which occur when a user interacts with the mouse; </a:t>
            </a:r>
            <a:r>
              <a:rPr lang="en-US" sz="2400" b="1" u="sng" dirty="0"/>
              <a:t>Focus</a:t>
            </a:r>
            <a:r>
              <a:rPr lang="en-US" sz="2400" dirty="0"/>
              <a:t> events, which occur when an element gains or loses focus; </a:t>
            </a:r>
            <a:r>
              <a:rPr lang="en-US" sz="2400" b="1" u="sng" dirty="0"/>
              <a:t>Form</a:t>
            </a:r>
            <a:r>
              <a:rPr lang="en-US" sz="2400" dirty="0"/>
              <a:t> events, which occur when a user interacts with a form element; and </a:t>
            </a:r>
            <a:r>
              <a:rPr lang="en-US" sz="2400" b="1" u="sng" dirty="0"/>
              <a:t>Mutation</a:t>
            </a:r>
            <a:r>
              <a:rPr lang="en-US" sz="2400" dirty="0"/>
              <a:t> events, which occur when the DOM structure has been changed by a script</a:t>
            </a:r>
          </a:p>
          <a:p>
            <a:r>
              <a:rPr lang="en-US" sz="2400" dirty="0"/>
              <a:t>The following slides will describe each of these events as defined on Duckett page 246, as well as examples which show these events in action.</a:t>
            </a:r>
          </a:p>
          <a:p>
            <a:pPr marL="0" indent="0">
              <a:buNone/>
            </a:pPr>
            <a:r>
              <a:rPr lang="en-US" sz="2000" dirty="0"/>
              <a:t>	 </a:t>
            </a:r>
            <a:r>
              <a:rPr lang="en-US" sz="2000" dirty="0">
                <a:hlinkClick r:id="rId2"/>
              </a:rPr>
              <a:t>https://www.w3schools.com/js/js_events_examples.asp</a:t>
            </a:r>
            <a:endParaRPr lang="en-US" sz="2000" dirty="0"/>
          </a:p>
        </p:txBody>
      </p:sp>
    </p:spTree>
    <p:extLst>
      <p:ext uri="{BB962C8B-B14F-4D97-AF65-F5344CB8AC3E}">
        <p14:creationId xmlns:p14="http://schemas.microsoft.com/office/powerpoint/2010/main" val="4183825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7A94E-6C2A-4479-BB15-4B88A5CCD29B}"/>
              </a:ext>
            </a:extLst>
          </p:cNvPr>
          <p:cNvSpPr>
            <a:spLocks noGrp="1"/>
          </p:cNvSpPr>
          <p:nvPr>
            <p:ph type="title"/>
          </p:nvPr>
        </p:nvSpPr>
        <p:spPr>
          <a:xfrm>
            <a:off x="677334" y="609600"/>
            <a:ext cx="8596668" cy="742950"/>
          </a:xfrm>
        </p:spPr>
        <p:txBody>
          <a:bodyPr/>
          <a:lstStyle/>
          <a:p>
            <a:r>
              <a:rPr lang="en-US" dirty="0"/>
              <a:t>UI Events</a:t>
            </a:r>
          </a:p>
        </p:txBody>
      </p:sp>
      <p:graphicFrame>
        <p:nvGraphicFramePr>
          <p:cNvPr id="7" name="Table 7">
            <a:extLst>
              <a:ext uri="{FF2B5EF4-FFF2-40B4-BE49-F238E27FC236}">
                <a16:creationId xmlns:a16="http://schemas.microsoft.com/office/drawing/2014/main" id="{609C9B7C-A35D-44F2-A45F-026548EDCF20}"/>
              </a:ext>
            </a:extLst>
          </p:cNvPr>
          <p:cNvGraphicFramePr>
            <a:graphicFrameLocks noGrp="1"/>
          </p:cNvGraphicFramePr>
          <p:nvPr>
            <p:ph idx="1"/>
            <p:extLst>
              <p:ext uri="{D42A27DB-BD31-4B8C-83A1-F6EECF244321}">
                <p14:modId xmlns:p14="http://schemas.microsoft.com/office/powerpoint/2010/main" val="2778237426"/>
              </p:ext>
            </p:extLst>
          </p:nvPr>
        </p:nvGraphicFramePr>
        <p:xfrm>
          <a:off x="677334" y="1693863"/>
          <a:ext cx="9164090" cy="4001578"/>
        </p:xfrm>
        <a:graphic>
          <a:graphicData uri="http://schemas.openxmlformats.org/drawingml/2006/table">
            <a:tbl>
              <a:tblPr firstRow="1" bandRow="1">
                <a:tableStyleId>{5C22544A-7EE6-4342-B048-85BDC9FD1C3A}</a:tableStyleId>
              </a:tblPr>
              <a:tblGrid>
                <a:gridCol w="2778788">
                  <a:extLst>
                    <a:ext uri="{9D8B030D-6E8A-4147-A177-3AD203B41FA5}">
                      <a16:colId xmlns:a16="http://schemas.microsoft.com/office/drawing/2014/main" val="4104950406"/>
                    </a:ext>
                  </a:extLst>
                </a:gridCol>
                <a:gridCol w="6385302">
                  <a:extLst>
                    <a:ext uri="{9D8B030D-6E8A-4147-A177-3AD203B41FA5}">
                      <a16:colId xmlns:a16="http://schemas.microsoft.com/office/drawing/2014/main" val="1115091184"/>
                    </a:ext>
                  </a:extLst>
                </a:gridCol>
              </a:tblGrid>
              <a:tr h="686113">
                <a:tc>
                  <a:txBody>
                    <a:bodyPr/>
                    <a:lstStyle/>
                    <a:p>
                      <a:r>
                        <a:rPr lang="en-US" sz="3200" dirty="0"/>
                        <a:t>Event </a:t>
                      </a:r>
                    </a:p>
                  </a:txBody>
                  <a:tcPr/>
                </a:tc>
                <a:tc>
                  <a:txBody>
                    <a:bodyPr/>
                    <a:lstStyle/>
                    <a:p>
                      <a:r>
                        <a:rPr lang="en-US" sz="3200" dirty="0"/>
                        <a:t>Description</a:t>
                      </a:r>
                    </a:p>
                  </a:txBody>
                  <a:tcPr/>
                </a:tc>
                <a:extLst>
                  <a:ext uri="{0D108BD9-81ED-4DB2-BD59-A6C34878D82A}">
                    <a16:rowId xmlns:a16="http://schemas.microsoft.com/office/drawing/2014/main" val="3882816236"/>
                  </a:ext>
                </a:extLst>
              </a:tr>
              <a:tr h="556515">
                <a:tc>
                  <a:txBody>
                    <a:bodyPr/>
                    <a:lstStyle/>
                    <a:p>
                      <a:r>
                        <a:rPr lang="en-US" sz="2400" dirty="0"/>
                        <a:t>load</a:t>
                      </a:r>
                    </a:p>
                  </a:txBody>
                  <a:tcPr/>
                </a:tc>
                <a:tc>
                  <a:txBody>
                    <a:bodyPr/>
                    <a:lstStyle/>
                    <a:p>
                      <a:r>
                        <a:rPr lang="en-US" sz="2400" b="0" i="0" kern="1200" dirty="0">
                          <a:solidFill>
                            <a:schemeClr val="dk1"/>
                          </a:solidFill>
                          <a:effectLst/>
                          <a:latin typeface="+mn-lt"/>
                          <a:ea typeface="+mn-ea"/>
                          <a:cs typeface="+mn-cs"/>
                        </a:rPr>
                        <a:t>webpage has finished loading </a:t>
                      </a:r>
                      <a:endParaRPr lang="en-US" sz="2400" dirty="0"/>
                    </a:p>
                  </a:txBody>
                  <a:tcPr/>
                </a:tc>
                <a:extLst>
                  <a:ext uri="{0D108BD9-81ED-4DB2-BD59-A6C34878D82A}">
                    <a16:rowId xmlns:a16="http://schemas.microsoft.com/office/drawing/2014/main" val="1245120669"/>
                  </a:ext>
                </a:extLst>
              </a:tr>
              <a:tr h="556515">
                <a:tc>
                  <a:txBody>
                    <a:bodyPr/>
                    <a:lstStyle/>
                    <a:p>
                      <a:r>
                        <a:rPr lang="en-US" sz="2400" dirty="0"/>
                        <a:t>unload</a:t>
                      </a:r>
                    </a:p>
                  </a:txBody>
                  <a:tcPr/>
                </a:tc>
                <a:tc>
                  <a:txBody>
                    <a:bodyPr/>
                    <a:lstStyle/>
                    <a:p>
                      <a:r>
                        <a:rPr lang="en-US" sz="2400" b="0" i="0" kern="1200" dirty="0">
                          <a:solidFill>
                            <a:schemeClr val="dk1"/>
                          </a:solidFill>
                          <a:effectLst/>
                          <a:latin typeface="+mn-lt"/>
                          <a:ea typeface="+mn-ea"/>
                          <a:cs typeface="+mn-cs"/>
                        </a:rPr>
                        <a:t>webpage is unloading (usually because a new page was requested) </a:t>
                      </a:r>
                      <a:endParaRPr lang="en-US" sz="2400" dirty="0"/>
                    </a:p>
                  </a:txBody>
                  <a:tcPr/>
                </a:tc>
                <a:extLst>
                  <a:ext uri="{0D108BD9-81ED-4DB2-BD59-A6C34878D82A}">
                    <a16:rowId xmlns:a16="http://schemas.microsoft.com/office/drawing/2014/main" val="2971194263"/>
                  </a:ext>
                </a:extLst>
              </a:tr>
              <a:tr h="556515">
                <a:tc>
                  <a:txBody>
                    <a:bodyPr/>
                    <a:lstStyle/>
                    <a:p>
                      <a:r>
                        <a:rPr lang="en-US" sz="2400" dirty="0"/>
                        <a:t>error</a:t>
                      </a:r>
                    </a:p>
                  </a:txBody>
                  <a:tcPr/>
                </a:tc>
                <a:tc>
                  <a:txBody>
                    <a:bodyPr/>
                    <a:lstStyle/>
                    <a:p>
                      <a:r>
                        <a:rPr lang="en-US" sz="2400" b="0" i="0" kern="1200" dirty="0">
                          <a:solidFill>
                            <a:schemeClr val="dk1"/>
                          </a:solidFill>
                          <a:effectLst/>
                          <a:latin typeface="+mn-lt"/>
                          <a:ea typeface="+mn-ea"/>
                          <a:cs typeface="+mn-cs"/>
                        </a:rPr>
                        <a:t>browser encounters a JavaScript error or an asset doesn't exist </a:t>
                      </a:r>
                      <a:endParaRPr lang="en-US" sz="2400" dirty="0"/>
                    </a:p>
                  </a:txBody>
                  <a:tcPr/>
                </a:tc>
                <a:extLst>
                  <a:ext uri="{0D108BD9-81ED-4DB2-BD59-A6C34878D82A}">
                    <a16:rowId xmlns:a16="http://schemas.microsoft.com/office/drawing/2014/main" val="1476063588"/>
                  </a:ext>
                </a:extLst>
              </a:tr>
              <a:tr h="556515">
                <a:tc>
                  <a:txBody>
                    <a:bodyPr/>
                    <a:lstStyle/>
                    <a:p>
                      <a:r>
                        <a:rPr lang="en-US" sz="2400" dirty="0"/>
                        <a:t>resize </a:t>
                      </a:r>
                    </a:p>
                  </a:txBody>
                  <a:tcPr/>
                </a:tc>
                <a:tc>
                  <a:txBody>
                    <a:bodyPr/>
                    <a:lstStyle/>
                    <a:p>
                      <a:r>
                        <a:rPr lang="en-US" sz="2400" b="0" i="0" kern="1200" dirty="0">
                          <a:solidFill>
                            <a:schemeClr val="dk1"/>
                          </a:solidFill>
                          <a:effectLst/>
                          <a:latin typeface="+mn-lt"/>
                          <a:ea typeface="+mn-ea"/>
                          <a:cs typeface="+mn-cs"/>
                        </a:rPr>
                        <a:t>browser window has been resized </a:t>
                      </a:r>
                      <a:endParaRPr lang="en-US" sz="2400" b="1" dirty="0"/>
                    </a:p>
                  </a:txBody>
                  <a:tcPr/>
                </a:tc>
                <a:extLst>
                  <a:ext uri="{0D108BD9-81ED-4DB2-BD59-A6C34878D82A}">
                    <a16:rowId xmlns:a16="http://schemas.microsoft.com/office/drawing/2014/main" val="570027177"/>
                  </a:ext>
                </a:extLst>
              </a:tr>
              <a:tr h="556515">
                <a:tc>
                  <a:txBody>
                    <a:bodyPr/>
                    <a:lstStyle/>
                    <a:p>
                      <a:r>
                        <a:rPr lang="en-US" sz="2400" dirty="0"/>
                        <a:t>scroll</a:t>
                      </a:r>
                    </a:p>
                  </a:txBody>
                  <a:tcPr/>
                </a:tc>
                <a:tc>
                  <a:txBody>
                    <a:bodyPr/>
                    <a:lstStyle/>
                    <a:p>
                      <a:r>
                        <a:rPr lang="en-US" sz="2400" dirty="0"/>
                        <a:t>user has scrolled up or down the page </a:t>
                      </a:r>
                    </a:p>
                  </a:txBody>
                  <a:tcPr/>
                </a:tc>
                <a:extLst>
                  <a:ext uri="{0D108BD9-81ED-4DB2-BD59-A6C34878D82A}">
                    <a16:rowId xmlns:a16="http://schemas.microsoft.com/office/drawing/2014/main" val="3049977168"/>
                  </a:ext>
                </a:extLst>
              </a:tr>
            </a:tbl>
          </a:graphicData>
        </a:graphic>
      </p:graphicFrame>
    </p:spTree>
    <p:extLst>
      <p:ext uri="{BB962C8B-B14F-4D97-AF65-F5344CB8AC3E}">
        <p14:creationId xmlns:p14="http://schemas.microsoft.com/office/powerpoint/2010/main" val="3591668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CCB00-8A16-483B-80C6-374ED0E6BE17}"/>
              </a:ext>
            </a:extLst>
          </p:cNvPr>
          <p:cNvSpPr>
            <a:spLocks noGrp="1"/>
          </p:cNvSpPr>
          <p:nvPr>
            <p:ph type="title"/>
          </p:nvPr>
        </p:nvSpPr>
        <p:spPr>
          <a:xfrm>
            <a:off x="677334" y="609600"/>
            <a:ext cx="8596668" cy="752475"/>
          </a:xfrm>
        </p:spPr>
        <p:txBody>
          <a:bodyPr/>
          <a:lstStyle/>
          <a:p>
            <a:r>
              <a:rPr lang="en-US" dirty="0"/>
              <a:t>Keyboard Events</a:t>
            </a:r>
          </a:p>
        </p:txBody>
      </p:sp>
      <p:graphicFrame>
        <p:nvGraphicFramePr>
          <p:cNvPr id="5" name="Table 5">
            <a:extLst>
              <a:ext uri="{FF2B5EF4-FFF2-40B4-BE49-F238E27FC236}">
                <a16:creationId xmlns:a16="http://schemas.microsoft.com/office/drawing/2014/main" id="{BAE2A413-BF28-43FD-87B7-CE0CDB05572B}"/>
              </a:ext>
            </a:extLst>
          </p:cNvPr>
          <p:cNvGraphicFramePr>
            <a:graphicFrameLocks noGrp="1"/>
          </p:cNvGraphicFramePr>
          <p:nvPr>
            <p:ph idx="1"/>
            <p:extLst>
              <p:ext uri="{D42A27DB-BD31-4B8C-83A1-F6EECF244321}">
                <p14:modId xmlns:p14="http://schemas.microsoft.com/office/powerpoint/2010/main" val="1997241634"/>
              </p:ext>
            </p:extLst>
          </p:nvPr>
        </p:nvGraphicFramePr>
        <p:xfrm>
          <a:off x="677863" y="2067560"/>
          <a:ext cx="9148062" cy="2850515"/>
        </p:xfrm>
        <a:graphic>
          <a:graphicData uri="http://schemas.openxmlformats.org/drawingml/2006/table">
            <a:tbl>
              <a:tblPr firstRow="1" bandRow="1">
                <a:tableStyleId>{5C22544A-7EE6-4342-B048-85BDC9FD1C3A}</a:tableStyleId>
              </a:tblPr>
              <a:tblGrid>
                <a:gridCol w="2049839">
                  <a:extLst>
                    <a:ext uri="{9D8B030D-6E8A-4147-A177-3AD203B41FA5}">
                      <a16:colId xmlns:a16="http://schemas.microsoft.com/office/drawing/2014/main" val="2649063276"/>
                    </a:ext>
                  </a:extLst>
                </a:gridCol>
                <a:gridCol w="7098223">
                  <a:extLst>
                    <a:ext uri="{9D8B030D-6E8A-4147-A177-3AD203B41FA5}">
                      <a16:colId xmlns:a16="http://schemas.microsoft.com/office/drawing/2014/main" val="2432026591"/>
                    </a:ext>
                  </a:extLst>
                </a:gridCol>
              </a:tblGrid>
              <a:tr h="747395">
                <a:tc>
                  <a:txBody>
                    <a:bodyPr/>
                    <a:lstStyle/>
                    <a:p>
                      <a:r>
                        <a:rPr lang="en-US" sz="3200" dirty="0"/>
                        <a:t>Event</a:t>
                      </a:r>
                    </a:p>
                  </a:txBody>
                  <a:tcPr/>
                </a:tc>
                <a:tc>
                  <a:txBody>
                    <a:bodyPr/>
                    <a:lstStyle/>
                    <a:p>
                      <a:r>
                        <a:rPr lang="en-US" sz="3200" dirty="0"/>
                        <a:t>Description</a:t>
                      </a:r>
                    </a:p>
                  </a:txBody>
                  <a:tcPr/>
                </a:tc>
                <a:extLst>
                  <a:ext uri="{0D108BD9-81ED-4DB2-BD59-A6C34878D82A}">
                    <a16:rowId xmlns:a16="http://schemas.microsoft.com/office/drawing/2014/main" val="3248752984"/>
                  </a:ext>
                </a:extLst>
              </a:tr>
              <a:tr h="370840">
                <a:tc>
                  <a:txBody>
                    <a:bodyPr/>
                    <a:lstStyle/>
                    <a:p>
                      <a:r>
                        <a:rPr lang="en-US" sz="2400" dirty="0" err="1"/>
                        <a:t>keydown</a:t>
                      </a:r>
                      <a:endParaRPr lang="en-US" sz="2400" dirty="0"/>
                    </a:p>
                  </a:txBody>
                  <a:tcPr/>
                </a:tc>
                <a:tc>
                  <a:txBody>
                    <a:bodyPr/>
                    <a:lstStyle/>
                    <a:p>
                      <a:r>
                        <a:rPr lang="en-US" sz="2400" dirty="0"/>
                        <a:t>user first presses a key (repeats while key is depressed)</a:t>
                      </a:r>
                    </a:p>
                  </a:txBody>
                  <a:tcPr/>
                </a:tc>
                <a:extLst>
                  <a:ext uri="{0D108BD9-81ED-4DB2-BD59-A6C34878D82A}">
                    <a16:rowId xmlns:a16="http://schemas.microsoft.com/office/drawing/2014/main" val="3985997134"/>
                  </a:ext>
                </a:extLst>
              </a:tr>
              <a:tr h="370840">
                <a:tc>
                  <a:txBody>
                    <a:bodyPr/>
                    <a:lstStyle/>
                    <a:p>
                      <a:r>
                        <a:rPr lang="en-US" sz="2400" dirty="0" err="1"/>
                        <a:t>keyup</a:t>
                      </a:r>
                      <a:endParaRPr lang="en-US" sz="2400" dirty="0"/>
                    </a:p>
                  </a:txBody>
                  <a:tcPr/>
                </a:tc>
                <a:tc>
                  <a:txBody>
                    <a:bodyPr/>
                    <a:lstStyle/>
                    <a:p>
                      <a:r>
                        <a:rPr lang="en-US" sz="2400" dirty="0"/>
                        <a:t>user releases a key </a:t>
                      </a:r>
                    </a:p>
                  </a:txBody>
                  <a:tcPr/>
                </a:tc>
                <a:extLst>
                  <a:ext uri="{0D108BD9-81ED-4DB2-BD59-A6C34878D82A}">
                    <a16:rowId xmlns:a16="http://schemas.microsoft.com/office/drawing/2014/main" val="127481230"/>
                  </a:ext>
                </a:extLst>
              </a:tr>
              <a:tr h="370840">
                <a:tc>
                  <a:txBody>
                    <a:bodyPr/>
                    <a:lstStyle/>
                    <a:p>
                      <a:r>
                        <a:rPr lang="en-US" sz="2400" dirty="0"/>
                        <a:t>keypress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t>character is being inserted (repeats while key is depressed)</a:t>
                      </a:r>
                    </a:p>
                  </a:txBody>
                  <a:tcPr/>
                </a:tc>
                <a:extLst>
                  <a:ext uri="{0D108BD9-81ED-4DB2-BD59-A6C34878D82A}">
                    <a16:rowId xmlns:a16="http://schemas.microsoft.com/office/drawing/2014/main" val="1231470261"/>
                  </a:ext>
                </a:extLst>
              </a:tr>
            </a:tbl>
          </a:graphicData>
        </a:graphic>
      </p:graphicFrame>
    </p:spTree>
    <p:extLst>
      <p:ext uri="{BB962C8B-B14F-4D97-AF65-F5344CB8AC3E}">
        <p14:creationId xmlns:p14="http://schemas.microsoft.com/office/powerpoint/2010/main" val="3803701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8E443-745D-4F40-8916-C010679F4B3A}"/>
              </a:ext>
            </a:extLst>
          </p:cNvPr>
          <p:cNvSpPr>
            <a:spLocks noGrp="1"/>
          </p:cNvSpPr>
          <p:nvPr>
            <p:ph type="title"/>
          </p:nvPr>
        </p:nvSpPr>
        <p:spPr>
          <a:xfrm>
            <a:off x="677334" y="609600"/>
            <a:ext cx="8596668" cy="800100"/>
          </a:xfrm>
        </p:spPr>
        <p:txBody>
          <a:bodyPr/>
          <a:lstStyle/>
          <a:p>
            <a:r>
              <a:rPr lang="en-US" dirty="0"/>
              <a:t>Mouse Events</a:t>
            </a:r>
          </a:p>
        </p:txBody>
      </p:sp>
      <p:graphicFrame>
        <p:nvGraphicFramePr>
          <p:cNvPr id="4" name="Table 4">
            <a:extLst>
              <a:ext uri="{FF2B5EF4-FFF2-40B4-BE49-F238E27FC236}">
                <a16:creationId xmlns:a16="http://schemas.microsoft.com/office/drawing/2014/main" id="{18DA571E-B838-48AB-A3E8-6065D9C96AB0}"/>
              </a:ext>
            </a:extLst>
          </p:cNvPr>
          <p:cNvGraphicFramePr>
            <a:graphicFrameLocks noGrp="1"/>
          </p:cNvGraphicFramePr>
          <p:nvPr>
            <p:ph idx="1"/>
            <p:extLst>
              <p:ext uri="{D42A27DB-BD31-4B8C-83A1-F6EECF244321}">
                <p14:modId xmlns:p14="http://schemas.microsoft.com/office/powerpoint/2010/main" val="2231648026"/>
              </p:ext>
            </p:extLst>
          </p:nvPr>
        </p:nvGraphicFramePr>
        <p:xfrm>
          <a:off x="677689" y="1323975"/>
          <a:ext cx="10836977" cy="5242560"/>
        </p:xfrm>
        <a:graphic>
          <a:graphicData uri="http://schemas.openxmlformats.org/drawingml/2006/table">
            <a:tbl>
              <a:tblPr firstRow="1" bandRow="1">
                <a:tableStyleId>{5C22544A-7EE6-4342-B048-85BDC9FD1C3A}</a:tableStyleId>
              </a:tblPr>
              <a:tblGrid>
                <a:gridCol w="3111882">
                  <a:extLst>
                    <a:ext uri="{9D8B030D-6E8A-4147-A177-3AD203B41FA5}">
                      <a16:colId xmlns:a16="http://schemas.microsoft.com/office/drawing/2014/main" val="3524989418"/>
                    </a:ext>
                  </a:extLst>
                </a:gridCol>
                <a:gridCol w="7725095">
                  <a:extLst>
                    <a:ext uri="{9D8B030D-6E8A-4147-A177-3AD203B41FA5}">
                      <a16:colId xmlns:a16="http://schemas.microsoft.com/office/drawing/2014/main" val="1236792253"/>
                    </a:ext>
                  </a:extLst>
                </a:gridCol>
              </a:tblGrid>
              <a:tr h="456565">
                <a:tc>
                  <a:txBody>
                    <a:bodyPr/>
                    <a:lstStyle/>
                    <a:p>
                      <a:r>
                        <a:rPr lang="en-US" sz="3200" dirty="0"/>
                        <a:t>Event</a:t>
                      </a:r>
                    </a:p>
                  </a:txBody>
                  <a:tcPr/>
                </a:tc>
                <a:tc>
                  <a:txBody>
                    <a:bodyPr/>
                    <a:lstStyle/>
                    <a:p>
                      <a:r>
                        <a:rPr lang="en-US" sz="3200" dirty="0"/>
                        <a:t>Description</a:t>
                      </a:r>
                    </a:p>
                  </a:txBody>
                  <a:tcPr/>
                </a:tc>
                <a:extLst>
                  <a:ext uri="{0D108BD9-81ED-4DB2-BD59-A6C34878D82A}">
                    <a16:rowId xmlns:a16="http://schemas.microsoft.com/office/drawing/2014/main" val="1874749671"/>
                  </a:ext>
                </a:extLst>
              </a:tr>
              <a:tr h="370840">
                <a:tc>
                  <a:txBody>
                    <a:bodyPr/>
                    <a:lstStyle/>
                    <a:p>
                      <a:r>
                        <a:rPr lang="en-US" sz="2400" dirty="0"/>
                        <a:t>click</a:t>
                      </a:r>
                    </a:p>
                  </a:txBody>
                  <a:tcPr/>
                </a:tc>
                <a:tc>
                  <a:txBody>
                    <a:bodyPr/>
                    <a:lstStyle/>
                    <a:p>
                      <a:r>
                        <a:rPr lang="en-US" sz="2400" b="0" i="0" kern="1200" dirty="0">
                          <a:solidFill>
                            <a:schemeClr val="dk1"/>
                          </a:solidFill>
                          <a:effectLst/>
                          <a:latin typeface="+mn-lt"/>
                          <a:ea typeface="+mn-ea"/>
                          <a:cs typeface="+mn-cs"/>
                        </a:rPr>
                        <a:t>user presses and releases a button over the same element </a:t>
                      </a:r>
                      <a:endParaRPr lang="en-US" sz="2400" dirty="0"/>
                    </a:p>
                  </a:txBody>
                  <a:tcPr/>
                </a:tc>
                <a:extLst>
                  <a:ext uri="{0D108BD9-81ED-4DB2-BD59-A6C34878D82A}">
                    <a16:rowId xmlns:a16="http://schemas.microsoft.com/office/drawing/2014/main" val="2049187505"/>
                  </a:ext>
                </a:extLst>
              </a:tr>
              <a:tr h="370840">
                <a:tc>
                  <a:txBody>
                    <a:bodyPr/>
                    <a:lstStyle/>
                    <a:p>
                      <a:r>
                        <a:rPr lang="en-US" sz="2400" dirty="0" err="1"/>
                        <a:t>dblclick</a:t>
                      </a:r>
                      <a:endParaRPr lang="en-US" sz="2400" dirty="0"/>
                    </a:p>
                  </a:txBody>
                  <a:tcPr/>
                </a:tc>
                <a:tc>
                  <a:txBody>
                    <a:bodyPr/>
                    <a:lstStyle/>
                    <a:p>
                      <a:r>
                        <a:rPr lang="en-US" sz="2400" b="0" i="0" kern="1200" dirty="0">
                          <a:solidFill>
                            <a:schemeClr val="dk1"/>
                          </a:solidFill>
                          <a:effectLst/>
                          <a:latin typeface="+mn-lt"/>
                          <a:ea typeface="+mn-ea"/>
                          <a:cs typeface="+mn-cs"/>
                        </a:rPr>
                        <a:t>user presses and releases a button twice over the same element </a:t>
                      </a:r>
                      <a:endParaRPr lang="en-US" sz="2400" dirty="0"/>
                    </a:p>
                  </a:txBody>
                  <a:tcPr/>
                </a:tc>
                <a:extLst>
                  <a:ext uri="{0D108BD9-81ED-4DB2-BD59-A6C34878D82A}">
                    <a16:rowId xmlns:a16="http://schemas.microsoft.com/office/drawing/2014/main" val="4130943188"/>
                  </a:ext>
                </a:extLst>
              </a:tr>
              <a:tr h="370840">
                <a:tc>
                  <a:txBody>
                    <a:bodyPr/>
                    <a:lstStyle/>
                    <a:p>
                      <a:r>
                        <a:rPr lang="en-US" sz="2400" dirty="0" err="1"/>
                        <a:t>mousedown</a:t>
                      </a:r>
                      <a:endParaRPr lang="en-US" sz="2400" dirty="0"/>
                    </a:p>
                  </a:txBody>
                  <a:tcPr/>
                </a:tc>
                <a:tc>
                  <a:txBody>
                    <a:bodyPr/>
                    <a:lstStyle/>
                    <a:p>
                      <a:r>
                        <a:rPr lang="en-US" sz="2400" b="0" i="0" kern="1200" dirty="0">
                          <a:solidFill>
                            <a:schemeClr val="dk1"/>
                          </a:solidFill>
                          <a:effectLst/>
                          <a:latin typeface="+mn-lt"/>
                          <a:ea typeface="+mn-ea"/>
                          <a:cs typeface="+mn-cs"/>
                        </a:rPr>
                        <a:t>user presses a mouse button while over an element </a:t>
                      </a:r>
                      <a:endParaRPr lang="en-US" sz="2400" dirty="0"/>
                    </a:p>
                  </a:txBody>
                  <a:tcPr/>
                </a:tc>
                <a:extLst>
                  <a:ext uri="{0D108BD9-81ED-4DB2-BD59-A6C34878D82A}">
                    <a16:rowId xmlns:a16="http://schemas.microsoft.com/office/drawing/2014/main" val="2954052569"/>
                  </a:ext>
                </a:extLst>
              </a:tr>
              <a:tr h="370840">
                <a:tc>
                  <a:txBody>
                    <a:bodyPr/>
                    <a:lstStyle/>
                    <a:p>
                      <a:r>
                        <a:rPr lang="en-US" sz="2400" dirty="0" err="1"/>
                        <a:t>mouseup</a:t>
                      </a:r>
                      <a:endParaRPr lang="en-US" sz="2400" dirty="0"/>
                    </a:p>
                  </a:txBody>
                  <a:tcPr/>
                </a:tc>
                <a:tc>
                  <a:txBody>
                    <a:bodyPr/>
                    <a:lstStyle/>
                    <a:p>
                      <a:r>
                        <a:rPr lang="en-US" sz="2400" b="0" i="0" kern="1200" dirty="0">
                          <a:solidFill>
                            <a:schemeClr val="dk1"/>
                          </a:solidFill>
                          <a:effectLst/>
                          <a:latin typeface="+mn-lt"/>
                          <a:ea typeface="+mn-ea"/>
                          <a:cs typeface="+mn-cs"/>
                        </a:rPr>
                        <a:t>user releases a mouse button while over an element </a:t>
                      </a:r>
                      <a:endParaRPr lang="en-US" sz="2400" dirty="0"/>
                    </a:p>
                  </a:txBody>
                  <a:tcPr/>
                </a:tc>
                <a:extLst>
                  <a:ext uri="{0D108BD9-81ED-4DB2-BD59-A6C34878D82A}">
                    <a16:rowId xmlns:a16="http://schemas.microsoft.com/office/drawing/2014/main" val="2513706379"/>
                  </a:ext>
                </a:extLst>
              </a:tr>
              <a:tr h="370840">
                <a:tc>
                  <a:txBody>
                    <a:bodyPr/>
                    <a:lstStyle/>
                    <a:p>
                      <a:r>
                        <a:rPr lang="en-US" sz="2400" dirty="0" err="1"/>
                        <a:t>mousemove</a:t>
                      </a:r>
                      <a:endParaRPr lang="en-US" sz="2400" dirty="0"/>
                    </a:p>
                  </a:txBody>
                  <a:tcPr/>
                </a:tc>
                <a:tc>
                  <a:txBody>
                    <a:bodyPr/>
                    <a:lstStyle/>
                    <a:p>
                      <a:r>
                        <a:rPr lang="en-US" sz="2400" b="0" i="0" kern="1200" dirty="0">
                          <a:solidFill>
                            <a:schemeClr val="dk1"/>
                          </a:solidFill>
                          <a:effectLst/>
                          <a:latin typeface="+mn-lt"/>
                          <a:ea typeface="+mn-ea"/>
                          <a:cs typeface="+mn-cs"/>
                        </a:rPr>
                        <a:t>user moves the mouse (not on a touchscreen) </a:t>
                      </a:r>
                      <a:endParaRPr lang="en-US" sz="2400" dirty="0"/>
                    </a:p>
                  </a:txBody>
                  <a:tcPr/>
                </a:tc>
                <a:extLst>
                  <a:ext uri="{0D108BD9-81ED-4DB2-BD59-A6C34878D82A}">
                    <a16:rowId xmlns:a16="http://schemas.microsoft.com/office/drawing/2014/main" val="1979657174"/>
                  </a:ext>
                </a:extLst>
              </a:tr>
              <a:tr h="370840">
                <a:tc>
                  <a:txBody>
                    <a:bodyPr/>
                    <a:lstStyle/>
                    <a:p>
                      <a:r>
                        <a:rPr lang="en-US" sz="2400" dirty="0"/>
                        <a:t>mouseover</a:t>
                      </a:r>
                    </a:p>
                  </a:txBody>
                  <a:tcPr/>
                </a:tc>
                <a:tc>
                  <a:txBody>
                    <a:bodyPr/>
                    <a:lstStyle/>
                    <a:p>
                      <a:r>
                        <a:rPr lang="en-US" sz="2400" b="0" i="0" kern="1200" dirty="0">
                          <a:solidFill>
                            <a:schemeClr val="dk1"/>
                          </a:solidFill>
                          <a:effectLst/>
                          <a:latin typeface="+mn-lt"/>
                          <a:ea typeface="+mn-ea"/>
                          <a:cs typeface="+mn-cs"/>
                        </a:rPr>
                        <a:t>user moves the mouse over an element (not on a touchscreen) </a:t>
                      </a:r>
                      <a:endParaRPr lang="en-US" sz="2400" dirty="0"/>
                    </a:p>
                  </a:txBody>
                  <a:tcPr/>
                </a:tc>
                <a:extLst>
                  <a:ext uri="{0D108BD9-81ED-4DB2-BD59-A6C34878D82A}">
                    <a16:rowId xmlns:a16="http://schemas.microsoft.com/office/drawing/2014/main" val="2835989313"/>
                  </a:ext>
                </a:extLst>
              </a:tr>
              <a:tr h="370840">
                <a:tc>
                  <a:txBody>
                    <a:bodyPr/>
                    <a:lstStyle/>
                    <a:p>
                      <a:r>
                        <a:rPr lang="en-US" sz="2400" dirty="0" err="1"/>
                        <a:t>mouseout</a:t>
                      </a:r>
                      <a:endParaRPr lang="en-US" sz="2400" dirty="0"/>
                    </a:p>
                  </a:txBody>
                  <a:tcPr/>
                </a:tc>
                <a:tc>
                  <a:txBody>
                    <a:bodyPr/>
                    <a:lstStyle/>
                    <a:p>
                      <a:r>
                        <a:rPr lang="en-US" sz="2400" b="0" i="0" kern="1200" dirty="0">
                          <a:solidFill>
                            <a:schemeClr val="dk1"/>
                          </a:solidFill>
                          <a:effectLst/>
                          <a:latin typeface="+mn-lt"/>
                          <a:ea typeface="+mn-ea"/>
                          <a:cs typeface="+mn-cs"/>
                        </a:rPr>
                        <a:t>user moves the mouse off an element (not on a touchscreen) </a:t>
                      </a:r>
                      <a:endParaRPr lang="en-US" sz="2400" dirty="0"/>
                    </a:p>
                  </a:txBody>
                  <a:tcPr/>
                </a:tc>
                <a:extLst>
                  <a:ext uri="{0D108BD9-81ED-4DB2-BD59-A6C34878D82A}">
                    <a16:rowId xmlns:a16="http://schemas.microsoft.com/office/drawing/2014/main" val="3587378907"/>
                  </a:ext>
                </a:extLst>
              </a:tr>
            </a:tbl>
          </a:graphicData>
        </a:graphic>
      </p:graphicFrame>
    </p:spTree>
    <p:extLst>
      <p:ext uri="{BB962C8B-B14F-4D97-AF65-F5344CB8AC3E}">
        <p14:creationId xmlns:p14="http://schemas.microsoft.com/office/powerpoint/2010/main" val="1530377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A87D1-FB4F-4CA4-9905-3FC7428F8FC1}"/>
              </a:ext>
            </a:extLst>
          </p:cNvPr>
          <p:cNvSpPr>
            <a:spLocks noGrp="1"/>
          </p:cNvSpPr>
          <p:nvPr>
            <p:ph type="title"/>
          </p:nvPr>
        </p:nvSpPr>
        <p:spPr>
          <a:xfrm>
            <a:off x="677334" y="609600"/>
            <a:ext cx="8596668" cy="895350"/>
          </a:xfrm>
        </p:spPr>
        <p:txBody>
          <a:bodyPr/>
          <a:lstStyle/>
          <a:p>
            <a:r>
              <a:rPr lang="en-US" dirty="0"/>
              <a:t>Focus Events</a:t>
            </a:r>
          </a:p>
        </p:txBody>
      </p:sp>
      <p:graphicFrame>
        <p:nvGraphicFramePr>
          <p:cNvPr id="4" name="Table 4">
            <a:extLst>
              <a:ext uri="{FF2B5EF4-FFF2-40B4-BE49-F238E27FC236}">
                <a16:creationId xmlns:a16="http://schemas.microsoft.com/office/drawing/2014/main" id="{77BBCD60-A980-4A1D-B996-20EB80E7142E}"/>
              </a:ext>
            </a:extLst>
          </p:cNvPr>
          <p:cNvGraphicFramePr>
            <a:graphicFrameLocks noGrp="1"/>
          </p:cNvGraphicFramePr>
          <p:nvPr>
            <p:ph idx="1"/>
            <p:extLst>
              <p:ext uri="{D42A27DB-BD31-4B8C-83A1-F6EECF244321}">
                <p14:modId xmlns:p14="http://schemas.microsoft.com/office/powerpoint/2010/main" val="3845551215"/>
              </p:ext>
            </p:extLst>
          </p:nvPr>
        </p:nvGraphicFramePr>
        <p:xfrm>
          <a:off x="677334" y="1657350"/>
          <a:ext cx="8596312" cy="2000250"/>
        </p:xfrm>
        <a:graphic>
          <a:graphicData uri="http://schemas.openxmlformats.org/drawingml/2006/table">
            <a:tbl>
              <a:tblPr firstRow="1" bandRow="1">
                <a:tableStyleId>{5C22544A-7EE6-4342-B048-85BDC9FD1C3A}</a:tableStyleId>
              </a:tblPr>
              <a:tblGrid>
                <a:gridCol w="2949269">
                  <a:extLst>
                    <a:ext uri="{9D8B030D-6E8A-4147-A177-3AD203B41FA5}">
                      <a16:colId xmlns:a16="http://schemas.microsoft.com/office/drawing/2014/main" val="3278705877"/>
                    </a:ext>
                  </a:extLst>
                </a:gridCol>
                <a:gridCol w="5647043">
                  <a:extLst>
                    <a:ext uri="{9D8B030D-6E8A-4147-A177-3AD203B41FA5}">
                      <a16:colId xmlns:a16="http://schemas.microsoft.com/office/drawing/2014/main" val="2908736084"/>
                    </a:ext>
                  </a:extLst>
                </a:gridCol>
              </a:tblGrid>
              <a:tr h="618490">
                <a:tc>
                  <a:txBody>
                    <a:bodyPr/>
                    <a:lstStyle/>
                    <a:p>
                      <a:r>
                        <a:rPr lang="en-US" sz="3200" dirty="0"/>
                        <a:t>Event</a:t>
                      </a:r>
                    </a:p>
                  </a:txBody>
                  <a:tcPr/>
                </a:tc>
                <a:tc>
                  <a:txBody>
                    <a:bodyPr/>
                    <a:lstStyle/>
                    <a:p>
                      <a:r>
                        <a:rPr lang="en-US" sz="3200" dirty="0"/>
                        <a:t>Description</a:t>
                      </a:r>
                    </a:p>
                  </a:txBody>
                  <a:tcPr/>
                </a:tc>
                <a:extLst>
                  <a:ext uri="{0D108BD9-81ED-4DB2-BD59-A6C34878D82A}">
                    <a16:rowId xmlns:a16="http://schemas.microsoft.com/office/drawing/2014/main" val="2689254662"/>
                  </a:ext>
                </a:extLst>
              </a:tr>
              <a:tr h="657860">
                <a:tc>
                  <a:txBody>
                    <a:bodyPr/>
                    <a:lstStyle/>
                    <a:p>
                      <a:r>
                        <a:rPr lang="en-US" sz="2400" dirty="0"/>
                        <a:t>focus/</a:t>
                      </a:r>
                      <a:r>
                        <a:rPr lang="en-US" sz="2400" dirty="0" err="1"/>
                        <a:t>focusin</a:t>
                      </a:r>
                      <a:endParaRPr lang="en-US" sz="2400" dirty="0"/>
                    </a:p>
                  </a:txBody>
                  <a:tcPr/>
                </a:tc>
                <a:tc>
                  <a:txBody>
                    <a:bodyPr/>
                    <a:lstStyle/>
                    <a:p>
                      <a:r>
                        <a:rPr lang="en-US" sz="2400" dirty="0"/>
                        <a:t>element gains focus</a:t>
                      </a:r>
                    </a:p>
                  </a:txBody>
                  <a:tcPr/>
                </a:tc>
                <a:extLst>
                  <a:ext uri="{0D108BD9-81ED-4DB2-BD59-A6C34878D82A}">
                    <a16:rowId xmlns:a16="http://schemas.microsoft.com/office/drawing/2014/main" val="3092054007"/>
                  </a:ext>
                </a:extLst>
              </a:tr>
              <a:tr h="723900">
                <a:tc>
                  <a:txBody>
                    <a:bodyPr/>
                    <a:lstStyle/>
                    <a:p>
                      <a:r>
                        <a:rPr lang="en-US" sz="2400" dirty="0"/>
                        <a:t>blur/</a:t>
                      </a:r>
                      <a:r>
                        <a:rPr lang="en-US" sz="2400" dirty="0" err="1"/>
                        <a:t>focusout</a:t>
                      </a:r>
                      <a:endParaRPr lang="en-US" sz="2400" dirty="0"/>
                    </a:p>
                  </a:txBody>
                  <a:tcPr/>
                </a:tc>
                <a:tc>
                  <a:txBody>
                    <a:bodyPr/>
                    <a:lstStyle/>
                    <a:p>
                      <a:r>
                        <a:rPr lang="en-US" sz="2400" dirty="0"/>
                        <a:t>element loses focus </a:t>
                      </a:r>
                    </a:p>
                  </a:txBody>
                  <a:tcPr/>
                </a:tc>
                <a:extLst>
                  <a:ext uri="{0D108BD9-81ED-4DB2-BD59-A6C34878D82A}">
                    <a16:rowId xmlns:a16="http://schemas.microsoft.com/office/drawing/2014/main" val="490499928"/>
                  </a:ext>
                </a:extLst>
              </a:tr>
            </a:tbl>
          </a:graphicData>
        </a:graphic>
      </p:graphicFrame>
    </p:spTree>
    <p:extLst>
      <p:ext uri="{BB962C8B-B14F-4D97-AF65-F5344CB8AC3E}">
        <p14:creationId xmlns:p14="http://schemas.microsoft.com/office/powerpoint/2010/main" val="204122478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TM02900688[[fn=Facet]]</Template>
  <TotalTime>529</TotalTime>
  <Words>2024</Words>
  <Application>Microsoft Office PowerPoint</Application>
  <PresentationFormat>Widescreen</PresentationFormat>
  <Paragraphs>193</Paragraphs>
  <Slides>39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Times New Roman</vt:lpstr>
      <vt:lpstr>Trebuchet MS</vt:lpstr>
      <vt:lpstr>Wingdings 3</vt:lpstr>
      <vt:lpstr>Facet</vt:lpstr>
      <vt:lpstr>JavaScript: Events</vt:lpstr>
      <vt:lpstr>Alerts</vt:lpstr>
      <vt:lpstr>What is an event?</vt:lpstr>
      <vt:lpstr>Event Terminology</vt:lpstr>
      <vt:lpstr>What types of events are there?</vt:lpstr>
      <vt:lpstr>UI Events</vt:lpstr>
      <vt:lpstr>Keyboard Events</vt:lpstr>
      <vt:lpstr>Mouse Events</vt:lpstr>
      <vt:lpstr>Focus Events</vt:lpstr>
      <vt:lpstr>Form Elements</vt:lpstr>
      <vt:lpstr>Mutation Events</vt:lpstr>
      <vt:lpstr>Things to Note:</vt:lpstr>
      <vt:lpstr>How Events Trigger JavaScript Code</vt:lpstr>
      <vt:lpstr>Event Handling Example</vt:lpstr>
      <vt:lpstr>Event Handling Example (cont.)</vt:lpstr>
      <vt:lpstr>Three Ways To Bind an Element</vt:lpstr>
      <vt:lpstr>HTML Event Handlers (Do Not Use)</vt:lpstr>
      <vt:lpstr>Traditional DOM Event Handlers</vt:lpstr>
      <vt:lpstr>DOM Level 2 Event Listeners</vt:lpstr>
      <vt:lpstr>Using Parameters with Event Handlers and Listeners</vt:lpstr>
      <vt:lpstr>Using Parameters with Event Handlers and Listeners</vt:lpstr>
      <vt:lpstr>Event Flow</vt:lpstr>
      <vt:lpstr>Event Flow Illustrated</vt:lpstr>
      <vt:lpstr>Why Flow Matters</vt:lpstr>
      <vt:lpstr>The Event Object </vt:lpstr>
      <vt:lpstr>Event Listeners with Parameters</vt:lpstr>
      <vt:lpstr>Event Listener with No Parameters</vt:lpstr>
      <vt:lpstr>Event Delegation</vt:lpstr>
      <vt:lpstr>Changing Default Behavior</vt:lpstr>
      <vt:lpstr>Using Event Delegation</vt:lpstr>
      <vt:lpstr>Which Element did an Event occur on?</vt:lpstr>
      <vt:lpstr>Which Element did an Event occur on?</vt:lpstr>
      <vt:lpstr>Other Event Types</vt:lpstr>
      <vt:lpstr>HTML5 Events</vt:lpstr>
      <vt:lpstr>HTML 5 Event Examples</vt:lpstr>
      <vt:lpstr>Mutation Events &amp; Observers</vt:lpstr>
      <vt:lpstr>Miscellaneous Info: Where Events Occur</vt:lpstr>
      <vt:lpstr>To summarize…</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JavaScript: Events</dc:title>
  <dc:creator>dylanduvall1214@gmail.com</dc:creator>
  <cp:lastModifiedBy>Stucki, David</cp:lastModifiedBy>
  <cp:revision>23</cp:revision>
  <dcterms:created xsi:type="dcterms:W3CDTF">2021-09-23T12:48:25Z</dcterms:created>
  <dcterms:modified xsi:type="dcterms:W3CDTF">2025-09-20T13:01:19Z</dcterms:modified>
</cp:coreProperties>
</file>