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5" r:id="rId4"/>
  </p:sldMasterIdLst>
  <p:sldIdLst>
    <p:sldId id="256" r:id="rId5"/>
    <p:sldId id="257" r:id="rId6"/>
    <p:sldId id="259" r:id="rId7"/>
    <p:sldId id="263" r:id="rId8"/>
    <p:sldId id="264" r:id="rId9"/>
    <p:sldId id="266" r:id="rId10"/>
    <p:sldId id="265" r:id="rId11"/>
    <p:sldId id="270" r:id="rId12"/>
    <p:sldId id="271" r:id="rId13"/>
    <p:sldId id="272" r:id="rId14"/>
    <p:sldId id="273" r:id="rId15"/>
    <p:sldId id="267" r:id="rId16"/>
    <p:sldId id="268" r:id="rId17"/>
    <p:sldId id="269" r:id="rId18"/>
    <p:sldId id="274" r:id="rId19"/>
    <p:sldId id="275" r:id="rId20"/>
    <p:sldId id="27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46584E-7B61-1867-2EB2-F7CF17F16C3B}" v="3" dt="2025-09-19T16:11:41.334"/>
    <p1510:client id="{7BAF2FD0-FD4C-77F0-D94A-20A317379908}" v="126" dt="2025-09-18T18:20:50.7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5610A-17B4-4656-93CF-E1D9982860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1371599"/>
            <a:ext cx="6675120" cy="2951825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51C80B-DFD6-415B-BA5B-E56E510CD1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80" y="4584879"/>
            <a:ext cx="6675120" cy="1287887"/>
          </a:xfrm>
        </p:spPr>
        <p:txBody>
          <a:bodyPr anchor="b">
            <a:normAutofit/>
          </a:bodyPr>
          <a:lstStyle>
            <a:lvl1pPr marL="0" indent="0" algn="l">
              <a:lnSpc>
                <a:spcPct val="130000"/>
              </a:lnSpc>
              <a:buNone/>
              <a:defRPr sz="18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A2065B-06FF-4991-9F8A-4BE25457B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4479B-705B-4489-957E-7E8A228BDFA0}" type="datetime1">
              <a:rPr lang="en-US" smtClean="0"/>
              <a:t>9/19/2025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0DF2FA-C604-45D8-A633-11D3742EC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EE5DA9-2D04-4850-AB9F-BD3538165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062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E4BB7-3F30-4C31-9BB2-8EC24FC0A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CF4134-70F5-4EE6-88BE-49D129630C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9EABC7-C044-44DE-B303-55A0581DA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B66AD-7C08-490A-ADA4-B47E10FB2407}" type="datetime1">
              <a:rPr lang="en-US" smtClean="0"/>
              <a:t>9/19/2025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A63E1-5BC5-402E-9916-BAB84BCF0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EF915-AF64-4ECC-8B1A-B7E6A89B7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971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1CB3635-47E1-90D8-B693-DA85A66B383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B09414-2AA1-4D8E-A00A-C092FBC92D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09219" y="640079"/>
            <a:ext cx="1811773" cy="553688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2C3A78-37C5-46D0-9DF4-CB78AF883C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40080" y="640080"/>
            <a:ext cx="8412422" cy="553688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D8705E-925D-4F57-8268-107CE3CF4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95027-4255-49E7-9841-CD21BCC99996}" type="datetime1">
              <a:rPr lang="en-US" smtClean="0"/>
              <a:t>9/19/2025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FE207E-070D-4EC8-A44C-21F1815FD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5D01D1-C266-4161-A820-C084B9801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230604F-219C-2DEE-830E-27274CC2F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rot="5400000">
            <a:off x="10872154" y="1192438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9160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8B246-6A68-46BE-9DBD-614FA8CF4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47706-8D18-4093-A7C1-F30D7543C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C7C8FC-AAEA-4AB6-9DB5-2503F58F0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9F774-3FA6-43B8-9241-99959C8FD463}" type="datetime1">
              <a:rPr lang="en-US" smtClean="0"/>
              <a:t>9/19/2025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B1616B-3F08-4869-A522-773C38940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030CE6-9124-4B3A-A912-AE16B5C34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944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1BB59B6-79B9-97F5-AC3B-DF65899D39D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C78885-57B2-4930-BD7D-CBF916EDF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91366"/>
            <a:ext cx="9214884" cy="3159974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E495E4-2F8B-4CC7-88AC-A312067E6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80" y="5018567"/>
            <a:ext cx="7907079" cy="107388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585CC9-BAD3-4807-90BB-97DA2D6A6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4452-5DCC-4FE2-A5C9-8A5EF6714D65}" type="datetime1">
              <a:rPr lang="en-US" smtClean="0"/>
              <a:t>9/19/2025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08CEF-165F-4D7E-9666-5CD0156B4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0EBC3D-3277-4D34-9F67-71040C21E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F05EAE5-4812-F718-6D75-9627884180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16281" y="4715234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0542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477A4-4D01-45B6-9563-0BF13BA72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17E00-96AC-45F0-82B2-9F601E9B93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" y="2633472"/>
            <a:ext cx="5212080" cy="3566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BA30CD-95C0-427B-A571-A7D8A53278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8928" y="2633472"/>
            <a:ext cx="5212080" cy="3566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F67CAC-53E4-44AF-BEAC-8FFB96F05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9ABC2-0180-4F3A-A895-A85BC724D472}" type="datetime1">
              <a:rPr lang="en-US" smtClean="0"/>
              <a:t>9/19/2025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3D9F3A-E7F0-45E7-AFA8-0D4A669EC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5F008B-58BB-45FF-923F-5909DAB49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135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7B549-9E51-42E0-992A-73E775957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1371599"/>
            <a:ext cx="10890929" cy="93975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A5FDC-7C4B-45FB-8462-E2CE79919F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79" y="2311352"/>
            <a:ext cx="5212080" cy="695373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D8B686-2E92-45B9-A3D7-9DCAA0C50B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79" y="3006725"/>
            <a:ext cx="5212080" cy="31912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ADB526-4A44-47B6-8D14-93202E590A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18928" y="2311352"/>
            <a:ext cx="5212080" cy="695373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4177CA-5C13-4311-BFD3-B98FBD942D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18928" y="3006725"/>
            <a:ext cx="5212080" cy="31912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EA255A-4CB5-40CA-B756-1AA5E27C2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EA9BA-4E8F-439E-BEA4-91FBA01E3F5F}" type="datetime1">
              <a:rPr lang="en-US" smtClean="0"/>
              <a:t>9/19/2025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3072C4-10F1-49B8-B0BF-69204EDDC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5ACC97-44C1-4887-909B-E6732D3C1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212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7D313-943A-47E0-8A7A-DFFBCC297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AC25A7-81C8-4AA1-AD9F-C78A451FD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5BF18-0007-481C-AA29-413124BC3EE7}" type="datetime1">
              <a:rPr lang="en-US" smtClean="0"/>
              <a:t>9/19/2025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F54740-6022-46B2-9C55-B60E96516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9497C9-6B5E-46D6-8FE9-0A5E0CF7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542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149F9F0F-FB8C-5565-247C-BDCC156B5CA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740D3C-270A-401A-810C-2F86BBBB8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E9870-3748-43AD-B547-02A075CB4A1D}" type="datetime1">
              <a:rPr lang="en-US" smtClean="0"/>
              <a:t>9/19/2025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CBE9F8-1765-4F36-A4DE-1DB136025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90CF9E-A6C6-4873-ADBE-7A2939319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461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8CDF8-00AD-4441-A6D5-9D7A659E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371600"/>
            <a:ext cx="3859397" cy="1451723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330AF-CB7E-420A-AE8A-E02E90325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6519" y="1031001"/>
            <a:ext cx="6594490" cy="51663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3257AD-2422-4CDA-9C55-700F4B5BF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972168"/>
            <a:ext cx="3859397" cy="322682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1B7454-C1CC-46F2-A6FB-1FE786C48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7897-33C5-4F1A-9307-D068E37F3DC7}" type="datetime1">
              <a:rPr lang="en-US" smtClean="0"/>
              <a:t>9/19/2025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077DBE-6CC7-421B-AB5E-341E20BD9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6EAB8F-7526-4CDB-B782-FAD8B3E70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390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1647F-5A61-44C9-81DC-331C9AE5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371600"/>
            <a:ext cx="3859397" cy="1451723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627A0F-F1B8-49BE-A0FF-7FE16E3BDC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37760" y="1033271"/>
            <a:ext cx="6592824" cy="51663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6D1BD6-1519-4431-9FAF-7D4F412997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972167"/>
            <a:ext cx="3859397" cy="32268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A587A0-353B-42C2-BA96-B1ADEDF64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171BA-CC09-47C8-A6DF-F5C5CB59CEEC}" type="datetime1">
              <a:rPr lang="en-US" smtClean="0"/>
              <a:t>9/19/2025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D5A88E-3957-4B76-B1BE-416402921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F7C5FD-E56A-4C66-8F23-087F95A2F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041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B4E786-7636-4278-8595-D365D28A7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1371601"/>
            <a:ext cx="10890929" cy="10972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740849-7059-4C70-992B-5304D2EE9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80" y="2633472"/>
            <a:ext cx="10890928" cy="3566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FEBF6-CEA6-4332-87B3-697807571C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008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fld id="{7DA38F49-B3E2-4BF0-BEC7-C30D34ABBB8D}" type="datetime1">
              <a:rPr lang="en-US" smtClean="0"/>
              <a:t>9/19/2025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6BAF94-621C-43E1-BA0C-410A689903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67622" y="6356350"/>
            <a:ext cx="4040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D19E5-9E16-48C9-AAE2-0C70679A8D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7995" y="6356350"/>
            <a:ext cx="7230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159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08" r:id="rId6"/>
    <p:sldLayoutId id="2147483804" r:id="rId7"/>
    <p:sldLayoutId id="2147483805" r:id="rId8"/>
    <p:sldLayoutId id="2147483806" r:id="rId9"/>
    <p:sldLayoutId id="2147483807" r:id="rId10"/>
    <p:sldLayoutId id="2147483809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87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3776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8575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.mozilla.org/en-US/docs/Web/JavaScript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623142D-03EE-F897-F016-83A7AD45521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091" t="26639" b="22225"/>
          <a:stretch>
            <a:fillRect/>
          </a:stretch>
        </p:blipFill>
        <p:spPr>
          <a:xfrm>
            <a:off x="21" y="-10287"/>
            <a:ext cx="12191979" cy="685799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122AB34F-E75C-451A-8410-05B6C249E9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648484" y="0"/>
            <a:ext cx="8543515" cy="685800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58000">
                <a:srgbClr val="000000">
                  <a:alpha val="55000"/>
                </a:srgbClr>
              </a:gs>
              <a:gs pos="93000">
                <a:srgbClr val="000000">
                  <a:alpha val="64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4FD340-1CED-0116-36B7-F6742515A1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38061" y="914400"/>
            <a:ext cx="4892948" cy="3427867"/>
          </a:xfrm>
        </p:spPr>
        <p:txBody>
          <a:bodyPr anchor="t">
            <a:normAutofit/>
          </a:bodyPr>
          <a:lstStyle/>
          <a:p>
            <a:pPr algn="r"/>
            <a:r>
              <a:rPr lang="en-US">
                <a:solidFill>
                  <a:srgbClr val="FFFFFF"/>
                </a:solidFill>
              </a:rPr>
              <a:t>JavaScript DOM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726ED7-FBA6-D3EB-76FF-FE2B565D19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89835" y="5253051"/>
            <a:ext cx="4941173" cy="812923"/>
          </a:xfrm>
        </p:spPr>
        <p:txBody>
          <a:bodyPr anchor="t">
            <a:normAutofit/>
          </a:bodyPr>
          <a:lstStyle/>
          <a:p>
            <a:pPr algn="r"/>
            <a:r>
              <a:rPr lang="en-US">
                <a:solidFill>
                  <a:srgbClr val="FFFFFF"/>
                </a:solidFill>
              </a:rPr>
              <a:t>Hussein &amp; Abiral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7CC2FE6-3AD0-4131-B4BC-1F4D65E25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438375" y="4861206"/>
            <a:ext cx="978862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40251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3941DC-0969-B925-A75D-438DB4E16F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EADF6D8-78DE-9EB5-030D-6A42596E82F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091" t="26639" b="22225"/>
          <a:stretch>
            <a:fillRect/>
          </a:stretch>
        </p:blipFill>
        <p:spPr>
          <a:xfrm>
            <a:off x="21" y="10"/>
            <a:ext cx="12191979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D6C712B-21F1-3AA6-CC99-23CC0CD29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621891"/>
            <a:ext cx="10890929" cy="1097280"/>
          </a:xfrm>
        </p:spPr>
        <p:txBody>
          <a:bodyPr/>
          <a:lstStyle/>
          <a:p>
            <a:r>
              <a:rPr lang="en-US" err="1">
                <a:solidFill>
                  <a:schemeClr val="bg1"/>
                </a:solidFill>
              </a:rPr>
              <a:t>querySelector</a:t>
            </a:r>
            <a:r>
              <a:rPr lang="en-US">
                <a:solidFill>
                  <a:schemeClr val="bg1"/>
                </a:solidFill>
              </a:rPr>
              <a:t>() vs </a:t>
            </a:r>
            <a:r>
              <a:rPr lang="en-US" err="1">
                <a:solidFill>
                  <a:schemeClr val="bg1"/>
                </a:solidFill>
              </a:rPr>
              <a:t>querySelectorAll</a:t>
            </a:r>
            <a:r>
              <a:rPr lang="en-US">
                <a:solidFill>
                  <a:schemeClr val="bg1"/>
                </a:solidFill>
              </a:rPr>
              <a:t>()</a:t>
            </a:r>
          </a:p>
        </p:txBody>
      </p:sp>
      <p:pic>
        <p:nvPicPr>
          <p:cNvPr id="11" name="Content Placeholder 10" descr="A screenshot of a computer code&#10;&#10;AI-generated content may be incorrect.">
            <a:extLst>
              <a:ext uri="{FF2B5EF4-FFF2-40B4-BE49-F238E27FC236}">
                <a16:creationId xmlns:a16="http://schemas.microsoft.com/office/drawing/2014/main" id="{3D9B7815-7599-CEF4-0A59-4DD4D97AA4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39645" y="1831054"/>
            <a:ext cx="11320552" cy="3474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297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68BCB5-CEFD-1978-58F5-E3C675AD5B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844B0EB-2B04-849B-ED37-E0641DFC6C8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091" t="26639" b="22225"/>
          <a:stretch>
            <a:fillRect/>
          </a:stretch>
        </p:blipFill>
        <p:spPr>
          <a:xfrm>
            <a:off x="21" y="10"/>
            <a:ext cx="12191979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1E70721-8E13-52A6-BDD5-4FA25CB92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621891"/>
            <a:ext cx="10890929" cy="1097280"/>
          </a:xfrm>
        </p:spPr>
        <p:txBody>
          <a:bodyPr/>
          <a:lstStyle/>
          <a:p>
            <a:r>
              <a:rPr lang="en-US" err="1">
                <a:solidFill>
                  <a:schemeClr val="bg1"/>
                </a:solidFill>
              </a:rPr>
              <a:t>querySelector</a:t>
            </a:r>
            <a:r>
              <a:rPr lang="en-US">
                <a:solidFill>
                  <a:schemeClr val="bg1"/>
                </a:solidFill>
              </a:rPr>
              <a:t>() (CSS)</a:t>
            </a:r>
          </a:p>
        </p:txBody>
      </p:sp>
      <p:pic>
        <p:nvPicPr>
          <p:cNvPr id="6" name="Content Placeholder 5" descr="A screenshot of a menu&#10;&#10;AI-generated content may be incorrect.">
            <a:extLst>
              <a:ext uri="{FF2B5EF4-FFF2-40B4-BE49-F238E27FC236}">
                <a16:creationId xmlns:a16="http://schemas.microsoft.com/office/drawing/2014/main" id="{5BBD04B4-3F2A-DB82-277D-2EC5D6FA11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3664" y="2651193"/>
            <a:ext cx="5210175" cy="249555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3EEFB95-643D-F502-2E33-7D9D126C1A86}"/>
              </a:ext>
            </a:extLst>
          </p:cNvPr>
          <p:cNvSpPr/>
          <p:nvPr/>
        </p:nvSpPr>
        <p:spPr>
          <a:xfrm>
            <a:off x="809576" y="2655420"/>
            <a:ext cx="3927679" cy="629668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screenshot of a menu&#10;&#10;AI-generated content may be incorrect.">
            <a:extLst>
              <a:ext uri="{FF2B5EF4-FFF2-40B4-BE49-F238E27FC236}">
                <a16:creationId xmlns:a16="http://schemas.microsoft.com/office/drawing/2014/main" id="{9567E93E-E96C-C32A-0732-0A2888F21A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0272" y="2650735"/>
            <a:ext cx="5162550" cy="244792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DB98060-63D3-8ABF-7519-9AB531676124}"/>
              </a:ext>
            </a:extLst>
          </p:cNvPr>
          <p:cNvSpPr/>
          <p:nvPr/>
        </p:nvSpPr>
        <p:spPr>
          <a:xfrm>
            <a:off x="7451915" y="2626666"/>
            <a:ext cx="3985189" cy="658422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D2CFB3DB-0627-6B4C-BB2F-FE18DF30236C}"/>
              </a:ext>
            </a:extLst>
          </p:cNvPr>
          <p:cNvSpPr/>
          <p:nvPr/>
        </p:nvSpPr>
        <p:spPr>
          <a:xfrm>
            <a:off x="5628409" y="3844636"/>
            <a:ext cx="978408" cy="4846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62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6F881F-5DF1-4ADD-5DBE-15F9950FD1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739C41F-C6E7-B079-1F22-F2F18A6FA09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091" t="26639" b="22225"/>
          <a:stretch>
            <a:fillRect/>
          </a:stretch>
        </p:blipFill>
        <p:spPr>
          <a:xfrm>
            <a:off x="21" y="10"/>
            <a:ext cx="12191979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0F67F2-95EB-9FDF-0418-97BAB2145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Manipulating the Content</a:t>
            </a:r>
          </a:p>
        </p:txBody>
      </p:sp>
      <p:pic>
        <p:nvPicPr>
          <p:cNvPr id="8" name="Picture 7" descr="A screen shot of a computer code&#10;&#10;AI-generated content may be incorrect.">
            <a:extLst>
              <a:ext uri="{FF2B5EF4-FFF2-40B4-BE49-F238E27FC236}">
                <a16:creationId xmlns:a16="http://schemas.microsoft.com/office/drawing/2014/main" id="{C61812F8-EB16-D1D5-0EB6-32A13184C3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283" y="2273049"/>
            <a:ext cx="10007600" cy="4368800"/>
          </a:xfrm>
          <a:prstGeom prst="rect">
            <a:avLst/>
          </a:prstGeom>
        </p:spPr>
      </p:pic>
      <p:pic>
        <p:nvPicPr>
          <p:cNvPr id="6" name="Content Placeholder 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E29D8B3C-CC52-26D0-43B7-ABC9B07017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31" y="2470883"/>
            <a:ext cx="9944100" cy="2578100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12420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F18084-B383-16E3-B4FD-8D6AB665ED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5B395B4-02D9-E753-641A-6A139276351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091" t="26639" b="22225"/>
          <a:stretch>
            <a:fillRect/>
          </a:stretch>
        </p:blipFill>
        <p:spPr>
          <a:xfrm>
            <a:off x="21" y="10"/>
            <a:ext cx="12191979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3BD34B-BE21-48DD-FA21-BAA7119DF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152401"/>
            <a:ext cx="10890929" cy="1097280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Create, Add and Remove Element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3D8920-5C0D-2A62-4C62-E35F801281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 sz="3200">
              <a:solidFill>
                <a:schemeClr val="bg1"/>
              </a:solidFill>
            </a:endParaRPr>
          </a:p>
          <a:p>
            <a:endParaRPr lang="en-US"/>
          </a:p>
        </p:txBody>
      </p:sp>
      <p:pic>
        <p:nvPicPr>
          <p:cNvPr id="6" name="Picture 5" descr="A screen shot of a computer code&#10;&#10;AI-generated content may be incorrect.">
            <a:extLst>
              <a:ext uri="{FF2B5EF4-FFF2-40B4-BE49-F238E27FC236}">
                <a16:creationId xmlns:a16="http://schemas.microsoft.com/office/drawing/2014/main" id="{F1D94F55-C9F5-865E-B88B-3641BAF8AF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542" y="1313961"/>
            <a:ext cx="8277469" cy="4886569"/>
          </a:xfrm>
          <a:prstGeom prst="rect">
            <a:avLst/>
          </a:prstGeom>
        </p:spPr>
      </p:pic>
      <p:pic>
        <p:nvPicPr>
          <p:cNvPr id="8" name="Picture 7" descr="A screenshot of a computer&#10;&#10;AI-generated content may be incorrect.">
            <a:extLst>
              <a:ext uri="{FF2B5EF4-FFF2-40B4-BE49-F238E27FC236}">
                <a16:creationId xmlns:a16="http://schemas.microsoft.com/office/drawing/2014/main" id="{D2D09C43-FF1A-B250-6E42-FB0267A6AC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784" y="1721381"/>
            <a:ext cx="10433538" cy="3426068"/>
          </a:xfrm>
          <a:prstGeom prst="rect">
            <a:avLst/>
          </a:prstGeom>
        </p:spPr>
      </p:pic>
      <p:pic>
        <p:nvPicPr>
          <p:cNvPr id="10" name="Picture 9" descr="A screen shot of a computer program&#10;&#10;AI-generated content may be incorrect.">
            <a:extLst>
              <a:ext uri="{FF2B5EF4-FFF2-40B4-BE49-F238E27FC236}">
                <a16:creationId xmlns:a16="http://schemas.microsoft.com/office/drawing/2014/main" id="{64479DBE-7163-2644-41C7-F4DA19B7AA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919" y="1101565"/>
            <a:ext cx="7626839" cy="557139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4832B92-0C74-5CF9-B707-5938B09F26FF}"/>
              </a:ext>
            </a:extLst>
          </p:cNvPr>
          <p:cNvSpPr/>
          <p:nvPr/>
        </p:nvSpPr>
        <p:spPr>
          <a:xfrm>
            <a:off x="3771899" y="3886199"/>
            <a:ext cx="5867399" cy="1066800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9AC9052E-2FBB-7481-AD6A-63A9D2869BD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354" y="2470883"/>
            <a:ext cx="9944100" cy="257810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3302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B2D149-207C-2418-3B69-0BE23BB92E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72A63D3-2036-495E-4488-84E66D001D6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091" t="26639" b="22225"/>
          <a:stretch>
            <a:fillRect/>
          </a:stretch>
        </p:blipFill>
        <p:spPr>
          <a:xfrm>
            <a:off x="21" y="10"/>
            <a:ext cx="12191979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BA9E69-DD77-B742-661C-965FC48BC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More methods...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C5C785-CCBE-1954-C079-033EED6FCFBE}"/>
              </a:ext>
            </a:extLst>
          </p:cNvPr>
          <p:cNvSpPr>
            <a:spLocks noGrp="1"/>
          </p:cNvSpPr>
          <p:nvPr>
            <p:ph idx="1"/>
          </p:nvPr>
        </p:nvSpPr>
        <p:spPr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>
                <a:solidFill>
                  <a:schemeClr val="bg1"/>
                </a:solidFill>
              </a:rPr>
              <a:t>.</a:t>
            </a:r>
            <a:r>
              <a:rPr lang="en-US" sz="3200" err="1">
                <a:solidFill>
                  <a:schemeClr val="bg1"/>
                </a:solidFill>
              </a:rPr>
              <a:t>previousSibling</a:t>
            </a:r>
            <a:r>
              <a:rPr lang="en-US" sz="3200">
                <a:solidFill>
                  <a:schemeClr val="bg1"/>
                </a:solidFill>
              </a:rPr>
              <a:t> / .</a:t>
            </a:r>
            <a:r>
              <a:rPr lang="en-US" sz="3200" err="1">
                <a:solidFill>
                  <a:schemeClr val="bg1"/>
                </a:solidFill>
              </a:rPr>
              <a:t>nextSibling</a:t>
            </a:r>
            <a:endParaRPr lang="en-US" sz="3200">
              <a:solidFill>
                <a:schemeClr val="bg1"/>
              </a:solidFill>
            </a:endParaRPr>
          </a:p>
          <a:p>
            <a:r>
              <a:rPr lang="en-US" sz="3200">
                <a:solidFill>
                  <a:schemeClr val="bg1"/>
                </a:solidFill>
              </a:rPr>
              <a:t>.</a:t>
            </a:r>
            <a:r>
              <a:rPr lang="en-US" sz="3200" err="1">
                <a:solidFill>
                  <a:schemeClr val="bg1"/>
                </a:solidFill>
              </a:rPr>
              <a:t>createTextNode</a:t>
            </a:r>
            <a:r>
              <a:rPr lang="en-US" sz="3200">
                <a:solidFill>
                  <a:schemeClr val="bg1"/>
                </a:solidFill>
              </a:rPr>
              <a:t>()</a:t>
            </a:r>
          </a:p>
          <a:p>
            <a:r>
              <a:rPr lang="en-US" sz="3200">
                <a:solidFill>
                  <a:schemeClr val="bg1"/>
                </a:solidFill>
              </a:rPr>
              <a:t>.</a:t>
            </a:r>
            <a:r>
              <a:rPr lang="en-US" sz="3200" err="1">
                <a:solidFill>
                  <a:schemeClr val="bg1"/>
                </a:solidFill>
              </a:rPr>
              <a:t>removeChild</a:t>
            </a:r>
            <a:r>
              <a:rPr lang="en-US" sz="3200">
                <a:solidFill>
                  <a:schemeClr val="bg1"/>
                </a:solidFill>
              </a:rPr>
              <a:t>()</a:t>
            </a:r>
          </a:p>
          <a:p>
            <a:r>
              <a:rPr lang="en-US" sz="3200">
                <a:solidFill>
                  <a:schemeClr val="bg1"/>
                </a:solidFill>
              </a:rPr>
              <a:t>.</a:t>
            </a:r>
            <a:r>
              <a:rPr lang="en-US" sz="3200" err="1">
                <a:solidFill>
                  <a:schemeClr val="bg1"/>
                </a:solidFill>
              </a:rPr>
              <a:t>getAttribute</a:t>
            </a:r>
            <a:r>
              <a:rPr lang="en-US" sz="3200">
                <a:solidFill>
                  <a:schemeClr val="bg1"/>
                </a:solidFill>
              </a:rPr>
              <a:t>() / </a:t>
            </a:r>
            <a:r>
              <a:rPr lang="en-US" sz="3200" err="1">
                <a:solidFill>
                  <a:schemeClr val="bg1"/>
                </a:solidFill>
              </a:rPr>
              <a:t>setAttribute</a:t>
            </a:r>
            <a:r>
              <a:rPr lang="en-US" sz="3200">
                <a:solidFill>
                  <a:schemeClr val="bg1"/>
                </a:solidFill>
              </a:rPr>
              <a:t>()</a:t>
            </a:r>
          </a:p>
          <a:p>
            <a:pPr marL="0" indent="0">
              <a:buNone/>
            </a:pPr>
            <a:r>
              <a:rPr lang="en-US" sz="3200">
                <a:solidFill>
                  <a:schemeClr val="bg1"/>
                </a:solidFill>
              </a:rPr>
              <a:t> </a:t>
            </a:r>
          </a:p>
          <a:p>
            <a:endParaRPr lang="en-US" sz="3200">
              <a:solidFill>
                <a:schemeClr val="bg1"/>
              </a:solidFill>
            </a:endParaRPr>
          </a:p>
          <a:p>
            <a:endParaRPr lang="en-US" sz="3200">
              <a:solidFill>
                <a:schemeClr val="bg1"/>
              </a:solidFill>
            </a:endParaRPr>
          </a:p>
          <a:p>
            <a:endParaRPr lang="en-US" sz="3200">
              <a:solidFill>
                <a:schemeClr val="bg1"/>
              </a:solidFill>
            </a:endParaRPr>
          </a:p>
          <a:p>
            <a:endParaRPr lang="en-US" sz="3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6696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FA42C1-23CF-55D2-D50F-B0C7482BE4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8FCF892-BD94-5B15-0734-B45D7C5B341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091" t="26639" b="22225"/>
          <a:stretch>
            <a:fillRect/>
          </a:stretch>
        </p:blipFill>
        <p:spPr>
          <a:xfrm>
            <a:off x="21" y="10"/>
            <a:ext cx="12191979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D487B4-F07A-9E5F-7356-B907D5123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621891"/>
            <a:ext cx="10890929" cy="1097280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CAA747-7798-93EA-4F20-F56E52D28F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113" y="1182286"/>
            <a:ext cx="10903218" cy="739386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err="1">
                <a:solidFill>
                  <a:schemeClr val="bg1"/>
                </a:solidFill>
              </a:rPr>
              <a:t>getAttribute</a:t>
            </a:r>
            <a:r>
              <a:rPr lang="en-US" sz="3200">
                <a:solidFill>
                  <a:schemeClr val="bg1"/>
                </a:solidFill>
              </a:rPr>
              <a:t>():</a:t>
            </a:r>
          </a:p>
          <a:p>
            <a:pPr marL="0" indent="0">
              <a:buNone/>
            </a:pPr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2064FDC-6D22-1F96-9A46-8A7F8D8A18E2}"/>
              </a:ext>
            </a:extLst>
          </p:cNvPr>
          <p:cNvSpPr txBox="1">
            <a:spLocks/>
          </p:cNvSpPr>
          <p:nvPr/>
        </p:nvSpPr>
        <p:spPr>
          <a:xfrm>
            <a:off x="345113" y="3778173"/>
            <a:ext cx="10903218" cy="739386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87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3776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51560" indent="-28575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err="1">
                <a:solidFill>
                  <a:schemeClr val="bg1"/>
                </a:solidFill>
              </a:rPr>
              <a:t>setAttribute</a:t>
            </a:r>
            <a:r>
              <a:rPr lang="en-US" sz="3200">
                <a:solidFill>
                  <a:schemeClr val="bg1"/>
                </a:solidFill>
              </a:rPr>
              <a:t>():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3200">
              <a:solidFill>
                <a:schemeClr val="bg1"/>
              </a:solidFill>
            </a:endParaRPr>
          </a:p>
        </p:txBody>
      </p:sp>
      <p:pic>
        <p:nvPicPr>
          <p:cNvPr id="4" name="Picture 3" descr="A screenshot of a computer program&#10;&#10;AI-generated content may be incorrect.">
            <a:extLst>
              <a:ext uri="{FF2B5EF4-FFF2-40B4-BE49-F238E27FC236}">
                <a16:creationId xmlns:a16="http://schemas.microsoft.com/office/drawing/2014/main" id="{CD17D16C-9FCA-EEFF-8E92-F315B750F1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684" y="1933665"/>
            <a:ext cx="9039764" cy="1826104"/>
          </a:xfrm>
          <a:prstGeom prst="rect">
            <a:avLst/>
          </a:prstGeom>
        </p:spPr>
      </p:pic>
      <p:pic>
        <p:nvPicPr>
          <p:cNvPr id="6" name="Picture 5" descr="images">
            <a:extLst>
              <a:ext uri="{FF2B5EF4-FFF2-40B4-BE49-F238E27FC236}">
                <a16:creationId xmlns:a16="http://schemas.microsoft.com/office/drawing/2014/main" id="{BAE4BEA5-EF4F-6AD1-3C8A-45D29F957F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255" y="4397028"/>
            <a:ext cx="8990622" cy="234839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34281B1-3D3C-938B-6098-F06254DEC119}"/>
              </a:ext>
            </a:extLst>
          </p:cNvPr>
          <p:cNvSpPr/>
          <p:nvPr/>
        </p:nvSpPr>
        <p:spPr>
          <a:xfrm>
            <a:off x="1229590" y="3273135"/>
            <a:ext cx="4710545" cy="294409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387446D-9922-682E-FD47-AC5A9C847898}"/>
              </a:ext>
            </a:extLst>
          </p:cNvPr>
          <p:cNvSpPr/>
          <p:nvPr/>
        </p:nvSpPr>
        <p:spPr>
          <a:xfrm>
            <a:off x="640118" y="6004832"/>
            <a:ext cx="3747262" cy="366295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4931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A482E8-B6E3-B87B-45B7-3891681723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C85BFD7-2684-9F33-3B9F-7E43D5DE226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091" t="26639" b="22225"/>
          <a:stretch>
            <a:fillRect/>
          </a:stretch>
        </p:blipFill>
        <p:spPr>
          <a:xfrm>
            <a:off x="21" y="10"/>
            <a:ext cx="12191979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235172-3FC6-A0F8-F7A7-1597B3B67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609601"/>
            <a:ext cx="10890929" cy="1097280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DANGER </a:t>
            </a:r>
            <a:r>
              <a:rPr lang="en-US" err="1">
                <a:solidFill>
                  <a:schemeClr val="bg1"/>
                </a:solidFill>
              </a:rPr>
              <a:t>DANGER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FEFF66-1981-E31E-AEEA-DC12128ED2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1164689"/>
            <a:ext cx="10890928" cy="3566160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endParaRPr lang="en-US" sz="600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6000" b="1">
                <a:solidFill>
                  <a:srgbClr val="FF0000"/>
                </a:solidFill>
              </a:rPr>
              <a:t>.</a:t>
            </a:r>
            <a:r>
              <a:rPr lang="en-US" sz="6000" b="1" err="1">
                <a:solidFill>
                  <a:srgbClr val="FF0000"/>
                </a:solidFill>
              </a:rPr>
              <a:t>innerHTML</a:t>
            </a:r>
            <a:r>
              <a:rPr lang="en-US" sz="6000">
                <a:solidFill>
                  <a:schemeClr val="bg1"/>
                </a:solidFill>
              </a:rPr>
              <a:t> </a:t>
            </a:r>
          </a:p>
          <a:p>
            <a:pPr marL="0" indent="0" algn="ctr">
              <a:buNone/>
            </a:pPr>
            <a:r>
              <a:rPr lang="en-US" sz="3600">
                <a:solidFill>
                  <a:schemeClr val="bg1"/>
                </a:solidFill>
              </a:rPr>
              <a:t>Cross-Site Scripting(XSS)</a:t>
            </a:r>
          </a:p>
          <a:p>
            <a:pPr marL="0" indent="0" algn="ctr">
              <a:buNone/>
            </a:pPr>
            <a:endParaRPr lang="en-US" sz="6000">
              <a:solidFill>
                <a:schemeClr val="bg1"/>
              </a:solidFill>
            </a:endParaRPr>
          </a:p>
          <a:p>
            <a:pPr algn="ctr"/>
            <a:endParaRPr lang="en-US" sz="6000">
              <a:solidFill>
                <a:schemeClr val="bg1"/>
              </a:solidFill>
            </a:endParaRPr>
          </a:p>
          <a:p>
            <a:pPr algn="ctr"/>
            <a:endParaRPr lang="en-US" sz="6000">
              <a:solidFill>
                <a:schemeClr val="bg1"/>
              </a:solidFill>
            </a:endParaRPr>
          </a:p>
          <a:p>
            <a:pPr algn="ctr"/>
            <a:endParaRPr lang="en-US" sz="6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2602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C251DE-D866-6F69-7C1D-88F2E073E1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F4FF4CE-7C5A-2B37-AB48-E27D17043C5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091" t="26639" b="22225"/>
          <a:stretch>
            <a:fillRect/>
          </a:stretch>
        </p:blipFill>
        <p:spPr>
          <a:xfrm>
            <a:off x="21" y="10"/>
            <a:ext cx="12191979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0FBC041-8C84-345A-AB38-62CABE367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557" y="609601"/>
            <a:ext cx="10890929" cy="1097280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Resources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8B2F57-0794-2BC5-6BC2-149DFBA61492}"/>
              </a:ext>
            </a:extLst>
          </p:cNvPr>
          <p:cNvSpPr>
            <a:spLocks noGrp="1"/>
          </p:cNvSpPr>
          <p:nvPr>
            <p:ph idx="1"/>
          </p:nvPr>
        </p:nvSpPr>
        <p:spPr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endParaRPr lang="en-US" sz="280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2800" dirty="0">
                <a:solidFill>
                  <a:schemeClr val="bg1"/>
                </a:solidFill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JavaScript | MDN</a:t>
            </a:r>
            <a:endParaRPr lang="en-US" dirty="0">
              <a:solidFill>
                <a:schemeClr val="bg1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 algn="ctr">
              <a:buNone/>
            </a:pPr>
            <a:r>
              <a:rPr lang="en-US" sz="2800" dirty="0">
                <a:solidFill>
                  <a:schemeClr val="bg1"/>
                </a:solidFill>
              </a:rPr>
              <a:t>JS DUCKETT BOOK</a:t>
            </a:r>
          </a:p>
          <a:p>
            <a:pPr marL="0" indent="0" algn="ctr">
              <a:buNone/>
            </a:pPr>
            <a:r>
              <a:rPr lang="en-US" sz="2800" dirty="0">
                <a:solidFill>
                  <a:schemeClr val="bg1"/>
                </a:solidFill>
              </a:rPr>
              <a:t>ELOQUENT JS (THE BOOK)</a:t>
            </a:r>
          </a:p>
          <a:p>
            <a:pPr marL="0" indent="0" algn="ctr">
              <a:buNone/>
            </a:pPr>
            <a:endParaRPr lang="en-US" sz="2800" b="1">
              <a:solidFill>
                <a:schemeClr val="bg1"/>
              </a:solidFill>
            </a:endParaRPr>
          </a:p>
          <a:p>
            <a:pPr algn="ctr"/>
            <a:endParaRPr lang="en-US" sz="2800">
              <a:solidFill>
                <a:schemeClr val="bg1"/>
              </a:solidFill>
            </a:endParaRPr>
          </a:p>
          <a:p>
            <a:pPr algn="ctr"/>
            <a:endParaRPr lang="en-US" sz="2800">
              <a:solidFill>
                <a:schemeClr val="bg1"/>
              </a:solidFill>
            </a:endParaRPr>
          </a:p>
          <a:p>
            <a:pPr algn="ctr"/>
            <a:endParaRPr lang="en-US" sz="2800">
              <a:solidFill>
                <a:schemeClr val="bg1"/>
              </a:solidFill>
            </a:endParaRPr>
          </a:p>
          <a:p>
            <a:pPr algn="ctr"/>
            <a:endParaRPr lang="en-US" sz="2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132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65B32DA-7294-4B7B-F1AC-A6332FC8F91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091" t="26639" b="22225"/>
          <a:stretch>
            <a:fillRect/>
          </a:stretch>
        </p:blipFill>
        <p:spPr>
          <a:xfrm>
            <a:off x="21" y="10"/>
            <a:ext cx="12191979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534768-7E6A-4A3C-0268-4CA1F4E71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DOM?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8A4190-B273-E73C-8F21-92CC56DC0C14}"/>
              </a:ext>
            </a:extLst>
          </p:cNvPr>
          <p:cNvSpPr>
            <a:spLocks noGrp="1"/>
          </p:cNvSpPr>
          <p:nvPr>
            <p:ph idx="1"/>
          </p:nvPr>
        </p:nvSpPr>
        <p:spPr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3200">
                <a:solidFill>
                  <a:schemeClr val="bg1"/>
                </a:solidFill>
              </a:rPr>
              <a:t>A way for JS to see and change the page</a:t>
            </a:r>
          </a:p>
          <a:p>
            <a:r>
              <a:rPr lang="en-US" sz="3200">
                <a:solidFill>
                  <a:schemeClr val="bg1"/>
                </a:solidFill>
              </a:rPr>
              <a:t>Just imagine a tree of boxes built by the browser from HTML</a:t>
            </a:r>
          </a:p>
        </p:txBody>
      </p:sp>
    </p:spTree>
    <p:extLst>
      <p:ext uri="{BB962C8B-B14F-4D97-AF65-F5344CB8AC3E}">
        <p14:creationId xmlns:p14="http://schemas.microsoft.com/office/powerpoint/2010/main" val="2639726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EBA6E6-0E6D-8BB6-D1CB-CEAB99C7A1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A694A25-73E8-C445-AD00-1AC1FE1CC86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091" t="26639" b="22225"/>
          <a:stretch>
            <a:fillRect/>
          </a:stretch>
        </p:blipFill>
        <p:spPr>
          <a:xfrm>
            <a:off x="21" y="10"/>
            <a:ext cx="12191979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6F2F69A-ED3B-A4B8-0CA4-14BB08378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535" y="151845"/>
            <a:ext cx="10890929" cy="1097280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DOM VISUAL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1E14EE-817E-D0BD-56E7-58094C88AC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1175" y="1302504"/>
            <a:ext cx="7178662" cy="5502117"/>
          </a:xfrm>
          <a:prstGeom prst="rect">
            <a:avLst/>
          </a:prstGeom>
        </p:spPr>
      </p:pic>
      <p:pic>
        <p:nvPicPr>
          <p:cNvPr id="1026" name="Picture 2" descr="images">
            <a:extLst>
              <a:ext uri="{FF2B5EF4-FFF2-40B4-BE49-F238E27FC236}">
                <a16:creationId xmlns:a16="http://schemas.microsoft.com/office/drawing/2014/main" id="{51479AC7-C22C-B7B4-36E0-133C247263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081" y="2124749"/>
            <a:ext cx="6800850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2167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0EB9A7-4B75-964E-CF7B-85EB807EF5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2AE5CE5-50F8-E47F-B58B-72D039252DA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091" t="26639" b="22225"/>
          <a:stretch>
            <a:fillRect/>
          </a:stretch>
        </p:blipFill>
        <p:spPr>
          <a:xfrm>
            <a:off x="21" y="10"/>
            <a:ext cx="12191979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E3F6451-CC5D-9FD5-FA4A-FEBD8C73A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Objects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E5921E-F208-204E-831F-24A8C79B8479}"/>
              </a:ext>
            </a:extLst>
          </p:cNvPr>
          <p:cNvSpPr>
            <a:spLocks noGrp="1"/>
          </p:cNvSpPr>
          <p:nvPr>
            <p:ph idx="1"/>
          </p:nvPr>
        </p:nvSpPr>
        <p:spPr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>
            <a:normAutofit fontScale="92500" lnSpcReduction="20000"/>
          </a:bodyPr>
          <a:lstStyle/>
          <a:p>
            <a:r>
              <a:rPr lang="en-US" sz="3200">
                <a:solidFill>
                  <a:schemeClr val="bg1"/>
                </a:solidFill>
              </a:rPr>
              <a:t>Each box is like an object, like you see in Java</a:t>
            </a:r>
          </a:p>
          <a:p>
            <a:r>
              <a:rPr lang="en-US" sz="3200">
                <a:solidFill>
                  <a:schemeClr val="bg1"/>
                </a:solidFill>
              </a:rPr>
              <a:t>What do objects have? </a:t>
            </a:r>
          </a:p>
          <a:p>
            <a:pPr lvl="2"/>
            <a:r>
              <a:rPr lang="en-US" sz="2800">
                <a:solidFill>
                  <a:schemeClr val="bg1"/>
                </a:solidFill>
              </a:rPr>
              <a:t>Properties(attributes)</a:t>
            </a:r>
          </a:p>
          <a:p>
            <a:pPr lvl="2"/>
            <a:r>
              <a:rPr lang="en-US" sz="2800">
                <a:solidFill>
                  <a:schemeClr val="bg1"/>
                </a:solidFill>
              </a:rPr>
              <a:t>Methods</a:t>
            </a:r>
          </a:p>
          <a:p>
            <a:r>
              <a:rPr lang="en-US" sz="3200">
                <a:solidFill>
                  <a:schemeClr val="bg1"/>
                </a:solidFill>
              </a:rPr>
              <a:t>We can use JS to manipulate these objects</a:t>
            </a:r>
          </a:p>
          <a:p>
            <a:pPr lvl="2"/>
            <a:endParaRPr lang="en-US" sz="2800">
              <a:solidFill>
                <a:schemeClr val="bg1"/>
              </a:solidFill>
            </a:endParaRPr>
          </a:p>
          <a:p>
            <a:pPr marL="502920" lvl="2" indent="0">
              <a:buNone/>
            </a:pPr>
            <a:r>
              <a:rPr lang="en-US" sz="2800">
                <a:solidFill>
                  <a:schemeClr val="bg1"/>
                </a:solidFill>
              </a:rPr>
              <a:t> </a:t>
            </a:r>
          </a:p>
          <a:p>
            <a:pPr marL="502920" lvl="2" indent="0">
              <a:buNone/>
            </a:pPr>
            <a:endParaRPr lang="en-US" sz="2800">
              <a:solidFill>
                <a:schemeClr val="bg1"/>
              </a:solidFill>
            </a:endParaRPr>
          </a:p>
          <a:p>
            <a:pPr lvl="2"/>
            <a:endParaRPr lang="en-US" sz="2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32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4CEABB-6C60-3CAA-41C1-CFBE937C53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A9ECF52-C2A7-24A0-0195-718133923D8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091" t="26639" b="22225"/>
          <a:stretch>
            <a:fillRect/>
          </a:stretch>
        </p:blipFill>
        <p:spPr>
          <a:xfrm>
            <a:off x="21" y="10"/>
            <a:ext cx="12191979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C86D121-4752-2A8D-6BC3-0E0B50DB3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430307"/>
            <a:ext cx="10890929" cy="1097280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Java vs JS</a:t>
            </a:r>
          </a:p>
        </p:txBody>
      </p:sp>
      <p:pic>
        <p:nvPicPr>
          <p:cNvPr id="4" name="Content Placeholder 3" descr="A computer code on a black background&#10;&#10;AI-generated content may be incorrect.">
            <a:extLst>
              <a:ext uri="{FF2B5EF4-FFF2-40B4-BE49-F238E27FC236}">
                <a16:creationId xmlns:a16="http://schemas.microsoft.com/office/drawing/2014/main" id="{6205C050-78A0-4034-E72C-0297F4C14D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67012" y="2364483"/>
            <a:ext cx="6657975" cy="243840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 descr="A screen shot of a computer program&#10;&#10;AI-generated content may be incorrect.">
            <a:extLst>
              <a:ext uri="{FF2B5EF4-FFF2-40B4-BE49-F238E27FC236}">
                <a16:creationId xmlns:a16="http://schemas.microsoft.com/office/drawing/2014/main" id="{218CC206-4A4B-7A5E-885A-F1100537E7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149" y="1527587"/>
            <a:ext cx="10553700" cy="4629150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</p:pic>
      <p:pic>
        <p:nvPicPr>
          <p:cNvPr id="3" name="Picture 2" descr="A blue square with black text&#10;&#10;AI-generated content may be incorrect.">
            <a:extLst>
              <a:ext uri="{FF2B5EF4-FFF2-40B4-BE49-F238E27FC236}">
                <a16:creationId xmlns:a16="http://schemas.microsoft.com/office/drawing/2014/main" id="{4C67F89E-EB5F-5E0D-4E73-45AC82F398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781" y="1395978"/>
            <a:ext cx="5048436" cy="489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635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F3E9BB-ED38-4F7C-0F44-F64F66C390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38EE098-F386-68E9-34CC-64086854303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091" t="26639" b="22225"/>
          <a:stretch>
            <a:fillRect/>
          </a:stretch>
        </p:blipFill>
        <p:spPr>
          <a:xfrm>
            <a:off x="21" y="10"/>
            <a:ext cx="12191979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A0555A-B01D-D3D5-D48E-999C7FB36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DOM Nodes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59127E-4580-C1FB-A872-22843C26B93F}"/>
              </a:ext>
            </a:extLst>
          </p:cNvPr>
          <p:cNvSpPr>
            <a:spLocks noGrp="1"/>
          </p:cNvSpPr>
          <p:nvPr>
            <p:ph idx="1"/>
          </p:nvPr>
        </p:nvSpPr>
        <p:spPr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>
                <a:solidFill>
                  <a:schemeClr val="bg1"/>
                </a:solidFill>
                <a:latin typeface="Grandview Display"/>
                <a:ea typeface="Noto Serif"/>
                <a:cs typeface="Noto Serif"/>
              </a:rPr>
              <a:t>THE DOCUMENT NODE</a:t>
            </a:r>
            <a:endParaRPr lang="en-US" sz="3200">
              <a:solidFill>
                <a:schemeClr val="bg1"/>
              </a:solidFill>
              <a:latin typeface="Grandview Display"/>
            </a:endParaRPr>
          </a:p>
          <a:p>
            <a:r>
              <a:rPr lang="en-US" sz="3200">
                <a:solidFill>
                  <a:schemeClr val="bg1"/>
                </a:solidFill>
              </a:rPr>
              <a:t>ELEMENT NODES</a:t>
            </a:r>
          </a:p>
          <a:p>
            <a:r>
              <a:rPr lang="en-US" sz="3200">
                <a:solidFill>
                  <a:schemeClr val="bg1"/>
                </a:solidFill>
              </a:rPr>
              <a:t>ATTRIBUTE NODES</a:t>
            </a:r>
          </a:p>
          <a:p>
            <a:r>
              <a:rPr lang="en-US" sz="3200">
                <a:solidFill>
                  <a:schemeClr val="bg1"/>
                </a:solidFill>
              </a:rPr>
              <a:t>TEXT NODES</a:t>
            </a:r>
          </a:p>
        </p:txBody>
      </p:sp>
      <p:pic>
        <p:nvPicPr>
          <p:cNvPr id="6" name="Picture 2" descr="images">
            <a:extLst>
              <a:ext uri="{FF2B5EF4-FFF2-40B4-BE49-F238E27FC236}">
                <a16:creationId xmlns:a16="http://schemas.microsoft.com/office/drawing/2014/main" id="{5EC3FD16-AC28-7CE0-5EAD-3DE789ED7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124" y="2478140"/>
            <a:ext cx="5332068" cy="3018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1326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C05AE7-B4DA-AEA2-A7A9-CBEBA22032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1944A2A-75EC-C14C-0586-C44B1451E9A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091" t="26639" b="22225"/>
          <a:stretch>
            <a:fillRect/>
          </a:stretch>
        </p:blipFill>
        <p:spPr>
          <a:xfrm>
            <a:off x="21" y="10"/>
            <a:ext cx="12191979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ABC1F64-5075-D742-3C58-B8F286D5C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Accessing Elements </a:t>
            </a:r>
            <a:r>
              <a:rPr lang="en-US" err="1">
                <a:solidFill>
                  <a:schemeClr val="bg1"/>
                </a:solidFill>
              </a:rPr>
              <a:t>document.methodName</a:t>
            </a:r>
            <a:r>
              <a:rPr lang="en-US">
                <a:solidFill>
                  <a:schemeClr val="bg1"/>
                </a:solidFill>
              </a:rPr>
              <a:t>()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5554F8-58DA-4082-DF5C-AAFC6A5059A8}"/>
              </a:ext>
            </a:extLst>
          </p:cNvPr>
          <p:cNvSpPr>
            <a:spLocks noGrp="1"/>
          </p:cNvSpPr>
          <p:nvPr>
            <p:ph idx="1"/>
          </p:nvPr>
        </p:nvSpPr>
        <p:spPr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err="1">
                <a:solidFill>
                  <a:schemeClr val="bg1"/>
                </a:solidFill>
              </a:rPr>
              <a:t>getElementById</a:t>
            </a:r>
            <a:r>
              <a:rPr lang="en-US" sz="3200">
                <a:solidFill>
                  <a:schemeClr val="bg1"/>
                </a:solidFill>
              </a:rPr>
              <a:t>() //get element by id</a:t>
            </a:r>
          </a:p>
          <a:p>
            <a:r>
              <a:rPr lang="en-US" sz="3200" err="1">
                <a:solidFill>
                  <a:schemeClr val="bg1"/>
                </a:solidFill>
              </a:rPr>
              <a:t>querySelector</a:t>
            </a:r>
            <a:r>
              <a:rPr lang="en-US" sz="3200">
                <a:solidFill>
                  <a:schemeClr val="bg1"/>
                </a:solidFill>
              </a:rPr>
              <a:t>() //first matching element . or # or &gt;</a:t>
            </a:r>
          </a:p>
          <a:p>
            <a:r>
              <a:rPr lang="en-US" sz="3200" err="1">
                <a:solidFill>
                  <a:schemeClr val="bg1"/>
                </a:solidFill>
                <a:ea typeface="+mn-lt"/>
                <a:cs typeface="+mn-lt"/>
              </a:rPr>
              <a:t>getElementsByClassName</a:t>
            </a:r>
            <a:r>
              <a:rPr lang="en-US" sz="3200">
                <a:solidFill>
                  <a:schemeClr val="bg1"/>
                </a:solidFill>
                <a:ea typeface="+mn-lt"/>
                <a:cs typeface="+mn-lt"/>
              </a:rPr>
              <a:t>() //gets element by class name</a:t>
            </a:r>
          </a:p>
          <a:p>
            <a:r>
              <a:rPr lang="en-US" sz="3200" err="1">
                <a:solidFill>
                  <a:schemeClr val="bg1"/>
                </a:solidFill>
                <a:ea typeface="+mn-lt"/>
                <a:cs typeface="+mn-lt"/>
              </a:rPr>
              <a:t>querySelectorAll</a:t>
            </a:r>
            <a:r>
              <a:rPr lang="en-US" sz="3200">
                <a:solidFill>
                  <a:schemeClr val="bg1"/>
                </a:solidFill>
                <a:ea typeface="+mn-lt"/>
                <a:cs typeface="+mn-lt"/>
              </a:rPr>
              <a:t>() //get all matching elements</a:t>
            </a:r>
          </a:p>
          <a:p>
            <a:endParaRPr lang="en-US" sz="3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4219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EECC3F-13C3-C4C7-6CDB-69BA8BCCBA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D2366F6-0DE9-E402-62C3-43512BDFE52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091" t="26639" b="22225"/>
          <a:stretch>
            <a:fillRect/>
          </a:stretch>
        </p:blipFill>
        <p:spPr>
          <a:xfrm>
            <a:off x="21" y="10"/>
            <a:ext cx="12191979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46C853-8524-8990-40E3-31F7ABE3C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621891"/>
            <a:ext cx="10890929" cy="1097280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F0F51E-B0F0-BA85-00CB-9425F213B9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113" y="1527343"/>
            <a:ext cx="10903218" cy="739386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err="1">
                <a:solidFill>
                  <a:schemeClr val="bg1"/>
                </a:solidFill>
              </a:rPr>
              <a:t>getElementsByTagName</a:t>
            </a:r>
            <a:r>
              <a:rPr lang="en-US" sz="3200">
                <a:solidFill>
                  <a:schemeClr val="bg1"/>
                </a:solidFill>
              </a:rPr>
              <a:t>():</a:t>
            </a:r>
          </a:p>
          <a:p>
            <a:pPr marL="0" indent="0">
              <a:buNone/>
            </a:pPr>
            <a:endParaRPr lang="en-US" sz="3200">
              <a:solidFill>
                <a:schemeClr val="bg1"/>
              </a:solidFill>
            </a:endParaRPr>
          </a:p>
        </p:txBody>
      </p:sp>
      <p:pic>
        <p:nvPicPr>
          <p:cNvPr id="7" name="Picture 6" descr="A close-up of a logo&#10;&#10;AI-generated content may be incorrect.">
            <a:extLst>
              <a:ext uri="{FF2B5EF4-FFF2-40B4-BE49-F238E27FC236}">
                <a16:creationId xmlns:a16="http://schemas.microsoft.com/office/drawing/2014/main" id="{AC899312-89EB-96AD-FE3B-B419C3007B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697" y="2265520"/>
            <a:ext cx="11482541" cy="1271127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2B78B8F-6362-FF34-F941-F7911181596C}"/>
              </a:ext>
            </a:extLst>
          </p:cNvPr>
          <p:cNvSpPr txBox="1">
            <a:spLocks/>
          </p:cNvSpPr>
          <p:nvPr/>
        </p:nvSpPr>
        <p:spPr>
          <a:xfrm>
            <a:off x="345113" y="3778173"/>
            <a:ext cx="10903218" cy="739386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87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3776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51560" indent="-28575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err="1">
                <a:solidFill>
                  <a:schemeClr val="bg1"/>
                </a:solidFill>
              </a:rPr>
              <a:t>getElementByID</a:t>
            </a:r>
            <a:r>
              <a:rPr lang="en-US" sz="3200">
                <a:solidFill>
                  <a:schemeClr val="bg1"/>
                </a:solidFill>
              </a:rPr>
              <a:t>():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3200">
              <a:solidFill>
                <a:schemeClr val="bg1"/>
              </a:solidFill>
            </a:endParaRPr>
          </a:p>
        </p:txBody>
      </p:sp>
      <p:pic>
        <p:nvPicPr>
          <p:cNvPr id="10" name="Picture 9" descr="A screenshot of a computer&#10;&#10;AI-generated content may be incorrect.">
            <a:extLst>
              <a:ext uri="{FF2B5EF4-FFF2-40B4-BE49-F238E27FC236}">
                <a16:creationId xmlns:a16="http://schemas.microsoft.com/office/drawing/2014/main" id="{730A0029-1361-A852-C09A-09688EE0A3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067" y="4521443"/>
            <a:ext cx="9599002" cy="2082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7387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DE54D9-AB44-14C2-5422-E87F22A7C9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09C6382-66B9-30A6-58DB-B8CB4409846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091" t="26639" b="22225"/>
          <a:stretch>
            <a:fillRect/>
          </a:stretch>
        </p:blipFill>
        <p:spPr>
          <a:xfrm>
            <a:off x="21" y="10"/>
            <a:ext cx="12191979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C5C7F98-57DF-E112-4139-1A65BB16F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621891"/>
            <a:ext cx="10890929" cy="1097280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672614-B90A-4445-E4B9-E22929598B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113" y="1527343"/>
            <a:ext cx="10903218" cy="739386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err="1">
                <a:solidFill>
                  <a:schemeClr val="bg1"/>
                </a:solidFill>
              </a:rPr>
              <a:t>getElementsByClassName</a:t>
            </a:r>
            <a:r>
              <a:rPr lang="en-US" sz="3200">
                <a:solidFill>
                  <a:schemeClr val="bg1"/>
                </a:solidFill>
              </a:rPr>
              <a:t>():</a:t>
            </a:r>
          </a:p>
          <a:p>
            <a:pPr marL="0" indent="0">
              <a:buNone/>
            </a:pPr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A7723FC-4C09-05EA-9ACD-1EC7DF24FF55}"/>
              </a:ext>
            </a:extLst>
          </p:cNvPr>
          <p:cNvSpPr txBox="1">
            <a:spLocks/>
          </p:cNvSpPr>
          <p:nvPr/>
        </p:nvSpPr>
        <p:spPr>
          <a:xfrm>
            <a:off x="345113" y="3778173"/>
            <a:ext cx="10903218" cy="739386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87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3776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51560" indent="-28575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err="1">
                <a:solidFill>
                  <a:schemeClr val="bg1"/>
                </a:solidFill>
              </a:rPr>
              <a:t>querySelectorAll</a:t>
            </a:r>
            <a:r>
              <a:rPr lang="en-US" sz="3200">
                <a:solidFill>
                  <a:schemeClr val="bg1"/>
                </a:solidFill>
              </a:rPr>
              <a:t>():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3200">
              <a:solidFill>
                <a:schemeClr val="bg1"/>
              </a:solidFill>
            </a:endParaRPr>
          </a:p>
        </p:txBody>
      </p:sp>
      <p:pic>
        <p:nvPicPr>
          <p:cNvPr id="4" name="Picture 3" descr="A close up of a logo&#10;&#10;AI-generated content may be incorrect.">
            <a:extLst>
              <a:ext uri="{FF2B5EF4-FFF2-40B4-BE49-F238E27FC236}">
                <a16:creationId xmlns:a16="http://schemas.microsoft.com/office/drawing/2014/main" id="{3C74A408-E703-35E2-34EA-A4DAE17696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558" y="2285910"/>
            <a:ext cx="10875752" cy="1150368"/>
          </a:xfrm>
          <a:prstGeom prst="rect">
            <a:avLst/>
          </a:prstGeom>
        </p:spPr>
      </p:pic>
      <p:pic>
        <p:nvPicPr>
          <p:cNvPr id="6" name="Picture 5" descr="A close-up of a computer code&#10;&#10;AI-generated content may be incorrect.">
            <a:extLst>
              <a:ext uri="{FF2B5EF4-FFF2-40B4-BE49-F238E27FC236}">
                <a16:creationId xmlns:a16="http://schemas.microsoft.com/office/drawing/2014/main" id="{DBCD1698-73D4-A6A8-ED13-A08E266273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065" y="4514491"/>
            <a:ext cx="10884738" cy="1107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712918"/>
      </p:ext>
    </p:extLst>
  </p:cSld>
  <p:clrMapOvr>
    <a:masterClrMapping/>
  </p:clrMapOvr>
</p:sld>
</file>

<file path=ppt/theme/theme1.xml><?xml version="1.0" encoding="utf-8"?>
<a:theme xmlns:a="http://schemas.openxmlformats.org/drawingml/2006/main" name="DashVTI">
  <a:themeElements>
    <a:clrScheme name="Custom 6">
      <a:dk1>
        <a:sysClr val="windowText" lastClr="000000"/>
      </a:dk1>
      <a:lt1>
        <a:sysClr val="window" lastClr="FFFFFF"/>
      </a:lt1>
      <a:dk2>
        <a:srgbClr val="0D1C3B"/>
      </a:dk2>
      <a:lt2>
        <a:srgbClr val="F5F2F9"/>
      </a:lt2>
      <a:accent1>
        <a:srgbClr val="1973EB"/>
      </a:accent1>
      <a:accent2>
        <a:srgbClr val="25C8A2"/>
      </a:accent2>
      <a:accent3>
        <a:srgbClr val="BF8ED1"/>
      </a:accent3>
      <a:accent4>
        <a:srgbClr val="FE733C"/>
      </a:accent4>
      <a:accent5>
        <a:srgbClr val="FE5A5A"/>
      </a:accent5>
      <a:accent6>
        <a:srgbClr val="1AC16E"/>
      </a:accent6>
      <a:hlink>
        <a:srgbClr val="1AC16E"/>
      </a:hlink>
      <a:folHlink>
        <a:srgbClr val="00B0F0"/>
      </a:folHlink>
    </a:clrScheme>
    <a:fontScheme name="grandview display">
      <a:majorFont>
        <a:latin typeface="Grandview Display"/>
        <a:ea typeface=""/>
        <a:cs typeface=""/>
      </a:majorFont>
      <a:minorFont>
        <a:latin typeface="Grandview 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shVTI" id="{0A75137F-CDEB-4E94-A788-9D255EBE1B91}" vid="{DE9A6A09-5855-45A3-8E99-4290ED24057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e66a0f84-57db-41d0-a6e3-890e39adfc9f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1D7ABE7BB85D48AA315A65491325C2" ma:contentTypeVersion="15" ma:contentTypeDescription="Create a new document." ma:contentTypeScope="" ma:versionID="0757e101ed3856c1fdb114316a13edb2">
  <xsd:schema xmlns:xsd="http://www.w3.org/2001/XMLSchema" xmlns:xs="http://www.w3.org/2001/XMLSchema" xmlns:p="http://schemas.microsoft.com/office/2006/metadata/properties" xmlns:ns3="e66a0f84-57db-41d0-a6e3-890e39adfc9f" xmlns:ns4="02bf9a34-7e95-46eb-9e67-9df0432f95d9" targetNamespace="http://schemas.microsoft.com/office/2006/metadata/properties" ma:root="true" ma:fieldsID="416e5367cfb802f7c2fff887a2c29c93" ns3:_="" ns4:_="">
    <xsd:import namespace="e66a0f84-57db-41d0-a6e3-890e39adfc9f"/>
    <xsd:import namespace="02bf9a34-7e95-46eb-9e67-9df0432f95d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DateTaken" minOccurs="0"/>
                <xsd:element ref="ns3:MediaServiceAutoTags" minOccurs="0"/>
                <xsd:element ref="ns3:MediaServiceSystemTags" minOccurs="0"/>
                <xsd:element ref="ns3:MediaServiceOCR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6a0f84-57db-41d0-a6e3-890e39adfc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1" nillable="true" ma:displayName="_activity" ma:hidden="true" ma:internalName="_activity">
      <xsd:simpleType>
        <xsd:restriction base="dms:Note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AutoTags" ma:index="19" nillable="true" ma:displayName="Tags" ma:internalName="MediaServiceAutoTags" ma:readOnly="true">
      <xsd:simpleType>
        <xsd:restriction base="dms:Text"/>
      </xsd:simpleType>
    </xsd:element>
    <xsd:element name="MediaServiceSystemTags" ma:index="20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bf9a34-7e95-46eb-9e67-9df0432f95d9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433FC33-840A-46B6-8B50-09F43328E8A4}">
  <ds:schemaRefs>
    <ds:schemaRef ds:uri="02bf9a34-7e95-46eb-9e67-9df0432f95d9"/>
    <ds:schemaRef ds:uri="e66a0f84-57db-41d0-a6e3-890e39adfc9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741CD19-20D3-41CC-A0A6-75D1FA42F78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BEC4938-72CE-494A-BAB9-D4549890473B}">
  <ds:schemaRefs>
    <ds:schemaRef ds:uri="02bf9a34-7e95-46eb-9e67-9df0432f95d9"/>
    <ds:schemaRef ds:uri="e66a0f84-57db-41d0-a6e3-890e39adfc9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17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DashVTI</vt:lpstr>
      <vt:lpstr>JavaScript DOM</vt:lpstr>
      <vt:lpstr>DOM?</vt:lpstr>
      <vt:lpstr>DOM VISUAL</vt:lpstr>
      <vt:lpstr>Objects</vt:lpstr>
      <vt:lpstr>Java vs JS</vt:lpstr>
      <vt:lpstr>DOM Nodes</vt:lpstr>
      <vt:lpstr>Accessing Elements document.methodName()</vt:lpstr>
      <vt:lpstr>Examples</vt:lpstr>
      <vt:lpstr>Examples</vt:lpstr>
      <vt:lpstr>querySelector() vs querySelectorAll()</vt:lpstr>
      <vt:lpstr>querySelector() (CSS)</vt:lpstr>
      <vt:lpstr>Manipulating the Content</vt:lpstr>
      <vt:lpstr>Create, Add and Remove Element</vt:lpstr>
      <vt:lpstr>More methods...</vt:lpstr>
      <vt:lpstr>Examples</vt:lpstr>
      <vt:lpstr>DANGER DANGER</vt:lpstr>
      <vt:lpstr>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Pokharel, Abiral</dc:creator>
  <cp:revision>6</cp:revision>
  <dcterms:created xsi:type="dcterms:W3CDTF">2025-09-15T20:42:19Z</dcterms:created>
  <dcterms:modified xsi:type="dcterms:W3CDTF">2025-09-20T04:44:50Z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0x0101000E1D7ABE7BB85D48AA315A65491325C2</vt:lpwstr>
  </property>
</Properties>
</file>