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Raleway"/>
      <p:regular r:id="rId23"/>
      <p:bold r:id="rId24"/>
      <p:italic r:id="rId25"/>
      <p:boldItalic r:id="rId26"/>
    </p:embeddedFont>
    <p:embeddedFont>
      <p:font typeface="Lato"/>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Raleway-bold.fntdata"/><Relationship Id="rId23" Type="http://schemas.openxmlformats.org/officeDocument/2006/relationships/font" Target="fonts/Raleway-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aleway-boldItalic.fntdata"/><Relationship Id="rId25" Type="http://schemas.openxmlformats.org/officeDocument/2006/relationships/font" Target="fonts/Raleway-italic.fntdata"/><Relationship Id="rId28" Type="http://schemas.openxmlformats.org/officeDocument/2006/relationships/font" Target="fonts/Lato-bold.fntdata"/><Relationship Id="rId27" Type="http://schemas.openxmlformats.org/officeDocument/2006/relationships/font" Target="fonts/Lato-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ato-italic.fntdata"/><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6fa3c898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6fa3c89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9bbe1ea65c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9bbe1ea65c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9bbe1ea65c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9bbe1ea65c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9bbe1ea65c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9bbe1ea65c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9bbe1ea65c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9bbe1ea65c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6175ed0672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6175ed0672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6175ed0672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6175ed0672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6175ed0672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6175ed0672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c6fa3c898_0_7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c6fa3c898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6fa3c898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c6fa3c89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6175ed0672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6175ed0672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c6fa3c898_0_2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c6fa3c898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6175ed0672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6175ed0672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9bbe1ea65c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9bbe1ea65c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9bbe1ea65c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9bbe1ea65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9bbe1ea65c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9bbe1ea65c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9bbe1ea65c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9bbe1ea65c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 Id="rId3" Type="http://schemas.openxmlformats.org/officeDocument/2006/relationships/image" Target="../media/image4.jpg"/><Relationship Id="rId4" Type="http://schemas.openxmlformats.org/officeDocument/2006/relationships/image" Target="../media/image2.png"/><Relationship Id="rId5" Type="http://schemas.openxmlformats.org/officeDocument/2006/relationships/image" Target="../media/image3.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 Id="rId3" Type="http://schemas.openxmlformats.org/officeDocument/2006/relationships/hyperlink" Target="https://hax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idx="1" type="subTitle"/>
          </p:nvPr>
        </p:nvSpPr>
        <p:spPr>
          <a:xfrm>
            <a:off x="80121" y="4137225"/>
            <a:ext cx="2934300" cy="624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Owen Willer • 11.15.2023</a:t>
            </a:r>
            <a:endParaRPr/>
          </a:p>
        </p:txBody>
      </p:sp>
      <p:pic>
        <p:nvPicPr>
          <p:cNvPr id="73" name="Google Shape;73;p13"/>
          <p:cNvPicPr preferRelativeResize="0"/>
          <p:nvPr/>
        </p:nvPicPr>
        <p:blipFill>
          <a:blip r:embed="rId3">
            <a:alphaModFix/>
          </a:blip>
          <a:stretch>
            <a:fillRect/>
          </a:stretch>
        </p:blipFill>
        <p:spPr>
          <a:xfrm>
            <a:off x="2858137" y="464915"/>
            <a:ext cx="3427725" cy="42136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2"/>
          <p:cNvSpPr txBox="1"/>
          <p:nvPr>
            <p:ph type="title"/>
          </p:nvPr>
        </p:nvSpPr>
        <p:spPr>
          <a:xfrm>
            <a:off x="327275" y="426650"/>
            <a:ext cx="83952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Interesting features: Property Accessors (cont.)</a:t>
            </a:r>
            <a:endParaRPr/>
          </a:p>
        </p:txBody>
      </p:sp>
      <p:sp>
        <p:nvSpPr>
          <p:cNvPr id="132" name="Google Shape;132;p22"/>
          <p:cNvSpPr txBox="1"/>
          <p:nvPr>
            <p:ph idx="2" type="body"/>
          </p:nvPr>
        </p:nvSpPr>
        <p:spPr>
          <a:xfrm>
            <a:off x="327275" y="1538150"/>
            <a:ext cx="3071400" cy="282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Explanation:</a:t>
            </a:r>
            <a:endParaRPr b="1">
              <a:solidFill>
                <a:schemeClr val="dk1"/>
              </a:solidFill>
            </a:endParaRPr>
          </a:p>
          <a:p>
            <a:pPr indent="0" lvl="0" marL="0" rtl="0" algn="l">
              <a:spcBef>
                <a:spcPts val="1600"/>
              </a:spcBef>
              <a:spcAft>
                <a:spcPts val="0"/>
              </a:spcAft>
              <a:buNone/>
            </a:pPr>
            <a:r>
              <a:rPr lang="en"/>
              <a:t>The PropertyAccessorExample class has a private variable _counter to store the value of the counter property.</a:t>
            </a:r>
            <a:endParaRPr/>
          </a:p>
          <a:p>
            <a:pPr indent="0" lvl="0" marL="0" rtl="0" algn="l">
              <a:spcBef>
                <a:spcPts val="1600"/>
              </a:spcBef>
              <a:spcAft>
                <a:spcPts val="0"/>
              </a:spcAft>
              <a:buNone/>
            </a:pPr>
            <a:r>
              <a:rPr lang="en"/>
              <a:t>The counter property is defined with a custom getter and setter using the </a:t>
            </a:r>
            <a:r>
              <a:rPr b="1" lang="en" u="sng"/>
              <a:t>get</a:t>
            </a:r>
            <a:r>
              <a:rPr lang="en"/>
              <a:t> and </a:t>
            </a:r>
            <a:r>
              <a:rPr b="1" lang="en" u="sng"/>
              <a:t>set</a:t>
            </a:r>
            <a:r>
              <a:rPr lang="en"/>
              <a:t> keywords. The type of the property is Int.</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33" name="Google Shape;133;p22"/>
          <p:cNvSpPr txBox="1"/>
          <p:nvPr/>
        </p:nvSpPr>
        <p:spPr>
          <a:xfrm>
            <a:off x="4092550" y="941350"/>
            <a:ext cx="5463600" cy="291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chemeClr val="dk2"/>
                </a:solidFill>
                <a:latin typeface="Lato"/>
                <a:ea typeface="Lato"/>
                <a:cs typeface="Lato"/>
                <a:sym typeface="Lato"/>
              </a:rPr>
              <a:t>class PropertyAccessorExample {</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private var _counter:Int = 0;</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public var counter(get, set):Int = _counter;</a:t>
            </a:r>
            <a:endParaRPr b="1"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function get_counter():Int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return _counter;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function set_counter(value:Int):Int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_counter = value &lt; 0 ? 0 : value;</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return _counter;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static function main()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var example = new PropertyAccessorExample();</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var currentValue:Int = example.counter;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trace("Current counter value: " + currentValue);</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example.counter = 10;</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trace("Updated counter value: " + example.counter);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example.counter = -5;</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trace("Updated counter value (after attempting to set a negative value): " + example.counter);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300">
              <a:solidFill>
                <a:schemeClr val="dk2"/>
              </a:solidFill>
              <a:latin typeface="Lato"/>
              <a:ea typeface="Lato"/>
              <a:cs typeface="Lato"/>
              <a:sym typeface="Lato"/>
            </a:endParaRPr>
          </a:p>
          <a:p>
            <a:pPr indent="0" lvl="0" marL="0" rtl="0" algn="l">
              <a:spcBef>
                <a:spcPts val="0"/>
              </a:spcBef>
              <a:spcAft>
                <a:spcPts val="0"/>
              </a:spcAft>
              <a:buNone/>
            </a:pPr>
            <a:r>
              <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800">
              <a:solidFill>
                <a:schemeClr val="dk2"/>
              </a:solidFill>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3"/>
          <p:cNvSpPr txBox="1"/>
          <p:nvPr>
            <p:ph type="title"/>
          </p:nvPr>
        </p:nvSpPr>
        <p:spPr>
          <a:xfrm>
            <a:off x="327275" y="426650"/>
            <a:ext cx="83952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Interesting features: Property Accessors (cont.)</a:t>
            </a:r>
            <a:endParaRPr/>
          </a:p>
        </p:txBody>
      </p:sp>
      <p:sp>
        <p:nvSpPr>
          <p:cNvPr id="139" name="Google Shape;139;p23"/>
          <p:cNvSpPr txBox="1"/>
          <p:nvPr>
            <p:ph idx="2" type="body"/>
          </p:nvPr>
        </p:nvSpPr>
        <p:spPr>
          <a:xfrm>
            <a:off x="327275" y="1477825"/>
            <a:ext cx="3071400" cy="3492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Explanation:</a:t>
            </a:r>
            <a:endParaRPr b="1">
              <a:solidFill>
                <a:schemeClr val="dk1"/>
              </a:solidFill>
            </a:endParaRPr>
          </a:p>
          <a:p>
            <a:pPr indent="0" lvl="0" marL="0" rtl="0" algn="l">
              <a:spcBef>
                <a:spcPts val="1600"/>
              </a:spcBef>
              <a:spcAft>
                <a:spcPts val="0"/>
              </a:spcAft>
              <a:buNone/>
            </a:pPr>
            <a:r>
              <a:rPr lang="en"/>
              <a:t>The get_counter method is called when </a:t>
            </a:r>
            <a:r>
              <a:rPr lang="en" u="sng"/>
              <a:t>retrieving</a:t>
            </a:r>
            <a:r>
              <a:rPr lang="en"/>
              <a:t> the value of the counter property. It simply returns the current value of _counter.</a:t>
            </a:r>
            <a:endParaRPr/>
          </a:p>
          <a:p>
            <a:pPr indent="0" lvl="0" marL="0" rtl="0" algn="l">
              <a:spcBef>
                <a:spcPts val="1600"/>
              </a:spcBef>
              <a:spcAft>
                <a:spcPts val="0"/>
              </a:spcAft>
              <a:buNone/>
            </a:pPr>
            <a:r>
              <a:rPr lang="en"/>
              <a:t>The set_counter method is called when </a:t>
            </a:r>
            <a:r>
              <a:rPr lang="en" u="sng"/>
              <a:t>setting</a:t>
            </a:r>
            <a:r>
              <a:rPr lang="en"/>
              <a:t> the value of the counter property. It ensures that the new value is non-negative. If the new value is negative, it sets _counter to 0; otherwise, it sets _counter to the new value.</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40" name="Google Shape;140;p23"/>
          <p:cNvSpPr txBox="1"/>
          <p:nvPr/>
        </p:nvSpPr>
        <p:spPr>
          <a:xfrm>
            <a:off x="4092550" y="941350"/>
            <a:ext cx="5463600" cy="291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Lato"/>
                <a:ea typeface="Lato"/>
                <a:cs typeface="Lato"/>
                <a:sym typeface="Lato"/>
              </a:rPr>
              <a:t>class PropertyAccessorExample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private var _counter:Int = 0;</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public var counter(get, set):Int = _counter;</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r>
              <a:rPr b="1" lang="en" sz="1000">
                <a:solidFill>
                  <a:schemeClr val="dk2"/>
                </a:solidFill>
                <a:latin typeface="Lato"/>
                <a:ea typeface="Lato"/>
                <a:cs typeface="Lato"/>
                <a:sym typeface="Lato"/>
              </a:rPr>
              <a:t> function get_counter():Int {</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return _counter;</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a:t>
            </a:r>
            <a:endParaRPr b="1" sz="1000">
              <a:solidFill>
                <a:schemeClr val="dk2"/>
              </a:solidFill>
              <a:latin typeface="Lato"/>
              <a:ea typeface="Lato"/>
              <a:cs typeface="Lato"/>
              <a:sym typeface="Lato"/>
            </a:endParaRPr>
          </a:p>
          <a:p>
            <a:pPr indent="0" lvl="0" marL="0" rtl="0" algn="l">
              <a:spcBef>
                <a:spcPts val="0"/>
              </a:spcBef>
              <a:spcAft>
                <a:spcPts val="0"/>
              </a:spcAft>
              <a:buNone/>
            </a:pPr>
            <a:r>
              <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function set_counter(value:Int):Int {</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_counter = value &lt; 0 ? 0 : value;</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return _counter;</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a:t>
            </a:r>
            <a:endParaRPr b="1"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static function main()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var example = new PropertyAccessorExample();</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var currentValue:Int = example.counter;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trace("Current counter value: " + currentValue);</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example.counter = 10;</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trace("Updated counter value: " + example.counter);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example.counter = -5;</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trace("Updated counter value (after attempting to set a negative value): " + example.counter);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300">
              <a:solidFill>
                <a:schemeClr val="dk2"/>
              </a:solidFill>
              <a:latin typeface="Lato"/>
              <a:ea typeface="Lato"/>
              <a:cs typeface="Lato"/>
              <a:sym typeface="Lato"/>
            </a:endParaRPr>
          </a:p>
          <a:p>
            <a:pPr indent="0" lvl="0" marL="0" rtl="0" algn="l">
              <a:spcBef>
                <a:spcPts val="0"/>
              </a:spcBef>
              <a:spcAft>
                <a:spcPts val="0"/>
              </a:spcAft>
              <a:buNone/>
            </a:pPr>
            <a:r>
              <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800">
              <a:solidFill>
                <a:schemeClr val="dk2"/>
              </a:solidFill>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4"/>
          <p:cNvSpPr txBox="1"/>
          <p:nvPr>
            <p:ph type="title"/>
          </p:nvPr>
        </p:nvSpPr>
        <p:spPr>
          <a:xfrm>
            <a:off x="327275" y="426650"/>
            <a:ext cx="83952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Interesting features: Property Accessors (cont.)</a:t>
            </a:r>
            <a:endParaRPr/>
          </a:p>
        </p:txBody>
      </p:sp>
      <p:sp>
        <p:nvSpPr>
          <p:cNvPr id="146" name="Google Shape;146;p24"/>
          <p:cNvSpPr txBox="1"/>
          <p:nvPr>
            <p:ph idx="2" type="body"/>
          </p:nvPr>
        </p:nvSpPr>
        <p:spPr>
          <a:xfrm>
            <a:off x="327275" y="1477825"/>
            <a:ext cx="3071400" cy="3492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Explanation:</a:t>
            </a:r>
            <a:endParaRPr b="1">
              <a:solidFill>
                <a:schemeClr val="dk1"/>
              </a:solidFill>
            </a:endParaRPr>
          </a:p>
          <a:p>
            <a:pPr indent="0" lvl="0" marL="0" rtl="0" algn="l">
              <a:spcBef>
                <a:spcPts val="1600"/>
              </a:spcBef>
              <a:spcAft>
                <a:spcPts val="0"/>
              </a:spcAft>
              <a:buNone/>
            </a:pPr>
            <a:r>
              <a:rPr lang="en" sz="1200"/>
              <a:t>The main function creates an instance of PropertyAccessorExample called example.</a:t>
            </a:r>
            <a:endParaRPr sz="1200"/>
          </a:p>
          <a:p>
            <a:pPr indent="0" lvl="0" marL="0" rtl="0" algn="l">
              <a:spcBef>
                <a:spcPts val="1600"/>
              </a:spcBef>
              <a:spcAft>
                <a:spcPts val="0"/>
              </a:spcAft>
              <a:buNone/>
            </a:pPr>
            <a:r>
              <a:rPr lang="en" sz="1200"/>
              <a:t>It retrieves the initial value of the counter property using the property accessor and traces the result.</a:t>
            </a:r>
            <a:endParaRPr sz="1200"/>
          </a:p>
          <a:p>
            <a:pPr indent="0" lvl="0" marL="0" rtl="0" algn="l">
              <a:spcBef>
                <a:spcPts val="1600"/>
              </a:spcBef>
              <a:spcAft>
                <a:spcPts val="0"/>
              </a:spcAft>
              <a:buNone/>
            </a:pPr>
            <a:r>
              <a:rPr lang="en" sz="1200"/>
              <a:t>It sets a new value for the counter property and traces the updated value.</a:t>
            </a:r>
            <a:endParaRPr sz="1200"/>
          </a:p>
          <a:p>
            <a:pPr indent="0" lvl="0" marL="0" rtl="0" algn="l">
              <a:spcBef>
                <a:spcPts val="1600"/>
              </a:spcBef>
              <a:spcAft>
                <a:spcPts val="0"/>
              </a:spcAft>
              <a:buNone/>
            </a:pPr>
            <a:r>
              <a:rPr lang="en" sz="1200"/>
              <a:t>It attempts to set a negative value for the counter property, and the setter method ensures that the value is non-negative.</a:t>
            </a:r>
            <a:endParaRPr sz="1200"/>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47" name="Google Shape;147;p24"/>
          <p:cNvSpPr txBox="1"/>
          <p:nvPr/>
        </p:nvSpPr>
        <p:spPr>
          <a:xfrm>
            <a:off x="4092550" y="941350"/>
            <a:ext cx="5463600" cy="375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Lato"/>
                <a:ea typeface="Lato"/>
                <a:cs typeface="Lato"/>
                <a:sym typeface="Lato"/>
              </a:rPr>
              <a:t>class PropertyAccessorExample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private var _counter:Int = 0;</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public var counter(get, set):Int = _counter;</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function get_counter():Int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return _counter;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function set_counter(value:Int):Int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_counter = value &lt; 0 ? 0 : value;</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return _counter;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r>
              <a:rPr b="1" lang="en" sz="1000">
                <a:solidFill>
                  <a:schemeClr val="dk2"/>
                </a:solidFill>
                <a:latin typeface="Lato"/>
                <a:ea typeface="Lato"/>
                <a:cs typeface="Lato"/>
                <a:sym typeface="Lato"/>
              </a:rPr>
              <a:t>static function main() {</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var example = new PropertyAccessorExample();</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var currentValue:Int = example.counter;</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a:t>
            </a:r>
            <a:r>
              <a:rPr b="1" lang="en" sz="1000">
                <a:solidFill>
                  <a:schemeClr val="dk2"/>
                </a:solidFill>
                <a:latin typeface="Lato"/>
                <a:ea typeface="Lato"/>
                <a:cs typeface="Lato"/>
                <a:sym typeface="Lato"/>
              </a:rPr>
              <a:t>trace("Current counter value: " + currentValue);</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example.counter = 10;</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a:t>
            </a:r>
            <a:r>
              <a:rPr b="1" lang="en" sz="1000">
                <a:solidFill>
                  <a:schemeClr val="dk2"/>
                </a:solidFill>
                <a:latin typeface="Lato"/>
                <a:ea typeface="Lato"/>
                <a:cs typeface="Lato"/>
                <a:sym typeface="Lato"/>
              </a:rPr>
              <a:t>trace("Updated counter value: " + example.counter);</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example.counter = -5;</a:t>
            </a:r>
            <a:endParaRPr b="1" sz="1000">
              <a:solidFill>
                <a:schemeClr val="dk2"/>
              </a:solidFill>
              <a:latin typeface="Lato"/>
              <a:ea typeface="Lato"/>
              <a:cs typeface="Lato"/>
              <a:sym typeface="Lato"/>
            </a:endParaRPr>
          </a:p>
          <a:p>
            <a:pPr indent="0" lvl="0" marL="0" rtl="0" algn="l">
              <a:spcBef>
                <a:spcPts val="0"/>
              </a:spcBef>
              <a:spcAft>
                <a:spcPts val="0"/>
              </a:spcAft>
              <a:buNone/>
            </a:pPr>
            <a:r>
              <a:rPr b="1" lang="en" sz="1000">
                <a:solidFill>
                  <a:schemeClr val="dk2"/>
                </a:solidFill>
                <a:latin typeface="Lato"/>
                <a:ea typeface="Lato"/>
                <a:cs typeface="Lato"/>
                <a:sym typeface="Lato"/>
              </a:rPr>
              <a:t>        trace("Updated counter value (after attempting to set a negative value): " + example.counter);</a:t>
            </a:r>
            <a:endParaRPr b="1"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300">
              <a:solidFill>
                <a:schemeClr val="dk2"/>
              </a:solidFill>
              <a:latin typeface="Lato"/>
              <a:ea typeface="Lato"/>
              <a:cs typeface="Lato"/>
              <a:sym typeface="Lato"/>
            </a:endParaRPr>
          </a:p>
          <a:p>
            <a:pPr indent="0" lvl="0" marL="0" rtl="0" algn="l">
              <a:spcBef>
                <a:spcPts val="0"/>
              </a:spcBef>
              <a:spcAft>
                <a:spcPts val="0"/>
              </a:spcAft>
              <a:buNone/>
            </a:pPr>
            <a:r>
              <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800">
              <a:solidFill>
                <a:schemeClr val="dk2"/>
              </a:solidFill>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5"/>
          <p:cNvSpPr txBox="1"/>
          <p:nvPr>
            <p:ph type="title"/>
          </p:nvPr>
        </p:nvSpPr>
        <p:spPr>
          <a:xfrm>
            <a:off x="327275" y="426650"/>
            <a:ext cx="83952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Interesting features: Extras</a:t>
            </a:r>
            <a:endParaRPr/>
          </a:p>
        </p:txBody>
      </p:sp>
      <p:sp>
        <p:nvSpPr>
          <p:cNvPr id="153" name="Google Shape;153;p25"/>
          <p:cNvSpPr txBox="1"/>
          <p:nvPr>
            <p:ph idx="2" type="body"/>
          </p:nvPr>
        </p:nvSpPr>
        <p:spPr>
          <a:xfrm>
            <a:off x="90475" y="1500475"/>
            <a:ext cx="2976000" cy="223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Function Types:</a:t>
            </a:r>
            <a:endParaRPr b="1">
              <a:solidFill>
                <a:schemeClr val="dk1"/>
              </a:solidFill>
            </a:endParaRPr>
          </a:p>
          <a:p>
            <a:pPr indent="0" lvl="0" marL="0" rtl="0" algn="l">
              <a:spcBef>
                <a:spcPts val="1600"/>
              </a:spcBef>
              <a:spcAft>
                <a:spcPts val="0"/>
              </a:spcAft>
              <a:buNone/>
            </a:pPr>
            <a:r>
              <a:rPr lang="en"/>
              <a:t>Functions are first-class citizens in Haxe. They can be assigned to variables, passed as arguments, and returned from other functions. This supports functional programming paradigms.</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54" name="Google Shape;154;p25"/>
          <p:cNvSpPr txBox="1"/>
          <p:nvPr>
            <p:ph idx="2" type="body"/>
          </p:nvPr>
        </p:nvSpPr>
        <p:spPr>
          <a:xfrm>
            <a:off x="3036300" y="1500475"/>
            <a:ext cx="3071400" cy="223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Metadata:</a:t>
            </a:r>
            <a:endParaRPr b="1">
              <a:solidFill>
                <a:schemeClr val="dk1"/>
              </a:solidFill>
            </a:endParaRPr>
          </a:p>
          <a:p>
            <a:pPr indent="0" lvl="0" marL="0" rtl="0" algn="l">
              <a:spcBef>
                <a:spcPts val="1600"/>
              </a:spcBef>
              <a:spcAft>
                <a:spcPts val="0"/>
              </a:spcAft>
              <a:buNone/>
            </a:pPr>
            <a:r>
              <a:rPr lang="en"/>
              <a:t>Haxe allows the use of metadata annotations to attach additional information to classes, fields, functions, and other elements. This metadata can be used by the compiler or other tools for various purposes.</a:t>
            </a:r>
            <a:endParaRPr/>
          </a:p>
          <a:p>
            <a:pPr indent="0" lvl="0" marL="0" rtl="0" algn="l">
              <a:spcBef>
                <a:spcPts val="1600"/>
              </a:spcBef>
              <a:spcAft>
                <a:spcPts val="0"/>
              </a:spcAft>
              <a:buNone/>
            </a:pPr>
            <a:r>
              <a:t/>
            </a:r>
            <a:endParaRPr b="1">
              <a:solidFill>
                <a:schemeClr val="dk1"/>
              </a:solidFil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55" name="Google Shape;155;p25"/>
          <p:cNvSpPr txBox="1"/>
          <p:nvPr>
            <p:ph idx="2" type="body"/>
          </p:nvPr>
        </p:nvSpPr>
        <p:spPr>
          <a:xfrm>
            <a:off x="5964100" y="1500475"/>
            <a:ext cx="3071400" cy="223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Unified Syntax:</a:t>
            </a:r>
            <a:endParaRPr b="1">
              <a:solidFill>
                <a:schemeClr val="dk1"/>
              </a:solidFill>
            </a:endParaRPr>
          </a:p>
          <a:p>
            <a:pPr indent="0" lvl="0" marL="0" rtl="0" algn="l">
              <a:spcBef>
                <a:spcPts val="1600"/>
              </a:spcBef>
              <a:spcAft>
                <a:spcPts val="0"/>
              </a:spcAft>
              <a:buNone/>
            </a:pPr>
            <a:r>
              <a:rPr lang="en"/>
              <a:t>Haxe has a consistent and unified syntax across different platforms. This makes it easier for developers to work on multiple projects and switch between different target platforms without a significant learning curve.</a:t>
            </a:r>
            <a:endParaRPr/>
          </a:p>
          <a:p>
            <a:pPr indent="0" lvl="0" marL="0" rtl="0" algn="l">
              <a:spcBef>
                <a:spcPts val="1600"/>
              </a:spcBef>
              <a:spcAft>
                <a:spcPts val="0"/>
              </a:spcAft>
              <a:buNone/>
            </a:pPr>
            <a:r>
              <a:t/>
            </a:r>
            <a:endParaRPr b="1">
              <a:solidFill>
                <a:schemeClr val="dk1"/>
              </a:solidFill>
            </a:endParaRPr>
          </a:p>
          <a:p>
            <a:pPr indent="0" lvl="0" marL="0" rtl="0" algn="l">
              <a:spcBef>
                <a:spcPts val="1600"/>
              </a:spcBef>
              <a:spcAft>
                <a:spcPts val="0"/>
              </a:spcAft>
              <a:buNone/>
            </a:pPr>
            <a:r>
              <a:t/>
            </a:r>
            <a:endParaRPr b="1">
              <a:solidFill>
                <a:schemeClr val="dk1"/>
              </a:solidFil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6"/>
          <p:cNvSpPr txBox="1"/>
          <p:nvPr>
            <p:ph type="title"/>
          </p:nvPr>
        </p:nvSpPr>
        <p:spPr>
          <a:xfrm>
            <a:off x="344825" y="54960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Haxe used for?</a:t>
            </a:r>
            <a:endParaRPr/>
          </a:p>
        </p:txBody>
      </p:sp>
      <p:sp>
        <p:nvSpPr>
          <p:cNvPr id="161" name="Google Shape;161;p26"/>
          <p:cNvSpPr txBox="1"/>
          <p:nvPr>
            <p:ph idx="1" type="body"/>
          </p:nvPr>
        </p:nvSpPr>
        <p:spPr>
          <a:xfrm>
            <a:off x="107675" y="1602675"/>
            <a:ext cx="2928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Games:</a:t>
            </a:r>
            <a:endParaRPr b="1">
              <a:solidFill>
                <a:schemeClr val="dk1"/>
              </a:solidFill>
            </a:endParaRPr>
          </a:p>
          <a:p>
            <a:pPr indent="0" lvl="0" marL="0" rtl="0" algn="l">
              <a:spcBef>
                <a:spcPts val="0"/>
              </a:spcBef>
              <a:spcAft>
                <a:spcPts val="0"/>
              </a:spcAft>
              <a:buNone/>
            </a:pPr>
            <a:r>
              <a:rPr lang="en"/>
              <a:t>Haxe is popular with game creators because it is fast, has many useful libraries, and can target iOS, Android, Web and Desktop easily.</a:t>
            </a:r>
            <a:endParaRPr/>
          </a:p>
          <a:p>
            <a:pPr indent="0" lvl="0" marL="0" rtl="0" algn="l">
              <a:spcBef>
                <a:spcPts val="0"/>
              </a:spcBef>
              <a:spcAft>
                <a:spcPts val="0"/>
              </a:spcAft>
              <a:buNone/>
            </a:pPr>
            <a:r>
              <a:t/>
            </a:r>
            <a:endParaRPr/>
          </a:p>
          <a:p>
            <a:pPr indent="0" lvl="0" marL="0" rtl="0" algn="l">
              <a:spcBef>
                <a:spcPts val="0"/>
              </a:spcBef>
              <a:spcAft>
                <a:spcPts val="0"/>
              </a:spcAft>
              <a:buClr>
                <a:schemeClr val="dk2"/>
              </a:buClr>
              <a:buSzPts val="1100"/>
              <a:buFont typeface="Arial"/>
              <a:buNone/>
            </a:pPr>
            <a:r>
              <a:rPr b="1" lang="en">
                <a:solidFill>
                  <a:schemeClr val="dk1"/>
                </a:solidFill>
              </a:rPr>
              <a:t>Desktop:</a:t>
            </a:r>
            <a:endParaRPr b="1">
              <a:solidFill>
                <a:schemeClr val="dk1"/>
              </a:solidFill>
            </a:endParaRPr>
          </a:p>
          <a:p>
            <a:pPr indent="0" lvl="0" marL="0" rtl="0" algn="l">
              <a:spcBef>
                <a:spcPts val="0"/>
              </a:spcBef>
              <a:spcAft>
                <a:spcPts val="0"/>
              </a:spcAft>
              <a:buClr>
                <a:schemeClr val="dk2"/>
              </a:buClr>
              <a:buSzPts val="1100"/>
              <a:buFont typeface="Arial"/>
              <a:buNone/>
            </a:pPr>
            <a:r>
              <a:rPr lang="en"/>
              <a:t>Build cross platform desktop apps using WX Widgets, Node Webkit, Java Swing or custom UI libraries.</a:t>
            </a:r>
            <a:endParaRPr/>
          </a:p>
          <a:p>
            <a:pPr indent="0" lvl="0" marL="0" rtl="0" algn="l">
              <a:spcBef>
                <a:spcPts val="0"/>
              </a:spcBef>
              <a:spcAft>
                <a:spcPts val="1600"/>
              </a:spcAft>
              <a:buNone/>
            </a:pPr>
            <a:r>
              <a:t/>
            </a:r>
            <a:endParaRPr/>
          </a:p>
        </p:txBody>
      </p:sp>
      <p:sp>
        <p:nvSpPr>
          <p:cNvPr id="162" name="Google Shape;162;p26"/>
          <p:cNvSpPr txBox="1"/>
          <p:nvPr>
            <p:ph idx="2" type="body"/>
          </p:nvPr>
        </p:nvSpPr>
        <p:spPr>
          <a:xfrm>
            <a:off x="3036297" y="1602675"/>
            <a:ext cx="30714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b="1" lang="en">
                <a:solidFill>
                  <a:schemeClr val="dk1"/>
                </a:solidFill>
              </a:rPr>
              <a:t>Web:</a:t>
            </a:r>
            <a:endParaRPr b="1">
              <a:solidFill>
                <a:schemeClr val="dk1"/>
              </a:solidFill>
            </a:endParaRPr>
          </a:p>
          <a:p>
            <a:pPr indent="0" lvl="0" marL="0" rtl="0" algn="l">
              <a:spcBef>
                <a:spcPts val="0"/>
              </a:spcBef>
              <a:spcAft>
                <a:spcPts val="0"/>
              </a:spcAft>
              <a:buNone/>
            </a:pPr>
            <a:r>
              <a:rPr lang="en"/>
              <a:t>Haxe gives you a powerful, type-safe language that can target JavaScript on the client and PHP, NodeJS or Neko on the server. Share code and APIs between the client and server seamlessly.</a:t>
            </a:r>
            <a:endParaRPr/>
          </a:p>
          <a:p>
            <a:pPr indent="0" lvl="0" marL="0" rtl="0" algn="l">
              <a:spcBef>
                <a:spcPts val="1600"/>
              </a:spcBef>
              <a:spcAft>
                <a:spcPts val="0"/>
              </a:spcAft>
              <a:buNone/>
            </a:pPr>
            <a:r>
              <a:rPr b="1" lang="en">
                <a:solidFill>
                  <a:schemeClr val="dk1"/>
                </a:solidFill>
              </a:rPr>
              <a:t>Command Line:</a:t>
            </a:r>
            <a:endParaRPr b="1">
              <a:solidFill>
                <a:schemeClr val="dk1"/>
              </a:solidFill>
            </a:endParaRPr>
          </a:p>
          <a:p>
            <a:pPr indent="0" lvl="0" marL="0" rtl="0" algn="l">
              <a:spcBef>
                <a:spcPts val="0"/>
              </a:spcBef>
              <a:spcAft>
                <a:spcPts val="0"/>
              </a:spcAft>
              <a:buNone/>
            </a:pPr>
            <a:r>
              <a:rPr lang="en"/>
              <a:t>Take advantage of easy-to-use libraries to write powerful, cross platform CLI applications.</a:t>
            </a:r>
            <a:endParaRPr/>
          </a:p>
          <a:p>
            <a:pPr indent="0" lvl="0" marL="0" rtl="0" algn="l">
              <a:spcBef>
                <a:spcPts val="0"/>
              </a:spcBef>
              <a:spcAft>
                <a:spcPts val="0"/>
              </a:spcAft>
              <a:buClr>
                <a:schemeClr val="dk2"/>
              </a:buClr>
              <a:buSzPts val="1100"/>
              <a:buFont typeface="Arial"/>
              <a:buNone/>
            </a:pPr>
            <a:r>
              <a:t/>
            </a:r>
            <a:endParaRPr/>
          </a:p>
          <a:p>
            <a:pPr indent="0" lvl="0" marL="0" rtl="0" algn="l">
              <a:spcBef>
                <a:spcPts val="1600"/>
              </a:spcBef>
              <a:spcAft>
                <a:spcPts val="1600"/>
              </a:spcAft>
              <a:buNone/>
            </a:pPr>
            <a:r>
              <a:t/>
            </a:r>
            <a:endParaRPr/>
          </a:p>
        </p:txBody>
      </p:sp>
      <p:sp>
        <p:nvSpPr>
          <p:cNvPr id="163" name="Google Shape;163;p26"/>
          <p:cNvSpPr txBox="1"/>
          <p:nvPr/>
        </p:nvSpPr>
        <p:spPr>
          <a:xfrm>
            <a:off x="6315600" y="1602675"/>
            <a:ext cx="2723100" cy="300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b="1" lang="en">
                <a:solidFill>
                  <a:schemeClr val="dk1"/>
                </a:solidFill>
                <a:latin typeface="Lato"/>
                <a:ea typeface="Lato"/>
                <a:cs typeface="Lato"/>
                <a:sym typeface="Lato"/>
              </a:rPr>
              <a:t>Mobile:</a:t>
            </a:r>
            <a:endParaRPr b="1">
              <a:solidFill>
                <a:schemeClr val="dk1"/>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a:solidFill>
                  <a:schemeClr val="dk2"/>
                </a:solidFill>
                <a:latin typeface="Lato"/>
                <a:ea typeface="Lato"/>
                <a:cs typeface="Lato"/>
                <a:sym typeface="Lato"/>
              </a:rPr>
              <a:t>Share code between key platforms. Access native functionality without sacrificing performance.</a:t>
            </a:r>
            <a:endParaRPr>
              <a:solidFill>
                <a:schemeClr val="dk2"/>
              </a:solidFill>
              <a:latin typeface="Lato"/>
              <a:ea typeface="Lato"/>
              <a:cs typeface="Lato"/>
              <a:sym typeface="Lato"/>
            </a:endParaRPr>
          </a:p>
          <a:p>
            <a:pPr indent="0" lvl="0" marL="0" rtl="0" algn="l">
              <a:spcBef>
                <a:spcPts val="0"/>
              </a:spcBef>
              <a:spcAft>
                <a:spcPts val="0"/>
              </a:spcAft>
              <a:buNone/>
            </a:pPr>
            <a:r>
              <a:t/>
            </a:r>
            <a:endParaRPr>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b="1" lang="en">
                <a:solidFill>
                  <a:schemeClr val="dk1"/>
                </a:solidFill>
                <a:latin typeface="Lato"/>
                <a:ea typeface="Lato"/>
                <a:cs typeface="Lato"/>
                <a:sym typeface="Lato"/>
              </a:rPr>
              <a:t>Cross-Platform APIs:</a:t>
            </a:r>
            <a:endParaRPr b="1">
              <a:solidFill>
                <a:schemeClr val="dk1"/>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a:solidFill>
                  <a:schemeClr val="dk2"/>
                </a:solidFill>
                <a:latin typeface="Lato"/>
                <a:ea typeface="Lato"/>
                <a:cs typeface="Lato"/>
                <a:sym typeface="Lato"/>
              </a:rPr>
              <a:t>Write cross platform APIs in Haxe that can be exported and shared with other languages and environments.</a:t>
            </a:r>
            <a:endParaRPr>
              <a:solidFill>
                <a:schemeClr val="dk2"/>
              </a:solidFill>
              <a:latin typeface="Lato"/>
              <a:ea typeface="Lato"/>
              <a:cs typeface="Lato"/>
              <a:sym typeface="Lato"/>
            </a:endParaRPr>
          </a:p>
          <a:p>
            <a:pPr indent="0" lvl="0" marL="0" rtl="0" algn="l">
              <a:spcBef>
                <a:spcPts val="0"/>
              </a:spcBef>
              <a:spcAft>
                <a:spcPts val="0"/>
              </a:spcAft>
              <a:buNone/>
            </a:pPr>
            <a:r>
              <a:t/>
            </a:r>
            <a:endParaRPr>
              <a:solidFill>
                <a:schemeClr val="dk2"/>
              </a:solidFill>
              <a:latin typeface="Lato"/>
              <a:ea typeface="Lato"/>
              <a:cs typeface="Lato"/>
              <a:sym typeface="La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pic>
        <p:nvPicPr>
          <p:cNvPr id="168" name="Google Shape;168;p27"/>
          <p:cNvPicPr preferRelativeResize="0"/>
          <p:nvPr/>
        </p:nvPicPr>
        <p:blipFill>
          <a:blip r:embed="rId3">
            <a:alphaModFix/>
          </a:blip>
          <a:stretch>
            <a:fillRect/>
          </a:stretch>
        </p:blipFill>
        <p:spPr>
          <a:xfrm>
            <a:off x="-249397" y="332475"/>
            <a:ext cx="5919901" cy="4619100"/>
          </a:xfrm>
          <a:prstGeom prst="rect">
            <a:avLst/>
          </a:prstGeom>
          <a:noFill/>
          <a:ln>
            <a:noFill/>
          </a:ln>
        </p:spPr>
      </p:pic>
      <p:sp>
        <p:nvSpPr>
          <p:cNvPr id="169" name="Google Shape;169;p27"/>
          <p:cNvSpPr txBox="1"/>
          <p:nvPr/>
        </p:nvSpPr>
        <p:spPr>
          <a:xfrm>
            <a:off x="5489925" y="1763700"/>
            <a:ext cx="3469800" cy="1616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3100">
                <a:solidFill>
                  <a:schemeClr val="dk1"/>
                </a:solidFill>
                <a:latin typeface="Lato"/>
                <a:ea typeface="Lato"/>
                <a:cs typeface="Lato"/>
                <a:sym typeface="Lato"/>
              </a:rPr>
              <a:t>So</a:t>
            </a:r>
            <a:r>
              <a:rPr b="1" lang="en" sz="3100">
                <a:solidFill>
                  <a:schemeClr val="dk1"/>
                </a:solidFill>
                <a:latin typeface="Lato"/>
                <a:ea typeface="Lato"/>
                <a:cs typeface="Lato"/>
                <a:sym typeface="Lato"/>
              </a:rPr>
              <a:t>m</a:t>
            </a:r>
            <a:r>
              <a:rPr b="1" lang="en" sz="3100">
                <a:solidFill>
                  <a:schemeClr val="dk1"/>
                </a:solidFill>
                <a:latin typeface="Lato"/>
                <a:ea typeface="Lato"/>
                <a:cs typeface="Lato"/>
                <a:sym typeface="Lato"/>
              </a:rPr>
              <a:t>e companies</a:t>
            </a:r>
            <a:endParaRPr b="1" sz="3100">
              <a:solidFill>
                <a:schemeClr val="dk1"/>
              </a:solidFill>
              <a:latin typeface="Lato"/>
              <a:ea typeface="Lato"/>
              <a:cs typeface="Lato"/>
              <a:sym typeface="Lato"/>
            </a:endParaRPr>
          </a:p>
          <a:p>
            <a:pPr indent="0" lvl="0" marL="0" rtl="0" algn="l">
              <a:spcBef>
                <a:spcPts val="0"/>
              </a:spcBef>
              <a:spcAft>
                <a:spcPts val="0"/>
              </a:spcAft>
              <a:buNone/>
            </a:pPr>
            <a:r>
              <a:rPr b="1" lang="en" sz="3100">
                <a:solidFill>
                  <a:schemeClr val="dk1"/>
                </a:solidFill>
                <a:latin typeface="Lato"/>
                <a:ea typeface="Lato"/>
                <a:cs typeface="Lato"/>
                <a:sym typeface="Lato"/>
              </a:rPr>
              <a:t>curr</a:t>
            </a:r>
            <a:r>
              <a:rPr b="1" lang="en" sz="3100">
                <a:solidFill>
                  <a:schemeClr val="dk1"/>
                </a:solidFill>
                <a:latin typeface="Lato"/>
                <a:ea typeface="Lato"/>
                <a:cs typeface="Lato"/>
                <a:sym typeface="Lato"/>
              </a:rPr>
              <a:t>e</a:t>
            </a:r>
            <a:r>
              <a:rPr b="1" lang="en" sz="3100">
                <a:solidFill>
                  <a:schemeClr val="dk1"/>
                </a:solidFill>
                <a:latin typeface="Lato"/>
                <a:ea typeface="Lato"/>
                <a:cs typeface="Lato"/>
                <a:sym typeface="Lato"/>
              </a:rPr>
              <a:t>ntly using Haxe</a:t>
            </a:r>
            <a:endParaRPr b="1" sz="3100">
              <a:solidFill>
                <a:schemeClr val="dk1"/>
              </a:solidFill>
              <a:latin typeface="Lato"/>
              <a:ea typeface="Lato"/>
              <a:cs typeface="Lato"/>
              <a:sym typeface="La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8"/>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Popular games that use Haxe</a:t>
            </a:r>
            <a:endParaRPr>
              <a:solidFill>
                <a:schemeClr val="dk1"/>
              </a:solidFill>
            </a:endParaRPr>
          </a:p>
        </p:txBody>
      </p:sp>
      <p:pic>
        <p:nvPicPr>
          <p:cNvPr id="175" name="Google Shape;175;p28"/>
          <p:cNvPicPr preferRelativeResize="0"/>
          <p:nvPr/>
        </p:nvPicPr>
        <p:blipFill>
          <a:blip r:embed="rId3">
            <a:alphaModFix/>
          </a:blip>
          <a:stretch>
            <a:fillRect/>
          </a:stretch>
        </p:blipFill>
        <p:spPr>
          <a:xfrm>
            <a:off x="300100" y="1314093"/>
            <a:ext cx="2545050" cy="3044557"/>
          </a:xfrm>
          <a:prstGeom prst="rect">
            <a:avLst/>
          </a:prstGeom>
          <a:noFill/>
          <a:ln>
            <a:noFill/>
          </a:ln>
        </p:spPr>
      </p:pic>
      <p:pic>
        <p:nvPicPr>
          <p:cNvPr id="176" name="Google Shape;176;p28"/>
          <p:cNvPicPr preferRelativeResize="0"/>
          <p:nvPr/>
        </p:nvPicPr>
        <p:blipFill>
          <a:blip r:embed="rId4">
            <a:alphaModFix/>
          </a:blip>
          <a:stretch>
            <a:fillRect/>
          </a:stretch>
        </p:blipFill>
        <p:spPr>
          <a:xfrm>
            <a:off x="3299463" y="1317250"/>
            <a:ext cx="2545075" cy="3038250"/>
          </a:xfrm>
          <a:prstGeom prst="rect">
            <a:avLst/>
          </a:prstGeom>
          <a:noFill/>
          <a:ln>
            <a:noFill/>
          </a:ln>
        </p:spPr>
      </p:pic>
      <p:pic>
        <p:nvPicPr>
          <p:cNvPr id="177" name="Google Shape;177;p28"/>
          <p:cNvPicPr preferRelativeResize="0"/>
          <p:nvPr/>
        </p:nvPicPr>
        <p:blipFill>
          <a:blip r:embed="rId5">
            <a:alphaModFix/>
          </a:blip>
          <a:stretch>
            <a:fillRect/>
          </a:stretch>
        </p:blipFill>
        <p:spPr>
          <a:xfrm>
            <a:off x="6298857" y="1317250"/>
            <a:ext cx="2024243" cy="30382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9"/>
          <p:cNvSpPr txBox="1"/>
          <p:nvPr>
            <p:ph type="title"/>
          </p:nvPr>
        </p:nvSpPr>
        <p:spPr>
          <a:xfrm>
            <a:off x="265500" y="1912650"/>
            <a:ext cx="4045200" cy="1318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Taking a look at the Haxe website</a:t>
            </a:r>
            <a:endParaRPr/>
          </a:p>
        </p:txBody>
      </p:sp>
      <p:sp>
        <p:nvSpPr>
          <p:cNvPr id="183" name="Google Shape;183;p29"/>
          <p:cNvSpPr txBox="1"/>
          <p:nvPr>
            <p:ph idx="2" type="body"/>
          </p:nvPr>
        </p:nvSpPr>
        <p:spPr>
          <a:xfrm>
            <a:off x="4947050" y="1131475"/>
            <a:ext cx="3837000" cy="3695100"/>
          </a:xfrm>
          <a:prstGeom prst="rect">
            <a:avLst/>
          </a:prstGeom>
        </p:spPr>
        <p:txBody>
          <a:bodyPr anchorCtr="0" anchor="ctr"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b="1" lang="en" u="sng">
                <a:hlinkClick r:id="rId3"/>
              </a:rPr>
              <a:t>https://haxe.org</a:t>
            </a:r>
            <a:r>
              <a:rPr b="1" lang="en"/>
              <a:t> </a:t>
            </a:r>
            <a:endParaRPr b="1"/>
          </a:p>
          <a:p>
            <a:pPr indent="-342900" lvl="0" marL="457200" rtl="0" algn="l">
              <a:lnSpc>
                <a:spcPct val="200000"/>
              </a:lnSpc>
              <a:spcBef>
                <a:spcPts val="0"/>
              </a:spcBef>
              <a:spcAft>
                <a:spcPts val="0"/>
              </a:spcAft>
              <a:buSzPts val="1800"/>
              <a:buChar char="-"/>
            </a:pPr>
            <a:r>
              <a:rPr b="1" lang="en"/>
              <a:t>Video Tutorials</a:t>
            </a:r>
            <a:endParaRPr b="1"/>
          </a:p>
          <a:p>
            <a:pPr indent="-342900" lvl="0" marL="457200" rtl="0" algn="l">
              <a:lnSpc>
                <a:spcPct val="200000"/>
              </a:lnSpc>
              <a:spcBef>
                <a:spcPts val="0"/>
              </a:spcBef>
              <a:spcAft>
                <a:spcPts val="0"/>
              </a:spcAft>
              <a:buSzPts val="1800"/>
              <a:buChar char="-"/>
            </a:pPr>
            <a:r>
              <a:rPr b="1" lang="en"/>
              <a:t>Extensive</a:t>
            </a:r>
            <a:r>
              <a:rPr b="1" lang="en"/>
              <a:t> documentation</a:t>
            </a:r>
            <a:endParaRPr b="1"/>
          </a:p>
          <a:p>
            <a:pPr indent="-342900" lvl="0" marL="457200" rtl="0" algn="l">
              <a:lnSpc>
                <a:spcPct val="200000"/>
              </a:lnSpc>
              <a:spcBef>
                <a:spcPts val="0"/>
              </a:spcBef>
              <a:spcAft>
                <a:spcPts val="0"/>
              </a:spcAft>
              <a:buSzPts val="1800"/>
              <a:buChar char="-"/>
            </a:pPr>
            <a:r>
              <a:rPr b="1" lang="en"/>
              <a:t>Haxe playground </a:t>
            </a:r>
            <a:endParaRPr b="1"/>
          </a:p>
          <a:p>
            <a:pPr indent="-342900" lvl="0" marL="457200" rtl="0" algn="l">
              <a:lnSpc>
                <a:spcPct val="200000"/>
              </a:lnSpc>
              <a:spcBef>
                <a:spcPts val="0"/>
              </a:spcBef>
              <a:spcAft>
                <a:spcPts val="0"/>
              </a:spcAft>
              <a:buSzPts val="1800"/>
              <a:buChar char="-"/>
            </a:pPr>
            <a:r>
              <a:rPr b="1" lang="en"/>
              <a:t>Community</a:t>
            </a:r>
            <a:r>
              <a:rPr b="1" lang="en"/>
              <a:t> connections</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title"/>
          </p:nvPr>
        </p:nvSpPr>
        <p:spPr>
          <a:xfrm>
            <a:off x="265500" y="1912650"/>
            <a:ext cx="4045200" cy="1318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What is Haxe?</a:t>
            </a:r>
            <a:endParaRPr/>
          </a:p>
        </p:txBody>
      </p:sp>
      <p:sp>
        <p:nvSpPr>
          <p:cNvPr id="79" name="Google Shape;79;p14"/>
          <p:cNvSpPr txBox="1"/>
          <p:nvPr>
            <p:ph idx="2" type="body"/>
          </p:nvPr>
        </p:nvSpPr>
        <p:spPr>
          <a:xfrm>
            <a:off x="4878025" y="408025"/>
            <a:ext cx="3837000" cy="393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Haxe is a cross-platform programming language and compiler used to produce applications and source code for many different computing platforms from one code-base.</a:t>
            </a:r>
            <a:endParaRPr sz="1500"/>
          </a:p>
          <a:p>
            <a:pPr indent="0" lvl="0" marL="0" rtl="0" algn="l">
              <a:spcBef>
                <a:spcPts val="1600"/>
              </a:spcBef>
              <a:spcAft>
                <a:spcPts val="0"/>
              </a:spcAft>
              <a:buNone/>
            </a:pPr>
            <a:r>
              <a:rPr lang="en" sz="1500"/>
              <a:t>Haxe was </a:t>
            </a:r>
            <a:r>
              <a:rPr lang="en" sz="1500"/>
              <a:t>designed</a:t>
            </a:r>
            <a:r>
              <a:rPr lang="en" sz="1500"/>
              <a:t> for the goal of creating a universal language for developing </a:t>
            </a:r>
            <a:r>
              <a:rPr lang="en" sz="1500"/>
              <a:t>software</a:t>
            </a:r>
            <a:r>
              <a:rPr lang="en" sz="1500"/>
              <a:t> that can run on multiple platforms.</a:t>
            </a:r>
            <a:endParaRPr sz="1500"/>
          </a:p>
          <a:p>
            <a:pPr indent="0" lvl="0" marL="0" rtl="0" algn="l">
              <a:spcBef>
                <a:spcPts val="1600"/>
              </a:spcBef>
              <a:spcAft>
                <a:spcPts val="1600"/>
              </a:spcAft>
              <a:buNone/>
            </a:pPr>
            <a:r>
              <a:rPr lang="en" sz="1500"/>
              <a:t>In short, Haxe aims to ease the pain of transitioning between new languages by having just one source language (the Haxe language) and many outputs (through the Haxe compiler).</a:t>
            </a:r>
            <a:endParaRPr sz="1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A </a:t>
            </a:r>
            <a:r>
              <a:rPr lang="en">
                <a:solidFill>
                  <a:schemeClr val="dk1"/>
                </a:solidFill>
              </a:rPr>
              <a:t>Brief</a:t>
            </a:r>
            <a:r>
              <a:rPr lang="en">
                <a:solidFill>
                  <a:schemeClr val="dk1"/>
                </a:solidFill>
              </a:rPr>
              <a:t> Timeline of Haxe</a:t>
            </a:r>
            <a:endParaRPr>
              <a:solidFill>
                <a:schemeClr val="dk1"/>
              </a:solidFill>
            </a:endParaRPr>
          </a:p>
        </p:txBody>
      </p:sp>
      <p:sp>
        <p:nvSpPr>
          <p:cNvPr id="85" name="Google Shape;85;p15"/>
          <p:cNvSpPr txBox="1"/>
          <p:nvPr/>
        </p:nvSpPr>
        <p:spPr>
          <a:xfrm>
            <a:off x="303300" y="1343925"/>
            <a:ext cx="8520600" cy="2955300"/>
          </a:xfrm>
          <a:prstGeom prst="rect">
            <a:avLst/>
          </a:prstGeom>
          <a:noFill/>
          <a:ln>
            <a:noFill/>
          </a:ln>
        </p:spPr>
        <p:txBody>
          <a:bodyPr anchorCtr="0" anchor="t" bIns="91425" lIns="91425" spcFirstLastPara="1" rIns="91425" wrap="square" tIns="91425">
            <a:spAutoFit/>
          </a:bodyPr>
          <a:lstStyle/>
          <a:p>
            <a:pPr indent="-342900" lvl="0" marL="457200" rtl="0" algn="l">
              <a:lnSpc>
                <a:spcPct val="150000"/>
              </a:lnSpc>
              <a:spcBef>
                <a:spcPts val="0"/>
              </a:spcBef>
              <a:spcAft>
                <a:spcPts val="0"/>
              </a:spcAft>
              <a:buClr>
                <a:schemeClr val="dk2"/>
              </a:buClr>
              <a:buSzPts val="1800"/>
              <a:buFont typeface="Lato"/>
              <a:buChar char="-"/>
            </a:pPr>
            <a:r>
              <a:rPr b="1" lang="en" sz="1800">
                <a:solidFill>
                  <a:schemeClr val="dk2"/>
                </a:solidFill>
                <a:latin typeface="Lato"/>
                <a:ea typeface="Lato"/>
                <a:cs typeface="Lato"/>
                <a:sym typeface="Lato"/>
              </a:rPr>
              <a:t>Development of Haxe began in October 2005</a:t>
            </a:r>
            <a:endParaRPr b="1" sz="1800">
              <a:solidFill>
                <a:schemeClr val="dk2"/>
              </a:solidFill>
              <a:latin typeface="Lato"/>
              <a:ea typeface="Lato"/>
              <a:cs typeface="Lato"/>
              <a:sym typeface="Lato"/>
            </a:endParaRPr>
          </a:p>
          <a:p>
            <a:pPr indent="-342900" lvl="0" marL="457200" rtl="0" algn="l">
              <a:lnSpc>
                <a:spcPct val="150000"/>
              </a:lnSpc>
              <a:spcBef>
                <a:spcPts val="0"/>
              </a:spcBef>
              <a:spcAft>
                <a:spcPts val="0"/>
              </a:spcAft>
              <a:buClr>
                <a:schemeClr val="dk2"/>
              </a:buClr>
              <a:buSzPts val="1800"/>
              <a:buFont typeface="Lato"/>
              <a:buChar char="-"/>
            </a:pPr>
            <a:r>
              <a:rPr b="1" lang="en" sz="1800">
                <a:solidFill>
                  <a:schemeClr val="dk2"/>
                </a:solidFill>
                <a:latin typeface="Lato"/>
                <a:ea typeface="Lato"/>
                <a:cs typeface="Lato"/>
                <a:sym typeface="Lato"/>
              </a:rPr>
              <a:t>The first alpha version was released on November 14, 2005</a:t>
            </a:r>
            <a:endParaRPr b="1" sz="1800">
              <a:solidFill>
                <a:schemeClr val="dk2"/>
              </a:solidFill>
              <a:latin typeface="Lato"/>
              <a:ea typeface="Lato"/>
              <a:cs typeface="Lato"/>
              <a:sym typeface="Lato"/>
            </a:endParaRPr>
          </a:p>
          <a:p>
            <a:pPr indent="-342900" lvl="0" marL="457200" rtl="0" algn="l">
              <a:lnSpc>
                <a:spcPct val="150000"/>
              </a:lnSpc>
              <a:spcBef>
                <a:spcPts val="0"/>
              </a:spcBef>
              <a:spcAft>
                <a:spcPts val="0"/>
              </a:spcAft>
              <a:buClr>
                <a:schemeClr val="dk2"/>
              </a:buClr>
              <a:buSzPts val="1800"/>
              <a:buFont typeface="Lato"/>
              <a:buChar char="-"/>
            </a:pPr>
            <a:r>
              <a:rPr b="1" lang="en" sz="1800">
                <a:solidFill>
                  <a:schemeClr val="dk2"/>
                </a:solidFill>
                <a:latin typeface="Lato"/>
                <a:ea typeface="Lato"/>
                <a:cs typeface="Lato"/>
                <a:sym typeface="Lato"/>
              </a:rPr>
              <a:t>Haxe 1.0 was released in April 2006, with support for Adobe Flash, JavaScript, and NekoVM programs</a:t>
            </a:r>
            <a:endParaRPr b="1" sz="1800">
              <a:solidFill>
                <a:schemeClr val="dk2"/>
              </a:solidFill>
              <a:latin typeface="Lato"/>
              <a:ea typeface="Lato"/>
              <a:cs typeface="Lato"/>
              <a:sym typeface="Lato"/>
            </a:endParaRPr>
          </a:p>
          <a:p>
            <a:pPr indent="-342900" lvl="0" marL="457200" rtl="0" algn="l">
              <a:lnSpc>
                <a:spcPct val="150000"/>
              </a:lnSpc>
              <a:spcBef>
                <a:spcPts val="0"/>
              </a:spcBef>
              <a:spcAft>
                <a:spcPts val="0"/>
              </a:spcAft>
              <a:buClr>
                <a:schemeClr val="dk2"/>
              </a:buClr>
              <a:buSzPts val="1800"/>
              <a:buFont typeface="Lato"/>
              <a:buChar char="-"/>
            </a:pPr>
            <a:r>
              <a:rPr b="1" lang="en" sz="1800">
                <a:solidFill>
                  <a:schemeClr val="dk2"/>
                </a:solidFill>
                <a:latin typeface="Lato"/>
                <a:ea typeface="Lato"/>
                <a:cs typeface="Lato"/>
                <a:sym typeface="Lato"/>
              </a:rPr>
              <a:t>Support for PHP was added in 2008, and C++ was added in 2009</a:t>
            </a:r>
            <a:endParaRPr b="1" sz="1800">
              <a:solidFill>
                <a:schemeClr val="dk2"/>
              </a:solidFill>
              <a:latin typeface="Lato"/>
              <a:ea typeface="Lato"/>
              <a:cs typeface="Lato"/>
              <a:sym typeface="Lato"/>
            </a:endParaRPr>
          </a:p>
          <a:p>
            <a:pPr indent="-342900" lvl="0" marL="457200" rtl="0" algn="l">
              <a:lnSpc>
                <a:spcPct val="150000"/>
              </a:lnSpc>
              <a:spcBef>
                <a:spcPts val="0"/>
              </a:spcBef>
              <a:spcAft>
                <a:spcPts val="0"/>
              </a:spcAft>
              <a:buClr>
                <a:schemeClr val="dk2"/>
              </a:buClr>
              <a:buSzPts val="1800"/>
              <a:buFont typeface="Lato"/>
              <a:buChar char="-"/>
            </a:pPr>
            <a:r>
              <a:rPr b="1" lang="en" sz="1800">
                <a:solidFill>
                  <a:schemeClr val="dk2"/>
                </a:solidFill>
                <a:latin typeface="Lato"/>
                <a:ea typeface="Lato"/>
                <a:cs typeface="Lato"/>
                <a:sym typeface="Lato"/>
              </a:rPr>
              <a:t>More platforms such as C# and Java were added with a compiler overhaul in 2012</a:t>
            </a:r>
            <a:endParaRPr b="1" sz="1800">
              <a:solidFill>
                <a:schemeClr val="dk2"/>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6"/>
          <p:cNvSpPr txBox="1"/>
          <p:nvPr>
            <p:ph type="title"/>
          </p:nvPr>
        </p:nvSpPr>
        <p:spPr>
          <a:xfrm>
            <a:off x="309675" y="488125"/>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Basic Information</a:t>
            </a:r>
            <a:endParaRPr/>
          </a:p>
        </p:txBody>
      </p:sp>
      <p:sp>
        <p:nvSpPr>
          <p:cNvPr id="91" name="Google Shape;91;p16"/>
          <p:cNvSpPr txBox="1"/>
          <p:nvPr/>
        </p:nvSpPr>
        <p:spPr>
          <a:xfrm>
            <a:off x="474325" y="1194600"/>
            <a:ext cx="7879200" cy="3118200"/>
          </a:xfrm>
          <a:prstGeom prst="rect">
            <a:avLst/>
          </a:prstGeom>
          <a:noFill/>
          <a:ln>
            <a:noFill/>
          </a:ln>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2"/>
              </a:buClr>
              <a:buSzPts val="1800"/>
              <a:buFont typeface="Lato"/>
              <a:buChar char="-"/>
            </a:pPr>
            <a:r>
              <a:rPr lang="en" sz="1800">
                <a:solidFill>
                  <a:schemeClr val="dk2"/>
                </a:solidFill>
                <a:latin typeface="Lato"/>
                <a:ea typeface="Lato"/>
                <a:cs typeface="Lato"/>
                <a:sym typeface="Lato"/>
              </a:rPr>
              <a:t>Multi-paradigm</a:t>
            </a:r>
            <a:endParaRPr sz="1800">
              <a:solidFill>
                <a:schemeClr val="dk2"/>
              </a:solidFill>
              <a:latin typeface="Lato"/>
              <a:ea typeface="Lato"/>
              <a:cs typeface="Lato"/>
              <a:sym typeface="Lato"/>
            </a:endParaRPr>
          </a:p>
          <a:p>
            <a:pPr indent="-342900" lvl="0" marL="457200" rtl="0" algn="l">
              <a:lnSpc>
                <a:spcPct val="150000"/>
              </a:lnSpc>
              <a:spcBef>
                <a:spcPts val="0"/>
              </a:spcBef>
              <a:spcAft>
                <a:spcPts val="0"/>
              </a:spcAft>
              <a:buClr>
                <a:schemeClr val="dk2"/>
              </a:buClr>
              <a:buSzPts val="1800"/>
              <a:buFont typeface="Lato"/>
              <a:buChar char="-"/>
            </a:pPr>
            <a:r>
              <a:rPr lang="en" sz="1800">
                <a:solidFill>
                  <a:schemeClr val="dk2"/>
                </a:solidFill>
                <a:latin typeface="Lato"/>
                <a:ea typeface="Lato"/>
                <a:cs typeface="Lato"/>
                <a:sym typeface="Lato"/>
              </a:rPr>
              <a:t>Strict type system with type inference </a:t>
            </a:r>
            <a:endParaRPr sz="1800">
              <a:solidFill>
                <a:schemeClr val="dk2"/>
              </a:solidFill>
              <a:latin typeface="Lato"/>
              <a:ea typeface="Lato"/>
              <a:cs typeface="Lato"/>
              <a:sym typeface="Lato"/>
            </a:endParaRPr>
          </a:p>
          <a:p>
            <a:pPr indent="-342900" lvl="0" marL="457200" rtl="0" algn="l">
              <a:lnSpc>
                <a:spcPct val="150000"/>
              </a:lnSpc>
              <a:spcBef>
                <a:spcPts val="0"/>
              </a:spcBef>
              <a:spcAft>
                <a:spcPts val="0"/>
              </a:spcAft>
              <a:buClr>
                <a:schemeClr val="dk2"/>
              </a:buClr>
              <a:buSzPts val="1800"/>
              <a:buFont typeface="Lato"/>
              <a:buChar char="-"/>
            </a:pPr>
            <a:r>
              <a:rPr lang="en" sz="1800">
                <a:solidFill>
                  <a:schemeClr val="dk2"/>
                </a:solidFill>
                <a:latin typeface="Lato"/>
                <a:ea typeface="Lato"/>
                <a:cs typeface="Lato"/>
                <a:sym typeface="Lato"/>
              </a:rPr>
              <a:t>Compiler </a:t>
            </a:r>
            <a:r>
              <a:rPr lang="en" sz="1800">
                <a:solidFill>
                  <a:schemeClr val="dk2"/>
                </a:solidFill>
                <a:latin typeface="Lato"/>
                <a:ea typeface="Lato"/>
                <a:cs typeface="Lato"/>
                <a:sym typeface="Lato"/>
              </a:rPr>
              <a:t>written</a:t>
            </a:r>
            <a:r>
              <a:rPr lang="en" sz="1800">
                <a:solidFill>
                  <a:schemeClr val="dk2"/>
                </a:solidFill>
                <a:latin typeface="Lato"/>
                <a:ea typeface="Lato"/>
                <a:cs typeface="Lato"/>
                <a:sym typeface="Lato"/>
              </a:rPr>
              <a:t> in OCaml</a:t>
            </a:r>
            <a:endParaRPr sz="1800">
              <a:solidFill>
                <a:schemeClr val="dk2"/>
              </a:solidFill>
              <a:latin typeface="Lato"/>
              <a:ea typeface="Lato"/>
              <a:cs typeface="Lato"/>
              <a:sym typeface="Lato"/>
            </a:endParaRPr>
          </a:p>
          <a:p>
            <a:pPr indent="-342900" lvl="0" marL="457200" rtl="0" algn="l">
              <a:lnSpc>
                <a:spcPct val="150000"/>
              </a:lnSpc>
              <a:spcBef>
                <a:spcPts val="0"/>
              </a:spcBef>
              <a:spcAft>
                <a:spcPts val="0"/>
              </a:spcAft>
              <a:buClr>
                <a:schemeClr val="dk2"/>
              </a:buClr>
              <a:buSzPts val="1800"/>
              <a:buFont typeface="Lato"/>
              <a:buChar char="-"/>
            </a:pPr>
            <a:r>
              <a:rPr lang="en" sz="1800">
                <a:solidFill>
                  <a:schemeClr val="dk2"/>
                </a:solidFill>
                <a:latin typeface="Lato"/>
                <a:ea typeface="Lato"/>
                <a:cs typeface="Lato"/>
                <a:sym typeface="Lato"/>
              </a:rPr>
              <a:t>Open source</a:t>
            </a:r>
            <a:endParaRPr sz="1800">
              <a:solidFill>
                <a:schemeClr val="dk2"/>
              </a:solidFill>
              <a:latin typeface="Lato"/>
              <a:ea typeface="Lato"/>
              <a:cs typeface="Lato"/>
              <a:sym typeface="Lato"/>
            </a:endParaRPr>
          </a:p>
          <a:p>
            <a:pPr indent="-342900" lvl="0" marL="457200" rtl="0" algn="l">
              <a:lnSpc>
                <a:spcPct val="150000"/>
              </a:lnSpc>
              <a:spcBef>
                <a:spcPts val="0"/>
              </a:spcBef>
              <a:spcAft>
                <a:spcPts val="0"/>
              </a:spcAft>
              <a:buClr>
                <a:schemeClr val="dk2"/>
              </a:buClr>
              <a:buSzPts val="1800"/>
              <a:buFont typeface="Lato"/>
              <a:buChar char="-"/>
            </a:pPr>
            <a:r>
              <a:rPr lang="en" sz="1800">
                <a:solidFill>
                  <a:schemeClr val="dk2"/>
                </a:solidFill>
                <a:latin typeface="Lato"/>
                <a:ea typeface="Lato"/>
                <a:cs typeface="Lato"/>
                <a:sym typeface="Lato"/>
              </a:rPr>
              <a:t>Inspired/influenced by ECMAScript, JavaScript, ActionScript, OCaml, Java, C++, PHP, C#, Python, Lua, NekoVM</a:t>
            </a:r>
            <a:endParaRPr sz="1800">
              <a:solidFill>
                <a:schemeClr val="dk2"/>
              </a:solidFill>
              <a:latin typeface="Lato"/>
              <a:ea typeface="Lato"/>
              <a:cs typeface="Lato"/>
              <a:sym typeface="Lato"/>
            </a:endParaRPr>
          </a:p>
          <a:p>
            <a:pPr indent="-342900" lvl="0" marL="457200" rtl="0" algn="l">
              <a:lnSpc>
                <a:spcPct val="150000"/>
              </a:lnSpc>
              <a:spcBef>
                <a:spcPts val="0"/>
              </a:spcBef>
              <a:spcAft>
                <a:spcPts val="0"/>
              </a:spcAft>
              <a:buClr>
                <a:schemeClr val="dk2"/>
              </a:buClr>
              <a:buSzPts val="1800"/>
              <a:buFont typeface="Lato"/>
              <a:buChar char="-"/>
            </a:pPr>
            <a:r>
              <a:rPr lang="en" sz="1800">
                <a:solidFill>
                  <a:schemeClr val="dk2"/>
                </a:solidFill>
                <a:latin typeface="Lato"/>
                <a:ea typeface="Lato"/>
                <a:cs typeface="Lato"/>
                <a:sym typeface="Lato"/>
              </a:rPr>
              <a:t>Developed by Nicolas Cannasse</a:t>
            </a:r>
            <a:endParaRPr sz="1800">
              <a:solidFill>
                <a:schemeClr val="dk2"/>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7"/>
          <p:cNvSpPr txBox="1"/>
          <p:nvPr>
            <p:ph type="title"/>
          </p:nvPr>
        </p:nvSpPr>
        <p:spPr>
          <a:xfrm>
            <a:off x="327275" y="426650"/>
            <a:ext cx="83952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Interesting features: Type inference</a:t>
            </a:r>
            <a:endParaRPr/>
          </a:p>
        </p:txBody>
      </p:sp>
      <p:sp>
        <p:nvSpPr>
          <p:cNvPr id="97" name="Google Shape;97;p17"/>
          <p:cNvSpPr txBox="1"/>
          <p:nvPr>
            <p:ph idx="2" type="body"/>
          </p:nvPr>
        </p:nvSpPr>
        <p:spPr>
          <a:xfrm>
            <a:off x="327272" y="1462150"/>
            <a:ext cx="30714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b="1" lang="en">
                <a:solidFill>
                  <a:schemeClr val="dk1"/>
                </a:solidFill>
              </a:rPr>
              <a:t>Type Inference:</a:t>
            </a:r>
            <a:endParaRPr b="1">
              <a:solidFill>
                <a:schemeClr val="dk1"/>
              </a:solidFill>
            </a:endParaRPr>
          </a:p>
          <a:p>
            <a:pPr indent="0" lvl="0" marL="0" rtl="0" algn="l">
              <a:spcBef>
                <a:spcPts val="1600"/>
              </a:spcBef>
              <a:spcAft>
                <a:spcPts val="0"/>
              </a:spcAft>
              <a:buNone/>
            </a:pPr>
            <a:r>
              <a:rPr lang="en"/>
              <a:t>While Haxe is statically typed, it also supports type inference. This means that the compiler can often infer the types of variables without explicit type annotations, reducing the need for verbose type declarations.</a:t>
            </a:r>
            <a:endParaRPr/>
          </a:p>
          <a:p>
            <a:pPr indent="0" lvl="0" marL="0" rtl="0" algn="l">
              <a:spcBef>
                <a:spcPts val="1600"/>
              </a:spcBef>
              <a:spcAft>
                <a:spcPts val="0"/>
              </a:spcAft>
              <a:buNone/>
            </a:pPr>
            <a:r>
              <a:t/>
            </a:r>
            <a:endParaRPr/>
          </a:p>
          <a:p>
            <a:pPr indent="0" lvl="0" marL="0" rtl="0" algn="l">
              <a:spcBef>
                <a:spcPts val="1600"/>
              </a:spcBef>
              <a:spcAft>
                <a:spcPts val="0"/>
              </a:spcAft>
              <a:buClr>
                <a:schemeClr val="dk2"/>
              </a:buClr>
              <a:buSzPts val="1100"/>
              <a:buFont typeface="Arial"/>
              <a:buNone/>
            </a:pPr>
            <a:r>
              <a:t/>
            </a:r>
            <a:endParaRPr/>
          </a:p>
          <a:p>
            <a:pPr indent="0" lvl="0" marL="0" rtl="0" algn="l">
              <a:spcBef>
                <a:spcPts val="1600"/>
              </a:spcBef>
              <a:spcAft>
                <a:spcPts val="1600"/>
              </a:spcAft>
              <a:buNone/>
            </a:pPr>
            <a:r>
              <a:t/>
            </a:r>
            <a:endParaRPr/>
          </a:p>
        </p:txBody>
      </p:sp>
      <p:sp>
        <p:nvSpPr>
          <p:cNvPr id="98" name="Google Shape;98;p17"/>
          <p:cNvSpPr txBox="1"/>
          <p:nvPr/>
        </p:nvSpPr>
        <p:spPr>
          <a:xfrm>
            <a:off x="3398675" y="1746850"/>
            <a:ext cx="5463600" cy="2433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1600">
                <a:solidFill>
                  <a:schemeClr val="dk2"/>
                </a:solidFill>
                <a:latin typeface="Lato"/>
                <a:ea typeface="Lato"/>
                <a:cs typeface="Lato"/>
                <a:sym typeface="Lato"/>
              </a:rPr>
              <a:t>static function main() {</a:t>
            </a:r>
            <a:endParaRPr sz="16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sz="1600">
                <a:solidFill>
                  <a:schemeClr val="dk2"/>
                </a:solidFill>
                <a:latin typeface="Lato"/>
                <a:ea typeface="Lato"/>
                <a:cs typeface="Lato"/>
                <a:sym typeface="Lato"/>
              </a:rPr>
              <a:t>        </a:t>
            </a:r>
            <a:endParaRPr sz="16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sz="1600">
                <a:solidFill>
                  <a:schemeClr val="dk2"/>
                </a:solidFill>
                <a:latin typeface="Lato"/>
                <a:ea typeface="Lato"/>
                <a:cs typeface="Lato"/>
                <a:sym typeface="Lato"/>
              </a:rPr>
              <a:t>        var message = "Hello, Haxe!";	 </a:t>
            </a:r>
            <a:r>
              <a:rPr b="1" lang="en" sz="1600">
                <a:solidFill>
                  <a:schemeClr val="dk1"/>
                </a:solidFill>
                <a:latin typeface="Lato"/>
                <a:ea typeface="Lato"/>
                <a:cs typeface="Lato"/>
                <a:sym typeface="Lato"/>
              </a:rPr>
              <a:t>(Inferred as String)</a:t>
            </a:r>
            <a:endParaRPr b="1" sz="1600">
              <a:solidFill>
                <a:schemeClr val="dk1"/>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sz="1600">
                <a:solidFill>
                  <a:schemeClr val="dk2"/>
                </a:solidFill>
                <a:latin typeface="Lato"/>
                <a:ea typeface="Lato"/>
                <a:cs typeface="Lato"/>
                <a:sym typeface="Lato"/>
              </a:rPr>
              <a:t>        var count = 42;             			 </a:t>
            </a:r>
            <a:r>
              <a:rPr b="1" lang="en" sz="1600">
                <a:solidFill>
                  <a:schemeClr val="dk1"/>
                </a:solidFill>
                <a:latin typeface="Lato"/>
                <a:ea typeface="Lato"/>
                <a:cs typeface="Lato"/>
                <a:sym typeface="Lato"/>
              </a:rPr>
              <a:t>(Inferred as Int)</a:t>
            </a:r>
            <a:endParaRPr b="1" sz="1600">
              <a:solidFill>
                <a:schemeClr val="dk1"/>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sz="1600">
                <a:solidFill>
                  <a:schemeClr val="dk2"/>
                </a:solidFill>
                <a:latin typeface="Lato"/>
                <a:ea typeface="Lato"/>
                <a:cs typeface="Lato"/>
                <a:sym typeface="Lato"/>
              </a:rPr>
              <a:t>        var pi = 3.14;              			 </a:t>
            </a:r>
            <a:r>
              <a:rPr b="1" lang="en" sz="1600">
                <a:solidFill>
                  <a:schemeClr val="dk1"/>
                </a:solidFill>
                <a:latin typeface="Lato"/>
                <a:ea typeface="Lato"/>
                <a:cs typeface="Lato"/>
                <a:sym typeface="Lato"/>
              </a:rPr>
              <a:t>(Inferred as Float)</a:t>
            </a:r>
            <a:endParaRPr b="1" sz="1600">
              <a:solidFill>
                <a:schemeClr val="dk1"/>
              </a:solidFill>
              <a:latin typeface="Lato"/>
              <a:ea typeface="Lato"/>
              <a:cs typeface="Lato"/>
              <a:sym typeface="Lato"/>
            </a:endParaRPr>
          </a:p>
          <a:p>
            <a:pPr indent="0" lvl="0" marL="0" rtl="0" algn="l">
              <a:spcBef>
                <a:spcPts val="0"/>
              </a:spcBef>
              <a:spcAft>
                <a:spcPts val="0"/>
              </a:spcAft>
              <a:buNone/>
            </a:pPr>
            <a:r>
              <a:t/>
            </a:r>
            <a:endParaRPr sz="1800">
              <a:solidFill>
                <a:schemeClr val="dk2"/>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8"/>
          <p:cNvSpPr txBox="1"/>
          <p:nvPr>
            <p:ph type="title"/>
          </p:nvPr>
        </p:nvSpPr>
        <p:spPr>
          <a:xfrm>
            <a:off x="327275" y="426650"/>
            <a:ext cx="83952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Interesting features: Macros</a:t>
            </a:r>
            <a:endParaRPr/>
          </a:p>
        </p:txBody>
      </p:sp>
      <p:sp>
        <p:nvSpPr>
          <p:cNvPr id="104" name="Google Shape;104;p18"/>
          <p:cNvSpPr txBox="1"/>
          <p:nvPr>
            <p:ph idx="2" type="body"/>
          </p:nvPr>
        </p:nvSpPr>
        <p:spPr>
          <a:xfrm>
            <a:off x="327272" y="1070550"/>
            <a:ext cx="30714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Macros</a:t>
            </a:r>
            <a:r>
              <a:rPr b="1" lang="en">
                <a:solidFill>
                  <a:schemeClr val="dk1"/>
                </a:solidFill>
              </a:rPr>
              <a:t>:</a:t>
            </a:r>
            <a:endParaRPr b="1">
              <a:solidFill>
                <a:schemeClr val="dk1"/>
              </a:solidFill>
            </a:endParaRPr>
          </a:p>
          <a:p>
            <a:pPr indent="0" lvl="0" marL="0" rtl="0" algn="l">
              <a:spcBef>
                <a:spcPts val="1600"/>
              </a:spcBef>
              <a:spcAft>
                <a:spcPts val="0"/>
              </a:spcAft>
              <a:buNone/>
            </a:pPr>
            <a:r>
              <a:rPr lang="en"/>
              <a:t>Haxe has a powerful macro system that allows developers to perform code generation and manipulation at compile time. This feature enables the creation of domain-specific languages, optimizations, and other advanced code transformations.</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05" name="Google Shape;105;p18"/>
          <p:cNvSpPr txBox="1"/>
          <p:nvPr/>
        </p:nvSpPr>
        <p:spPr>
          <a:xfrm>
            <a:off x="4100075" y="1114800"/>
            <a:ext cx="5463600" cy="291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Lato"/>
                <a:ea typeface="Lato"/>
                <a:cs typeface="Lato"/>
                <a:sym typeface="Lato"/>
              </a:rPr>
              <a:t>macro function customLog(expr:Expr):Expr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return macro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trace("Custom Log: " $expr);</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class MacroExample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static function main()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customLog("Hello, Haxe!");</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800">
              <a:solidFill>
                <a:schemeClr val="dk2"/>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9"/>
          <p:cNvSpPr txBox="1"/>
          <p:nvPr>
            <p:ph type="title"/>
          </p:nvPr>
        </p:nvSpPr>
        <p:spPr>
          <a:xfrm>
            <a:off x="327275" y="426650"/>
            <a:ext cx="83952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Interesting features: Macros (cont.)</a:t>
            </a:r>
            <a:endParaRPr/>
          </a:p>
        </p:txBody>
      </p:sp>
      <p:sp>
        <p:nvSpPr>
          <p:cNvPr id="111" name="Google Shape;111;p19"/>
          <p:cNvSpPr txBox="1"/>
          <p:nvPr>
            <p:ph idx="2" type="body"/>
          </p:nvPr>
        </p:nvSpPr>
        <p:spPr>
          <a:xfrm>
            <a:off x="327275" y="1070550"/>
            <a:ext cx="3586800" cy="321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Explanation:</a:t>
            </a:r>
            <a:endParaRPr b="1">
              <a:solidFill>
                <a:schemeClr val="dk1"/>
              </a:solidFill>
            </a:endParaRPr>
          </a:p>
          <a:p>
            <a:pPr indent="0" lvl="0" marL="0" rtl="0" algn="l">
              <a:spcBef>
                <a:spcPts val="1600"/>
              </a:spcBef>
              <a:spcAft>
                <a:spcPts val="0"/>
              </a:spcAft>
              <a:buNone/>
            </a:pPr>
            <a:r>
              <a:rPr lang="en" sz="1200"/>
              <a:t>In this example, we define a macro function </a:t>
            </a:r>
            <a:r>
              <a:rPr b="1" lang="en" sz="1200"/>
              <a:t>customLog</a:t>
            </a:r>
            <a:r>
              <a:rPr lang="en" sz="1200"/>
              <a:t> that takes an expression (expr: Expr) and returns a modified expression. The macro generates a custom log statement using the trace function with the provided expression.</a:t>
            </a:r>
            <a:endParaRPr sz="1200"/>
          </a:p>
          <a:p>
            <a:pPr indent="0" lvl="0" marL="0" rtl="0" algn="l">
              <a:spcBef>
                <a:spcPts val="1600"/>
              </a:spcBef>
              <a:spcAft>
                <a:spcPts val="0"/>
              </a:spcAft>
              <a:buNone/>
            </a:pPr>
            <a:r>
              <a:rPr lang="en" sz="1200"/>
              <a:t>When the </a:t>
            </a:r>
            <a:r>
              <a:rPr b="1" lang="en" sz="1200"/>
              <a:t>customLog</a:t>
            </a:r>
            <a:r>
              <a:rPr lang="en" sz="1200"/>
              <a:t> macro is called in the main function, it is expanded at </a:t>
            </a:r>
            <a:r>
              <a:rPr lang="en" sz="1200" u="sng"/>
              <a:t>compile time</a:t>
            </a:r>
            <a:r>
              <a:rPr lang="en" sz="1200"/>
              <a:t>, and the generated code becomes part of the final output. In this case, the macro transforms the call customLog("Hello, Haxe!") into the equivalent of trace("Custom Log: " + "Hello, Haxe!");.</a:t>
            </a:r>
            <a:endParaRPr sz="1200"/>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12" name="Google Shape;112;p19"/>
          <p:cNvSpPr txBox="1"/>
          <p:nvPr/>
        </p:nvSpPr>
        <p:spPr>
          <a:xfrm>
            <a:off x="4100075" y="1114800"/>
            <a:ext cx="5463600" cy="291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Lato"/>
                <a:ea typeface="Lato"/>
                <a:cs typeface="Lato"/>
                <a:sym typeface="Lato"/>
              </a:rPr>
              <a:t>macro function customLog(expr:Expr):Expr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return macro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trace("Custom Log: " $expr);</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class MacroExample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static function main()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customLog("Hello, Haxe!");</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    }</a:t>
            </a:r>
            <a:endParaRPr sz="1600">
              <a:solidFill>
                <a:schemeClr val="dk2"/>
              </a:solidFill>
              <a:latin typeface="Lato"/>
              <a:ea typeface="Lato"/>
              <a:cs typeface="Lato"/>
              <a:sym typeface="Lato"/>
            </a:endParaRPr>
          </a:p>
          <a:p>
            <a:pPr indent="0" lvl="0" marL="0" rtl="0" algn="l">
              <a:spcBef>
                <a:spcPts val="0"/>
              </a:spcBef>
              <a:spcAft>
                <a:spcPts val="0"/>
              </a:spcAft>
              <a:buNone/>
            </a:pPr>
            <a:r>
              <a:rPr lang="en" sz="1600">
                <a:solidFill>
                  <a:schemeClr val="dk2"/>
                </a:solidFill>
                <a:latin typeface="Lato"/>
                <a:ea typeface="Lato"/>
                <a:cs typeface="Lato"/>
                <a:sym typeface="Lato"/>
              </a:rPr>
              <a:t>}</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800">
              <a:solidFill>
                <a:schemeClr val="dk2"/>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0"/>
          <p:cNvSpPr txBox="1"/>
          <p:nvPr>
            <p:ph type="title"/>
          </p:nvPr>
        </p:nvSpPr>
        <p:spPr>
          <a:xfrm>
            <a:off x="327275" y="426650"/>
            <a:ext cx="83952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Interesting features: Pattern Matching</a:t>
            </a:r>
            <a:endParaRPr/>
          </a:p>
        </p:txBody>
      </p:sp>
      <p:sp>
        <p:nvSpPr>
          <p:cNvPr id="118" name="Google Shape;118;p20"/>
          <p:cNvSpPr txBox="1"/>
          <p:nvPr>
            <p:ph idx="2" type="body"/>
          </p:nvPr>
        </p:nvSpPr>
        <p:spPr>
          <a:xfrm>
            <a:off x="327275" y="1538150"/>
            <a:ext cx="3071400" cy="200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Pattern Matching</a:t>
            </a:r>
            <a:r>
              <a:rPr b="1" lang="en">
                <a:solidFill>
                  <a:schemeClr val="dk1"/>
                </a:solidFill>
              </a:rPr>
              <a:t>:</a:t>
            </a:r>
            <a:endParaRPr b="1">
              <a:solidFill>
                <a:schemeClr val="dk1"/>
              </a:solidFill>
            </a:endParaRPr>
          </a:p>
          <a:p>
            <a:pPr indent="0" lvl="0" marL="0" rtl="0" algn="l">
              <a:spcBef>
                <a:spcPts val="1600"/>
              </a:spcBef>
              <a:spcAft>
                <a:spcPts val="0"/>
              </a:spcAft>
              <a:buNone/>
            </a:pPr>
            <a:r>
              <a:rPr lang="en"/>
              <a:t>Haxe supports pattern matching, allowing developers to write more expressive and concise code when working with complex data structures or conditions.</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19" name="Google Shape;119;p20"/>
          <p:cNvSpPr txBox="1"/>
          <p:nvPr/>
        </p:nvSpPr>
        <p:spPr>
          <a:xfrm>
            <a:off x="4100075" y="1009225"/>
            <a:ext cx="5463600" cy="291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chemeClr val="dk2"/>
                </a:solidFill>
                <a:latin typeface="Lato"/>
                <a:ea typeface="Lato"/>
                <a:cs typeface="Lato"/>
                <a:sym typeface="Lato"/>
              </a:rPr>
              <a:t>class PatternMatchingExample {</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static function main() {</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var data:Array&lt;Dynamic&gt; = [1, "Haxe", true];</a:t>
            </a:r>
            <a:endParaRPr sz="1300">
              <a:solidFill>
                <a:schemeClr val="dk2"/>
              </a:solidFill>
              <a:latin typeface="Lato"/>
              <a:ea typeface="Lato"/>
              <a:cs typeface="Lato"/>
              <a:sym typeface="Lato"/>
            </a:endParaRPr>
          </a:p>
          <a:p>
            <a:pPr indent="0" lvl="0" marL="0" rtl="0" algn="l">
              <a:spcBef>
                <a:spcPts val="0"/>
              </a:spcBef>
              <a:spcAft>
                <a:spcPts val="0"/>
              </a:spcAft>
              <a:buNone/>
            </a:pPr>
            <a:r>
              <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for (item in data) {</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switch (item) {</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case 1:</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trace("Found an integer: " + item);</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case "Haxe":</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trace("Found a string: " + item);</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case true:</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trace("Found a boolean: " + item);</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case _:</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trace("Other type: " + item);</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    }</a:t>
            </a:r>
            <a:endParaRPr sz="1300">
              <a:solidFill>
                <a:schemeClr val="dk2"/>
              </a:solidFill>
              <a:latin typeface="Lato"/>
              <a:ea typeface="Lato"/>
              <a:cs typeface="Lato"/>
              <a:sym typeface="Lato"/>
            </a:endParaRPr>
          </a:p>
          <a:p>
            <a:pPr indent="0" lvl="0" marL="0" rtl="0" algn="l">
              <a:spcBef>
                <a:spcPts val="0"/>
              </a:spcBef>
              <a:spcAft>
                <a:spcPts val="0"/>
              </a:spcAft>
              <a:buNone/>
            </a:pPr>
            <a:r>
              <a:rPr lang="en" sz="1300">
                <a:solidFill>
                  <a:schemeClr val="dk2"/>
                </a:solidFill>
                <a:latin typeface="Lato"/>
                <a:ea typeface="Lato"/>
                <a:cs typeface="Lato"/>
                <a:sym typeface="Lato"/>
              </a:rPr>
              <a:t>}</a:t>
            </a:r>
            <a:endParaRPr sz="1300">
              <a:solidFill>
                <a:schemeClr val="dk2"/>
              </a:solidFill>
              <a:latin typeface="Lato"/>
              <a:ea typeface="Lato"/>
              <a:cs typeface="Lato"/>
              <a:sym typeface="Lato"/>
            </a:endParaRPr>
          </a:p>
          <a:p>
            <a:pPr indent="0" lvl="0" marL="0" rtl="0" algn="l">
              <a:spcBef>
                <a:spcPts val="0"/>
              </a:spcBef>
              <a:spcAft>
                <a:spcPts val="0"/>
              </a:spcAft>
              <a:buNone/>
            </a:pPr>
            <a:r>
              <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800">
              <a:solidFill>
                <a:schemeClr val="dk2"/>
              </a:solidFill>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1"/>
          <p:cNvSpPr txBox="1"/>
          <p:nvPr>
            <p:ph type="title"/>
          </p:nvPr>
        </p:nvSpPr>
        <p:spPr>
          <a:xfrm>
            <a:off x="327275" y="426650"/>
            <a:ext cx="83952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Interesting features: Property </a:t>
            </a:r>
            <a:r>
              <a:rPr lang="en"/>
              <a:t>Accessors</a:t>
            </a:r>
            <a:endParaRPr/>
          </a:p>
        </p:txBody>
      </p:sp>
      <p:sp>
        <p:nvSpPr>
          <p:cNvPr id="125" name="Google Shape;125;p21"/>
          <p:cNvSpPr txBox="1"/>
          <p:nvPr>
            <p:ph idx="2" type="body"/>
          </p:nvPr>
        </p:nvSpPr>
        <p:spPr>
          <a:xfrm>
            <a:off x="327275" y="1538150"/>
            <a:ext cx="3071400" cy="200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Property Accessors:</a:t>
            </a:r>
            <a:endParaRPr b="1">
              <a:solidFill>
                <a:schemeClr val="dk1"/>
              </a:solidFill>
            </a:endParaRPr>
          </a:p>
          <a:p>
            <a:pPr indent="0" lvl="0" marL="0" rtl="0" algn="l">
              <a:spcBef>
                <a:spcPts val="1600"/>
              </a:spcBef>
              <a:spcAft>
                <a:spcPts val="0"/>
              </a:spcAft>
              <a:buNone/>
            </a:pPr>
            <a:r>
              <a:rPr lang="en"/>
              <a:t>Haxe allows the creation of property accessors, which are methods that are called when reading from or writing to a class field. This can be used to control and customize the behavior of class properties.</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26" name="Google Shape;126;p21"/>
          <p:cNvSpPr txBox="1"/>
          <p:nvPr/>
        </p:nvSpPr>
        <p:spPr>
          <a:xfrm>
            <a:off x="4092550" y="941350"/>
            <a:ext cx="5463600" cy="291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Lato"/>
                <a:ea typeface="Lato"/>
                <a:cs typeface="Lato"/>
                <a:sym typeface="Lato"/>
              </a:rPr>
              <a:t>class PropertyAccessorExample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private var _counter:Int = 0;</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public var counter(get, set):Int = _counter;</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function get_counter():Int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return _counter;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function set_counter(value:Int):Int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_counter = value &lt; 0 ? 0 : value;</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return _counter;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static function main()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var example = new PropertyAccessorExample();</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var currentValue:Int = example.counter;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trace("Current counter value: " + currentValue);</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example.counter = 10;</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trace("Updated counter value: " + example.counter);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example.counter = -5;</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trace("Updated counter value (after attempting to set a negative value): " + example.counter);</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    }</a:t>
            </a:r>
            <a:endParaRPr sz="1000">
              <a:solidFill>
                <a:schemeClr val="dk2"/>
              </a:solidFill>
              <a:latin typeface="Lato"/>
              <a:ea typeface="Lato"/>
              <a:cs typeface="Lato"/>
              <a:sym typeface="Lato"/>
            </a:endParaRPr>
          </a:p>
          <a:p>
            <a:pPr indent="0" lvl="0" marL="0" rtl="0" algn="l">
              <a:spcBef>
                <a:spcPts val="0"/>
              </a:spcBef>
              <a:spcAft>
                <a:spcPts val="0"/>
              </a:spcAft>
              <a:buNone/>
            </a:pPr>
            <a:r>
              <a:rPr lang="en" sz="1000">
                <a:solidFill>
                  <a:schemeClr val="dk2"/>
                </a:solidFill>
                <a:latin typeface="Lato"/>
                <a:ea typeface="Lato"/>
                <a:cs typeface="Lato"/>
                <a:sym typeface="Lato"/>
              </a:rPr>
              <a:t>}</a:t>
            </a:r>
            <a:endParaRPr sz="1000">
              <a:solidFill>
                <a:schemeClr val="dk2"/>
              </a:solidFill>
              <a:latin typeface="Lato"/>
              <a:ea typeface="Lato"/>
              <a:cs typeface="Lato"/>
              <a:sym typeface="Lato"/>
            </a:endParaRPr>
          </a:p>
          <a:p>
            <a:pPr indent="0" lvl="0" marL="0" rtl="0" algn="l">
              <a:spcBef>
                <a:spcPts val="0"/>
              </a:spcBef>
              <a:spcAft>
                <a:spcPts val="0"/>
              </a:spcAft>
              <a:buNone/>
            </a:pPr>
            <a:r>
              <a:t/>
            </a:r>
            <a:endParaRPr sz="1300">
              <a:solidFill>
                <a:schemeClr val="dk2"/>
              </a:solidFill>
              <a:latin typeface="Lato"/>
              <a:ea typeface="Lato"/>
              <a:cs typeface="Lato"/>
              <a:sym typeface="Lato"/>
            </a:endParaRPr>
          </a:p>
          <a:p>
            <a:pPr indent="0" lvl="0" marL="0" rtl="0" algn="l">
              <a:spcBef>
                <a:spcPts val="0"/>
              </a:spcBef>
              <a:spcAft>
                <a:spcPts val="0"/>
              </a:spcAft>
              <a:buNone/>
            </a:pPr>
            <a:r>
              <a:t/>
            </a:r>
            <a:endParaRPr sz="1600">
              <a:solidFill>
                <a:schemeClr val="dk2"/>
              </a:solidFill>
              <a:latin typeface="Lato"/>
              <a:ea typeface="Lato"/>
              <a:cs typeface="Lato"/>
              <a:sym typeface="Lato"/>
            </a:endParaRPr>
          </a:p>
          <a:p>
            <a:pPr indent="0" lvl="0" marL="0" rtl="0" algn="l">
              <a:spcBef>
                <a:spcPts val="0"/>
              </a:spcBef>
              <a:spcAft>
                <a:spcPts val="0"/>
              </a:spcAft>
              <a:buNone/>
            </a:pPr>
            <a:r>
              <a:t/>
            </a:r>
            <a:endParaRPr sz="1800">
              <a:solidFill>
                <a:schemeClr val="dk2"/>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