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0" r:id="rId3"/>
    <p:sldId id="261" r:id="rId4"/>
    <p:sldId id="259" r:id="rId5"/>
    <p:sldId id="262" r:id="rId6"/>
    <p:sldId id="265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3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6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1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6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4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2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2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6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4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40BD6-A9C3-BD72-D910-7D20930D8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68" y="841283"/>
            <a:ext cx="3465681" cy="2916472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tx2"/>
                </a:solidFill>
              </a:rPr>
              <a:t>Swift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C4B9C-72AB-AA37-66E3-6D17EB1B6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68" y="4078794"/>
            <a:ext cx="3465681" cy="1900842"/>
          </a:xfrm>
        </p:spPr>
        <p:txBody>
          <a:bodyPr anchor="t">
            <a:normAutofit/>
          </a:bodyPr>
          <a:lstStyle/>
          <a:p>
            <a:r>
              <a:rPr lang="en-US" dirty="0"/>
              <a:t>Cameron Uhl</a:t>
            </a:r>
            <a:endParaRPr lang="en-US"/>
          </a:p>
        </p:txBody>
      </p:sp>
      <p:pic>
        <p:nvPicPr>
          <p:cNvPr id="1026" name="Picture 2" descr="Case study: Swift faster and cheaper than Python - Techzine Global">
            <a:extLst>
              <a:ext uri="{FF2B5EF4-FFF2-40B4-BE49-F238E27FC236}">
                <a16:creationId xmlns:a16="http://schemas.microsoft.com/office/drawing/2014/main" id="{99AFB066-91F7-447E-E58B-2BFFDA3ED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>
            <a:fillRect/>
          </a:stretch>
        </p:blipFill>
        <p:spPr bwMode="auto">
          <a:xfrm>
            <a:off x="5391229" y="751093"/>
            <a:ext cx="5254670" cy="525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81F0C179-4DBF-6AB9-CD0B-9224A0C88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6300216"/>
            <a:ext cx="11165482" cy="45719"/>
          </a:xfrm>
          <a:custGeom>
            <a:avLst/>
            <a:gdLst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5021183 w 11165482"/>
              <a:gd name="connsiteY2" fmla="*/ 0 h 45719"/>
              <a:gd name="connsiteX3" fmla="*/ 6144299 w 11165482"/>
              <a:gd name="connsiteY3" fmla="*/ 0 h 45719"/>
              <a:gd name="connsiteX4" fmla="*/ 8715708 w 11165482"/>
              <a:gd name="connsiteY4" fmla="*/ 0 h 45719"/>
              <a:gd name="connsiteX5" fmla="*/ 11165482 w 11165482"/>
              <a:gd name="connsiteY5" fmla="*/ 0 h 45719"/>
              <a:gd name="connsiteX6" fmla="*/ 11165482 w 11165482"/>
              <a:gd name="connsiteY6" fmla="*/ 45719 h 45719"/>
              <a:gd name="connsiteX7" fmla="*/ 8715708 w 11165482"/>
              <a:gd name="connsiteY7" fmla="*/ 45719 h 45719"/>
              <a:gd name="connsiteX8" fmla="*/ 6144299 w 11165482"/>
              <a:gd name="connsiteY8" fmla="*/ 45719 h 45719"/>
              <a:gd name="connsiteX9" fmla="*/ 5021183 w 11165482"/>
              <a:gd name="connsiteY9" fmla="*/ 45719 h 45719"/>
              <a:gd name="connsiteX10" fmla="*/ 3694525 w 11165482"/>
              <a:gd name="connsiteY10" fmla="*/ 45719 h 45719"/>
              <a:gd name="connsiteX11" fmla="*/ 0 w 11165482"/>
              <a:gd name="connsiteY11" fmla="*/ 45719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3694525 w 11165482"/>
              <a:gd name="connsiteY9" fmla="*/ 45719 h 45719"/>
              <a:gd name="connsiteX10" fmla="*/ 0 w 11165482"/>
              <a:gd name="connsiteY10" fmla="*/ 45719 h 45719"/>
              <a:gd name="connsiteX11" fmla="*/ 0 w 11165482"/>
              <a:gd name="connsiteY11" fmla="*/ 0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0 w 11165482"/>
              <a:gd name="connsiteY9" fmla="*/ 45719 h 45719"/>
              <a:gd name="connsiteX10" fmla="*/ 0 w 11165482"/>
              <a:gd name="connsiteY10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6144299 w 11165482"/>
              <a:gd name="connsiteY6" fmla="*/ 45719 h 45719"/>
              <a:gd name="connsiteX7" fmla="*/ 5021183 w 11165482"/>
              <a:gd name="connsiteY7" fmla="*/ 45719 h 45719"/>
              <a:gd name="connsiteX8" fmla="*/ 0 w 11165482"/>
              <a:gd name="connsiteY8" fmla="*/ 45719 h 45719"/>
              <a:gd name="connsiteX9" fmla="*/ 0 w 11165482"/>
              <a:gd name="connsiteY9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5021183 w 11165482"/>
              <a:gd name="connsiteY6" fmla="*/ 45719 h 45719"/>
              <a:gd name="connsiteX7" fmla="*/ 0 w 11165482"/>
              <a:gd name="connsiteY7" fmla="*/ 45719 h 45719"/>
              <a:gd name="connsiteX8" fmla="*/ 0 w 11165482"/>
              <a:gd name="connsiteY8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5021183 w 11165482"/>
              <a:gd name="connsiteY5" fmla="*/ 45719 h 45719"/>
              <a:gd name="connsiteX6" fmla="*/ 0 w 11165482"/>
              <a:gd name="connsiteY6" fmla="*/ 45719 h 45719"/>
              <a:gd name="connsiteX7" fmla="*/ 0 w 11165482"/>
              <a:gd name="connsiteY7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0 w 11165482"/>
              <a:gd name="connsiteY5" fmla="*/ 45719 h 45719"/>
              <a:gd name="connsiteX6" fmla="*/ 0 w 11165482"/>
              <a:gd name="connsiteY6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0 w 11165482"/>
              <a:gd name="connsiteY4" fmla="*/ 45719 h 45719"/>
              <a:gd name="connsiteX5" fmla="*/ 0 w 11165482"/>
              <a:gd name="connsiteY5" fmla="*/ 0 h 45719"/>
              <a:gd name="connsiteX0" fmla="*/ 0 w 11165482"/>
              <a:gd name="connsiteY0" fmla="*/ 0 h 45719"/>
              <a:gd name="connsiteX1" fmla="*/ 11165482 w 11165482"/>
              <a:gd name="connsiteY1" fmla="*/ 0 h 45719"/>
              <a:gd name="connsiteX2" fmla="*/ 11165482 w 11165482"/>
              <a:gd name="connsiteY2" fmla="*/ 45719 h 45719"/>
              <a:gd name="connsiteX3" fmla="*/ 0 w 11165482"/>
              <a:gd name="connsiteY3" fmla="*/ 45719 h 45719"/>
              <a:gd name="connsiteX4" fmla="*/ 0 w 11165482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5482" h="45719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F520-41FE-93F8-6DF6-E821F92C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871AF2-D9D7-65AD-66F5-56CEF53CA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456" y="2441448"/>
            <a:ext cx="4439087" cy="34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62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18A3-C396-0D78-0880-724FD1634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 vs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382AC-B810-D909-D927-B46E81DF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11155680" cy="3763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Struct											Class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79BC1-9850-AED4-0B7A-2E1498641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3092116"/>
            <a:ext cx="5193755" cy="2298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A74C24-621E-A6A8-C47D-8F4EFFC75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456" y="3092116"/>
            <a:ext cx="4182338" cy="29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4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FB53-C1D0-3BE9-18D5-8CA1C21D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SwiftUI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C8FF00-16CF-6DD1-2E8D-C1C5AD20E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884" y="2441448"/>
            <a:ext cx="4344231" cy="340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9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75EAFFD-4A47-DD53-4F76-BD457E18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D5846-8823-804A-43EA-18250481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200400" cy="2432304"/>
          </a:xfrm>
        </p:spPr>
        <p:txBody>
          <a:bodyPr anchor="b">
            <a:normAutofit/>
          </a:bodyPr>
          <a:lstStyle/>
          <a:p>
            <a:r>
              <a:rPr lang="en-US" sz="3700"/>
              <a:t>Development Tools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CC1FECC-9CA4-341C-7E20-4728C5147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32789-438F-60E4-9EAC-FAFC8BF31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3538728"/>
            <a:ext cx="3200400" cy="2816352"/>
          </a:xfrm>
        </p:spPr>
        <p:txBody>
          <a:bodyPr>
            <a:normAutofit/>
          </a:bodyPr>
          <a:lstStyle/>
          <a:p>
            <a:r>
              <a:rPr lang="en-US" dirty="0"/>
              <a:t>The main IDE for Swift development is Xcode</a:t>
            </a:r>
          </a:p>
          <a:p>
            <a:r>
              <a:rPr lang="en-US" dirty="0"/>
              <a:t>There are also Swift playgrounds online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9A09991-AF6A-93BA-E7BB-5501FD042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r="909" b="-1"/>
          <a:stretch>
            <a:fillRect/>
          </a:stretch>
        </p:blipFill>
        <p:spPr>
          <a:xfrm>
            <a:off x="4136609" y="970929"/>
            <a:ext cx="7534183" cy="53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31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034E-3E68-38FD-0AC9-378A0C89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 that use Swift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F8EA-2E96-64B6-9A0F-F2BD017F7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Apple</a:t>
            </a:r>
          </a:p>
          <a:p>
            <a:r>
              <a:rPr lang="en-US" dirty="0"/>
              <a:t>Lyft</a:t>
            </a:r>
          </a:p>
          <a:p>
            <a:r>
              <a:rPr lang="en-US" dirty="0"/>
              <a:t>Slack</a:t>
            </a:r>
          </a:p>
          <a:p>
            <a:r>
              <a:rPr lang="en-US" dirty="0"/>
              <a:t>Airbnb</a:t>
            </a:r>
          </a:p>
          <a:p>
            <a:r>
              <a:rPr lang="en-US" dirty="0"/>
              <a:t>LinkedIn</a:t>
            </a:r>
          </a:p>
          <a:p>
            <a:r>
              <a:rPr lang="en-US" dirty="0"/>
              <a:t>Facebook</a:t>
            </a:r>
          </a:p>
          <a:p>
            <a:r>
              <a:rPr lang="en-US" dirty="0" err="1"/>
              <a:t>FireFox</a:t>
            </a:r>
            <a:endParaRPr lang="en-US" dirty="0"/>
          </a:p>
          <a:p>
            <a:r>
              <a:rPr lang="en-US" dirty="0"/>
              <a:t>Robinhood</a:t>
            </a:r>
          </a:p>
          <a:p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92344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1255-8A69-6116-47BA-522B908EF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Swift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EC132-46CD-3228-8931-D7D32D0F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 and expressive</a:t>
            </a:r>
          </a:p>
          <a:p>
            <a:r>
              <a:rPr lang="en-US" dirty="0"/>
              <a:t>Rapid Development: new features are always being added</a:t>
            </a:r>
          </a:p>
          <a:p>
            <a:r>
              <a:rPr lang="en-US" dirty="0"/>
              <a:t>Strong community since it is part of the open-source ecosystem</a:t>
            </a:r>
          </a:p>
          <a:p>
            <a:r>
              <a:rPr lang="en-US" dirty="0"/>
              <a:t>There is a high demand for iOS developers</a:t>
            </a:r>
          </a:p>
        </p:txBody>
      </p:sp>
    </p:spTree>
    <p:extLst>
      <p:ext uri="{BB962C8B-B14F-4D97-AF65-F5344CB8AC3E}">
        <p14:creationId xmlns:p14="http://schemas.microsoft.com/office/powerpoint/2010/main" val="89757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0A890-EDD3-4BCF-B100-C8FF5EDB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Swift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A9EE0-87C0-A103-8F2B-14301AD2E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Apple-centric</a:t>
            </a:r>
          </a:p>
          <a:p>
            <a:pPr lvl="1"/>
            <a:r>
              <a:rPr lang="en-US" dirty="0"/>
              <a:t>Though they are gradually branching out into other systems</a:t>
            </a:r>
          </a:p>
          <a:p>
            <a:r>
              <a:rPr lang="en-US" dirty="0"/>
              <a:t>Limited use on non-Apple devices</a:t>
            </a:r>
          </a:p>
          <a:p>
            <a:r>
              <a:rPr lang="en-US" dirty="0"/>
              <a:t>Learning curve for beginners with the introduction of </a:t>
            </a:r>
            <a:r>
              <a:rPr lang="en-US" dirty="0" err="1"/>
              <a:t>optionals</a:t>
            </a:r>
            <a:r>
              <a:rPr lang="en-US" dirty="0"/>
              <a:t> and protocols</a:t>
            </a:r>
          </a:p>
        </p:txBody>
      </p:sp>
    </p:spTree>
    <p:extLst>
      <p:ext uri="{BB962C8B-B14F-4D97-AF65-F5344CB8AC3E}">
        <p14:creationId xmlns:p14="http://schemas.microsoft.com/office/powerpoint/2010/main" val="1912100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431F-A403-DC19-00A0-2D93B25A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A369-EC9B-4348-ED41-B4CB08F49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Swift is a modern, fast, safe, and expressive programming language built for the Apple ecosystem</a:t>
            </a:r>
          </a:p>
          <a:p>
            <a:r>
              <a:rPr lang="en-US" dirty="0"/>
              <a:t>It combines strong safety features, high performance, and a clean syntax</a:t>
            </a:r>
          </a:p>
          <a:p>
            <a:pPr lvl="1"/>
            <a:r>
              <a:rPr lang="en-US" dirty="0"/>
              <a:t>This makes it beginner friendly while also being useful for professional development</a:t>
            </a:r>
          </a:p>
          <a:p>
            <a:r>
              <a:rPr lang="en-US" dirty="0"/>
              <a:t>Xcode, </a:t>
            </a:r>
            <a:r>
              <a:rPr lang="en-US" dirty="0" err="1"/>
              <a:t>SwiftUI</a:t>
            </a:r>
            <a:r>
              <a:rPr lang="en-US" dirty="0"/>
              <a:t>, and Swift Playgrounds make development in Swift accessible to all</a:t>
            </a:r>
          </a:p>
          <a:p>
            <a:r>
              <a:rPr lang="en-US" dirty="0"/>
              <a:t>The expansion of Swift onto other platforms, server-side apps, and machine learning make the future for this language very promising</a:t>
            </a:r>
          </a:p>
        </p:txBody>
      </p:sp>
    </p:spTree>
    <p:extLst>
      <p:ext uri="{BB962C8B-B14F-4D97-AF65-F5344CB8AC3E}">
        <p14:creationId xmlns:p14="http://schemas.microsoft.com/office/powerpoint/2010/main" val="88779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AA53-74E2-AB71-6D62-6F50AD1A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Swift?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ADC36-665E-7BBE-99E9-0B8AE8F64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Swift is a modern, fast, and safe programming language created by Apple</a:t>
            </a:r>
          </a:p>
          <a:p>
            <a:r>
              <a:rPr lang="en-US" dirty="0"/>
              <a:t>Built to create applications across the Apple ecosystem</a:t>
            </a:r>
          </a:p>
          <a:p>
            <a:r>
              <a:rPr lang="en-US" dirty="0"/>
              <a:t>Used for:</a:t>
            </a:r>
          </a:p>
          <a:p>
            <a:pPr lvl="1"/>
            <a:r>
              <a:rPr lang="en-US" dirty="0"/>
              <a:t>iOS</a:t>
            </a:r>
          </a:p>
          <a:p>
            <a:pPr lvl="1"/>
            <a:r>
              <a:rPr lang="en-US" dirty="0"/>
              <a:t>macOS</a:t>
            </a:r>
          </a:p>
          <a:p>
            <a:pPr lvl="1"/>
            <a:r>
              <a:rPr lang="en-US" dirty="0" err="1"/>
              <a:t>watchOS</a:t>
            </a:r>
            <a:endParaRPr lang="en-US" dirty="0"/>
          </a:p>
          <a:p>
            <a:pPr lvl="1"/>
            <a:r>
              <a:rPr lang="en-US" dirty="0"/>
              <a:t>tvOS</a:t>
            </a:r>
          </a:p>
          <a:p>
            <a:pPr lvl="1"/>
            <a:r>
              <a:rPr lang="en-US" dirty="0"/>
              <a:t>Server-side development</a:t>
            </a:r>
          </a:p>
        </p:txBody>
      </p:sp>
    </p:spTree>
    <p:extLst>
      <p:ext uri="{BB962C8B-B14F-4D97-AF65-F5344CB8AC3E}">
        <p14:creationId xmlns:p14="http://schemas.microsoft.com/office/powerpoint/2010/main" val="254454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78DB-CCE4-9CE2-2B1C-2D129D20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45C42-7784-1AF2-7C44-700082E88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Created in 2010 by Chris Lattner in 2010 for Apple</a:t>
            </a:r>
          </a:p>
          <a:p>
            <a:r>
              <a:rPr lang="en-US" dirty="0"/>
              <a:t>Swift was designed to replace Objective-C</a:t>
            </a:r>
          </a:p>
          <a:p>
            <a:r>
              <a:rPr lang="en-US" dirty="0"/>
              <a:t>Set out to improve:</a:t>
            </a:r>
          </a:p>
          <a:p>
            <a:pPr lvl="1"/>
            <a:r>
              <a:rPr lang="en-US" dirty="0"/>
              <a:t>Dynamic dispatch</a:t>
            </a:r>
          </a:p>
          <a:p>
            <a:pPr lvl="1"/>
            <a:r>
              <a:rPr lang="en-US" dirty="0"/>
              <a:t>Widespread late binding</a:t>
            </a:r>
          </a:p>
          <a:p>
            <a:pPr lvl="1"/>
            <a:r>
              <a:rPr lang="en-US" dirty="0"/>
              <a:t>Extensible programming</a:t>
            </a:r>
          </a:p>
          <a:p>
            <a:r>
              <a:rPr lang="en-US" dirty="0"/>
              <a:t>Wanted to implement these features in a “safer” way to make catching bugs easier</a:t>
            </a:r>
          </a:p>
          <a:p>
            <a:r>
              <a:rPr lang="en-US" dirty="0"/>
              <a:t>Supports the concept of Protocol Extensibility</a:t>
            </a:r>
          </a:p>
          <a:p>
            <a:pPr lvl="1"/>
            <a:r>
              <a:rPr lang="en-US" dirty="0"/>
              <a:t>Apple claims it is “protocol-oriented programming”</a:t>
            </a:r>
          </a:p>
          <a:p>
            <a:r>
              <a:rPr lang="en-US" dirty="0"/>
              <a:t>Open-sourced in 2015 with goals of a broader adoption in the field</a:t>
            </a:r>
          </a:p>
        </p:txBody>
      </p:sp>
    </p:spTree>
    <p:extLst>
      <p:ext uri="{BB962C8B-B14F-4D97-AF65-F5344CB8AC3E}">
        <p14:creationId xmlns:p14="http://schemas.microsoft.com/office/powerpoint/2010/main" val="302593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608C-C236-643E-8F3C-F3D5F8E3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1A128-E3D0-D204-4BA6-272D06B71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Safety:</a:t>
            </a:r>
          </a:p>
          <a:p>
            <a:pPr lvl="1"/>
            <a:r>
              <a:rPr lang="en-US" dirty="0"/>
              <a:t>Strongly typed: variables are a set type when declared</a:t>
            </a:r>
          </a:p>
          <a:p>
            <a:pPr lvl="1"/>
            <a:r>
              <a:rPr lang="en-US" dirty="0" err="1"/>
              <a:t>Optionals</a:t>
            </a:r>
            <a:r>
              <a:rPr lang="en-US" dirty="0"/>
              <a:t> (?) to prevent null pointer crashes</a:t>
            </a:r>
          </a:p>
          <a:p>
            <a:pPr lvl="1"/>
            <a:r>
              <a:rPr lang="en-US" dirty="0"/>
              <a:t>Memory management with ARC: automatically allocates and deallocates memory for objects</a:t>
            </a:r>
          </a:p>
          <a:p>
            <a:r>
              <a:rPr lang="en-US" dirty="0"/>
              <a:t>Performance:</a:t>
            </a:r>
          </a:p>
          <a:p>
            <a:pPr lvl="1"/>
            <a:r>
              <a:rPr lang="en-US" dirty="0"/>
              <a:t>Compiled language: Code is compiled into machine code and uses an LLVM-based compiler</a:t>
            </a:r>
          </a:p>
          <a:p>
            <a:pPr lvl="1"/>
            <a:r>
              <a:rPr lang="en-US" dirty="0"/>
              <a:t>Faster than python, and more efficient than Objective-C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8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82E9-3206-FDAD-2E7E-23B82D34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D275-87CC-2D0A-305A-85E581049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Syntax</a:t>
            </a:r>
          </a:p>
          <a:p>
            <a:pPr lvl="1"/>
            <a:r>
              <a:rPr lang="en-US" dirty="0"/>
              <a:t>Clean, readable, and beginner friendly syntax</a:t>
            </a:r>
          </a:p>
          <a:p>
            <a:pPr lvl="1"/>
            <a:r>
              <a:rPr lang="en-US" dirty="0"/>
              <a:t>Type Inference: Variables are assumed to be a certain type depending on what data is stored in it</a:t>
            </a:r>
          </a:p>
          <a:p>
            <a:pPr lvl="1"/>
            <a:r>
              <a:rPr lang="en-US" dirty="0"/>
              <a:t>Functional programming features: Map, Filter, Reduce</a:t>
            </a:r>
          </a:p>
          <a:p>
            <a:pPr lvl="1"/>
            <a:r>
              <a:rPr lang="en-US" dirty="0"/>
              <a:t>Contain closures, structs, </a:t>
            </a:r>
            <a:r>
              <a:rPr lang="en-US" dirty="0" err="1"/>
              <a:t>enums</a:t>
            </a:r>
            <a:r>
              <a:rPr lang="en-US" dirty="0"/>
              <a:t>, and protocols</a:t>
            </a:r>
          </a:p>
          <a:p>
            <a:r>
              <a:rPr lang="en-US" dirty="0"/>
              <a:t>Integration</a:t>
            </a:r>
          </a:p>
          <a:p>
            <a:pPr lvl="1"/>
            <a:r>
              <a:rPr lang="en-US" dirty="0"/>
              <a:t>Works seamlessly with Objective-C</a:t>
            </a:r>
          </a:p>
          <a:p>
            <a:pPr lvl="1"/>
            <a:r>
              <a:rPr lang="en-US" dirty="0"/>
              <a:t>Has the ability to integrate with existing Apple codebases</a:t>
            </a:r>
          </a:p>
        </p:txBody>
      </p:sp>
    </p:spTree>
    <p:extLst>
      <p:ext uri="{BB962C8B-B14F-4D97-AF65-F5344CB8AC3E}">
        <p14:creationId xmlns:p14="http://schemas.microsoft.com/office/powerpoint/2010/main" val="274634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F7AB-DDB2-4878-2EB2-469FBB44D7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Syntax 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67E8E-BF2B-F79C-CBD9-3E369F408D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AF58-5B59-84CA-1378-1E95844E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and Constants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59424-3D5A-97E0-3F9F-7D33F735C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B1EF3-4A57-347B-4A1D-EA582598C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61" y="3429000"/>
            <a:ext cx="8768677" cy="13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2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92EC9-0D7C-3B75-67E7-394C4235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9"/>
            <a:ext cx="7263804" cy="10082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Functions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DD57DDC-2075-7CBD-00B4-0A5FF0991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76FDEC-D828-661D-6511-15A078E20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" b="4544"/>
          <a:stretch>
            <a:fillRect/>
          </a:stretch>
        </p:blipFill>
        <p:spPr>
          <a:xfrm>
            <a:off x="2169548" y="2604418"/>
            <a:ext cx="7849855" cy="29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8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C9811-3CFC-03A4-A7B1-CB3C0A204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Optionals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A0AF9B-8734-A514-3B68-7346056A9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196" y="2759607"/>
            <a:ext cx="6297608" cy="274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82791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429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Bierstadt</vt:lpstr>
      <vt:lpstr>GestaltVTI</vt:lpstr>
      <vt:lpstr>Swift</vt:lpstr>
      <vt:lpstr>What is Swift?</vt:lpstr>
      <vt:lpstr>History</vt:lpstr>
      <vt:lpstr>Key Features</vt:lpstr>
      <vt:lpstr>Key Features</vt:lpstr>
      <vt:lpstr>Syntax Examples</vt:lpstr>
      <vt:lpstr>Variables and Constants</vt:lpstr>
      <vt:lpstr>Functions</vt:lpstr>
      <vt:lpstr>Optionals</vt:lpstr>
      <vt:lpstr>Control Flow</vt:lpstr>
      <vt:lpstr>Struct vs Class</vt:lpstr>
      <vt:lpstr>SwiftUI</vt:lpstr>
      <vt:lpstr>Development Tools</vt:lpstr>
      <vt:lpstr>Companies that use Swift</vt:lpstr>
      <vt:lpstr>Advantages of Swift</vt:lpstr>
      <vt:lpstr>Limitations of Swift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Cameron Uhl</dc:creator>
  <cp:lastModifiedBy>Cameron Uhl</cp:lastModifiedBy>
  <cp:revision>1</cp:revision>
  <dcterms:created xsi:type="dcterms:W3CDTF">2025-11-17T01:26:55Z</dcterms:created>
  <dcterms:modified xsi:type="dcterms:W3CDTF">2025-11-17T16:28:51Z</dcterms:modified>
</cp:coreProperties>
</file>