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8" r:id="rId7"/>
    <p:sldId id="264" r:id="rId8"/>
    <p:sldId id="261" r:id="rId9"/>
    <p:sldId id="262" r:id="rId10"/>
    <p:sldId id="263" r:id="rId11"/>
    <p:sldId id="265" r:id="rId12"/>
    <p:sldId id="266" r:id="rId13"/>
    <p:sldId id="269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3BD2DD7-918C-4F42-A8FB-0AAD1BF3A84B}" v="59" dt="2025-11-21T05:03:46.034"/>
    <p1510:client id="{37FD9E1A-0876-1E73-31E5-14F1CFA425AC}" v="237" dt="2025-11-21T04:53:11.074"/>
    <p1510:client id="{5FD02DB9-9F91-DC50-4E62-789865E9786B}" v="47" dt="2025-11-21T19:12:20.753"/>
    <p1510:client id="{CFC5173C-40B2-7C93-B1E1-9DD977B4E283}" v="82" dt="2025-11-21T17:05:19.61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003" autoAdjust="0"/>
    <p:restoredTop sz="94660"/>
  </p:normalViewPr>
  <p:slideViewPr>
    <p:cSldViewPr snapToGrid="0">
      <p:cViewPr varScale="1">
        <p:scale>
          <a:sx n="82" d="100"/>
          <a:sy n="82" d="100"/>
        </p:scale>
        <p:origin x="44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F09F213-9279-405D-8F7E-95D68837287A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066FA2B6-A423-4929-81E7-9BB40D3584FE}">
      <dgm:prSet/>
      <dgm:spPr/>
      <dgm:t>
        <a:bodyPr/>
        <a:lstStyle/>
        <a:p>
          <a:r>
            <a:rPr lang="en-US" b="1">
              <a:ea typeface="+mn-ea"/>
              <a:cs typeface="+mn-cs"/>
            </a:rPr>
            <a:t>Functional programming language:</a:t>
          </a:r>
          <a:br>
            <a:rPr lang="en-US" b="1">
              <a:ea typeface="+mn-ea"/>
              <a:cs typeface="+mn-cs"/>
            </a:rPr>
          </a:br>
          <a:r>
            <a:rPr lang="en-US" b="1">
              <a:ea typeface="+mn-ea"/>
              <a:cs typeface="+mn-cs"/>
            </a:rPr>
            <a:t> Scheme is based on the functional programming paradigm, emphasizing functions as first-class values, recursion, and mathematical-style computation instead of step-by-step instructions.</a:t>
          </a:r>
          <a:endParaRPr lang="en-US" dirty="0">
            <a:ea typeface="+mn-ea"/>
            <a:cs typeface="+mn-cs"/>
          </a:endParaRPr>
        </a:p>
      </dgm:t>
    </dgm:pt>
    <dgm:pt modelId="{AC52280B-74F2-4A45-95DD-C20A0992A40A}" type="parTrans" cxnId="{4724666E-7A2C-4A8A-8F78-8575D3F50024}">
      <dgm:prSet/>
      <dgm:spPr/>
      <dgm:t>
        <a:bodyPr/>
        <a:lstStyle/>
        <a:p>
          <a:endParaRPr lang="en-US"/>
        </a:p>
      </dgm:t>
    </dgm:pt>
    <dgm:pt modelId="{6450BF2D-2AE6-42F9-9FB3-93F2103AE6CF}" type="sibTrans" cxnId="{4724666E-7A2C-4A8A-8F78-8575D3F50024}">
      <dgm:prSet/>
      <dgm:spPr/>
      <dgm:t>
        <a:bodyPr/>
        <a:lstStyle/>
        <a:p>
          <a:endParaRPr lang="en-US"/>
        </a:p>
      </dgm:t>
    </dgm:pt>
    <dgm:pt modelId="{FA4E6D50-6650-4EAC-B254-0225429167B4}">
      <dgm:prSet/>
      <dgm:spPr/>
      <dgm:t>
        <a:bodyPr/>
        <a:lstStyle/>
        <a:p>
          <a:r>
            <a:rPr lang="en-US" b="1">
              <a:ea typeface="+mn-ea"/>
              <a:cs typeface="+mn-cs"/>
            </a:rPr>
            <a:t>Minimalist core design:</a:t>
          </a:r>
          <a:br>
            <a:rPr lang="en-US" b="1">
              <a:ea typeface="+mn-ea"/>
              <a:cs typeface="+mn-cs"/>
            </a:rPr>
          </a:br>
          <a:r>
            <a:rPr lang="en-US" b="1">
              <a:ea typeface="+mn-ea"/>
              <a:cs typeface="+mn-cs"/>
            </a:rPr>
            <a:t> Scheme intentionally has a very small set of built-in constructs. This minimalism encourages clarity, avoids unnecessary complexity, and allows powerful features to be built from simple foundations.</a:t>
          </a:r>
          <a:endParaRPr lang="en-US" dirty="0">
            <a:ea typeface="+mn-ea"/>
            <a:cs typeface="+mn-cs"/>
          </a:endParaRPr>
        </a:p>
      </dgm:t>
    </dgm:pt>
    <dgm:pt modelId="{F38B1C07-8429-47EA-9649-763A57312577}" type="parTrans" cxnId="{90629A5D-2063-48BF-8156-6208D92BDA06}">
      <dgm:prSet/>
      <dgm:spPr/>
      <dgm:t>
        <a:bodyPr/>
        <a:lstStyle/>
        <a:p>
          <a:endParaRPr lang="en-US"/>
        </a:p>
      </dgm:t>
    </dgm:pt>
    <dgm:pt modelId="{4A8CA5FE-B98A-4031-BF88-161BCFC6A5B0}" type="sibTrans" cxnId="{90629A5D-2063-48BF-8156-6208D92BDA06}">
      <dgm:prSet/>
      <dgm:spPr/>
      <dgm:t>
        <a:bodyPr/>
        <a:lstStyle/>
        <a:p>
          <a:endParaRPr lang="en-US"/>
        </a:p>
      </dgm:t>
    </dgm:pt>
    <dgm:pt modelId="{4BF5A879-433B-4674-BE5D-E6CA66167ABD}">
      <dgm:prSet/>
      <dgm:spPr/>
      <dgm:t>
        <a:bodyPr/>
        <a:lstStyle/>
        <a:p>
          <a:r>
            <a:rPr lang="en-US" b="1">
              <a:ea typeface="+mn-ea"/>
              <a:cs typeface="+mn-cs"/>
            </a:rPr>
            <a:t>Strong use in computer science education and research:</a:t>
          </a:r>
          <a:br>
            <a:rPr lang="en-US" b="1">
              <a:ea typeface="+mn-ea"/>
              <a:cs typeface="+mn-cs"/>
            </a:rPr>
          </a:br>
          <a:r>
            <a:rPr lang="en-US" b="1">
              <a:ea typeface="+mn-ea"/>
              <a:cs typeface="+mn-cs"/>
            </a:rPr>
            <a:t> Scheme plays a major role in teaching fundamental concepts such as recursion, abstraction, interpreters, and programming language design. It is also used in research on AI, compilers, and formal models of computation.</a:t>
          </a:r>
          <a:endParaRPr lang="en-US" dirty="0">
            <a:ea typeface="+mn-ea"/>
            <a:cs typeface="+mn-cs"/>
          </a:endParaRPr>
        </a:p>
      </dgm:t>
    </dgm:pt>
    <dgm:pt modelId="{99B18251-7505-4BA0-A8E6-D2C4F240E583}" type="parTrans" cxnId="{9BF22254-91FD-495C-B0DA-A70B6380D5D5}">
      <dgm:prSet/>
      <dgm:spPr/>
      <dgm:t>
        <a:bodyPr/>
        <a:lstStyle/>
        <a:p>
          <a:endParaRPr lang="en-US"/>
        </a:p>
      </dgm:t>
    </dgm:pt>
    <dgm:pt modelId="{CB676E9B-2BA3-4AF0-AC12-624E1A86C163}" type="sibTrans" cxnId="{9BF22254-91FD-495C-B0DA-A70B6380D5D5}">
      <dgm:prSet/>
      <dgm:spPr/>
      <dgm:t>
        <a:bodyPr/>
        <a:lstStyle/>
        <a:p>
          <a:endParaRPr lang="en-US"/>
        </a:p>
      </dgm:t>
    </dgm:pt>
    <dgm:pt modelId="{56A00887-3254-46CC-8088-7C66671832D9}">
      <dgm:prSet phldr="0"/>
      <dgm:spPr/>
      <dgm:t>
        <a:bodyPr/>
        <a:lstStyle/>
        <a:p>
          <a:r>
            <a:rPr lang="en-US" b="1" dirty="0">
              <a:ea typeface="+mn-ea"/>
              <a:cs typeface="+mn-cs"/>
            </a:rPr>
            <a:t>Uses symbolic S-expressions:</a:t>
          </a:r>
          <a:br>
            <a:rPr lang="en-US" b="1" dirty="0">
              <a:ea typeface="+mn-ea"/>
              <a:cs typeface="+mn-cs"/>
            </a:rPr>
          </a:br>
          <a:r>
            <a:rPr lang="en-US" b="1" dirty="0">
              <a:ea typeface="+mn-ea"/>
              <a:cs typeface="+mn-cs"/>
            </a:rPr>
            <a:t> Both code and data are written in simple parenthesized expressions (S-expressions), giving Scheme a uniform structure that is easy to parse, manipulate, and reason about.</a:t>
          </a:r>
          <a:endParaRPr lang="en-US" dirty="0">
            <a:ea typeface="+mn-ea"/>
            <a:cs typeface="+mn-cs"/>
          </a:endParaRPr>
        </a:p>
      </dgm:t>
    </dgm:pt>
    <dgm:pt modelId="{B46B7BD3-F77F-40E2-8B8A-B3530E351C9D}" type="parTrans" cxnId="{898C647A-8CC0-A843-9228-6F60D6E45632}">
      <dgm:prSet/>
      <dgm:spPr/>
    </dgm:pt>
    <dgm:pt modelId="{FD2A7937-DF1E-414B-BE92-B26F9B80F798}" type="sibTrans" cxnId="{898C647A-8CC0-A843-9228-6F60D6E45632}">
      <dgm:prSet/>
      <dgm:spPr/>
      <dgm:t>
        <a:bodyPr/>
        <a:lstStyle/>
        <a:p>
          <a:endParaRPr lang="en-US"/>
        </a:p>
        <a:p>
          <a:endParaRPr lang="en-US"/>
        </a:p>
      </dgm:t>
    </dgm:pt>
    <dgm:pt modelId="{A3BFC485-6C02-432E-8AE5-EC415113DF34}" type="pres">
      <dgm:prSet presAssocID="{2F09F213-9279-405D-8F7E-95D68837287A}" presName="outerComposite" presStyleCnt="0">
        <dgm:presLayoutVars>
          <dgm:chMax val="5"/>
          <dgm:dir/>
          <dgm:resizeHandles val="exact"/>
        </dgm:presLayoutVars>
      </dgm:prSet>
      <dgm:spPr/>
    </dgm:pt>
    <dgm:pt modelId="{2650A2A9-278C-4A76-B9EE-F67B27CF4BB7}" type="pres">
      <dgm:prSet presAssocID="{2F09F213-9279-405D-8F7E-95D68837287A}" presName="dummyMaxCanvas" presStyleCnt="0">
        <dgm:presLayoutVars/>
      </dgm:prSet>
      <dgm:spPr/>
    </dgm:pt>
    <dgm:pt modelId="{F2423672-7C0B-42ED-8765-C75A49EB5D9F}" type="pres">
      <dgm:prSet presAssocID="{2F09F213-9279-405D-8F7E-95D68837287A}" presName="FourNodes_1" presStyleLbl="node1" presStyleIdx="0" presStyleCnt="4">
        <dgm:presLayoutVars>
          <dgm:bulletEnabled val="1"/>
        </dgm:presLayoutVars>
      </dgm:prSet>
      <dgm:spPr/>
    </dgm:pt>
    <dgm:pt modelId="{999DA3F3-1EEA-41B2-A8A7-E07A737C06BD}" type="pres">
      <dgm:prSet presAssocID="{2F09F213-9279-405D-8F7E-95D68837287A}" presName="FourNodes_2" presStyleLbl="node1" presStyleIdx="1" presStyleCnt="4">
        <dgm:presLayoutVars>
          <dgm:bulletEnabled val="1"/>
        </dgm:presLayoutVars>
      </dgm:prSet>
      <dgm:spPr/>
    </dgm:pt>
    <dgm:pt modelId="{41810513-DD98-4E93-A44A-C04F29D3B114}" type="pres">
      <dgm:prSet presAssocID="{2F09F213-9279-405D-8F7E-95D68837287A}" presName="FourNodes_3" presStyleLbl="node1" presStyleIdx="2" presStyleCnt="4">
        <dgm:presLayoutVars>
          <dgm:bulletEnabled val="1"/>
        </dgm:presLayoutVars>
      </dgm:prSet>
      <dgm:spPr/>
    </dgm:pt>
    <dgm:pt modelId="{950CBDC8-11A7-43B8-A9EF-16DFB1CC7DFF}" type="pres">
      <dgm:prSet presAssocID="{2F09F213-9279-405D-8F7E-95D68837287A}" presName="FourNodes_4" presStyleLbl="node1" presStyleIdx="3" presStyleCnt="4">
        <dgm:presLayoutVars>
          <dgm:bulletEnabled val="1"/>
        </dgm:presLayoutVars>
      </dgm:prSet>
      <dgm:spPr/>
    </dgm:pt>
    <dgm:pt modelId="{DC7B5DA5-0BB6-4F06-8EFA-773BC84F9599}" type="pres">
      <dgm:prSet presAssocID="{2F09F213-9279-405D-8F7E-95D68837287A}" presName="FourConn_1-2" presStyleLbl="fgAccFollowNode1" presStyleIdx="0" presStyleCnt="3">
        <dgm:presLayoutVars>
          <dgm:bulletEnabled val="1"/>
        </dgm:presLayoutVars>
      </dgm:prSet>
      <dgm:spPr/>
    </dgm:pt>
    <dgm:pt modelId="{44DC0BA0-9C38-4E68-A30E-E50E055016A3}" type="pres">
      <dgm:prSet presAssocID="{2F09F213-9279-405D-8F7E-95D68837287A}" presName="FourConn_2-3" presStyleLbl="fgAccFollowNode1" presStyleIdx="1" presStyleCnt="3">
        <dgm:presLayoutVars>
          <dgm:bulletEnabled val="1"/>
        </dgm:presLayoutVars>
      </dgm:prSet>
      <dgm:spPr/>
    </dgm:pt>
    <dgm:pt modelId="{D68F3433-6543-4A1C-96FD-4EAAC426470E}" type="pres">
      <dgm:prSet presAssocID="{2F09F213-9279-405D-8F7E-95D68837287A}" presName="FourConn_3-4" presStyleLbl="fgAccFollowNode1" presStyleIdx="2" presStyleCnt="3">
        <dgm:presLayoutVars>
          <dgm:bulletEnabled val="1"/>
        </dgm:presLayoutVars>
      </dgm:prSet>
      <dgm:spPr/>
    </dgm:pt>
    <dgm:pt modelId="{794EBEC9-F11C-433D-A7BA-B4C1FB08538F}" type="pres">
      <dgm:prSet presAssocID="{2F09F213-9279-405D-8F7E-95D68837287A}" presName="FourNodes_1_text" presStyleLbl="node1" presStyleIdx="3" presStyleCnt="4">
        <dgm:presLayoutVars>
          <dgm:bulletEnabled val="1"/>
        </dgm:presLayoutVars>
      </dgm:prSet>
      <dgm:spPr/>
    </dgm:pt>
    <dgm:pt modelId="{D4FB58D4-CB2C-4C84-AACC-18E2D0DBC1D9}" type="pres">
      <dgm:prSet presAssocID="{2F09F213-9279-405D-8F7E-95D68837287A}" presName="FourNodes_2_text" presStyleLbl="node1" presStyleIdx="3" presStyleCnt="4">
        <dgm:presLayoutVars>
          <dgm:bulletEnabled val="1"/>
        </dgm:presLayoutVars>
      </dgm:prSet>
      <dgm:spPr/>
    </dgm:pt>
    <dgm:pt modelId="{6228CF11-7BB8-4D2B-B551-160B7A023AA6}" type="pres">
      <dgm:prSet presAssocID="{2F09F213-9279-405D-8F7E-95D68837287A}" presName="FourNodes_3_text" presStyleLbl="node1" presStyleIdx="3" presStyleCnt="4">
        <dgm:presLayoutVars>
          <dgm:bulletEnabled val="1"/>
        </dgm:presLayoutVars>
      </dgm:prSet>
      <dgm:spPr/>
    </dgm:pt>
    <dgm:pt modelId="{CE33E557-1887-47F4-B394-50ECCB169E86}" type="pres">
      <dgm:prSet presAssocID="{2F09F213-9279-405D-8F7E-95D68837287A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93AE1826-92A8-2A43-921D-74D1529086FD}" type="presOf" srcId="{066FA2B6-A423-4929-81E7-9BB40D3584FE}" destId="{794EBEC9-F11C-433D-A7BA-B4C1FB08538F}" srcOrd="1" destOrd="0" presId="urn:microsoft.com/office/officeart/2005/8/layout/vProcess5"/>
    <dgm:cxn modelId="{1B65B538-99FD-1747-B45A-0C6F8D115968}" type="presOf" srcId="{066FA2B6-A423-4929-81E7-9BB40D3584FE}" destId="{F2423672-7C0B-42ED-8765-C75A49EB5D9F}" srcOrd="0" destOrd="0" presId="urn:microsoft.com/office/officeart/2005/8/layout/vProcess5"/>
    <dgm:cxn modelId="{D28DEB3D-A76E-ED4D-8EC5-9117DEF9DBE3}" type="presOf" srcId="{6450BF2D-2AE6-42F9-9FB3-93F2103AE6CF}" destId="{DC7B5DA5-0BB6-4F06-8EFA-773BC84F9599}" srcOrd="0" destOrd="0" presId="urn:microsoft.com/office/officeart/2005/8/layout/vProcess5"/>
    <dgm:cxn modelId="{90629A5D-2063-48BF-8156-6208D92BDA06}" srcId="{2F09F213-9279-405D-8F7E-95D68837287A}" destId="{FA4E6D50-6650-4EAC-B254-0225429167B4}" srcOrd="2" destOrd="0" parTransId="{F38B1C07-8429-47EA-9649-763A57312577}" sibTransId="{4A8CA5FE-B98A-4031-BF88-161BCFC6A5B0}"/>
    <dgm:cxn modelId="{6C010543-013D-7549-8484-7584FFDB711A}" type="presOf" srcId="{56A00887-3254-46CC-8088-7C66671832D9}" destId="{999DA3F3-1EEA-41B2-A8A7-E07A737C06BD}" srcOrd="0" destOrd="0" presId="urn:microsoft.com/office/officeart/2005/8/layout/vProcess5"/>
    <dgm:cxn modelId="{E3777145-1423-DB4B-AA63-B04510D473F3}" type="presOf" srcId="{FA4E6D50-6650-4EAC-B254-0225429167B4}" destId="{41810513-DD98-4E93-A44A-C04F29D3B114}" srcOrd="0" destOrd="0" presId="urn:microsoft.com/office/officeart/2005/8/layout/vProcess5"/>
    <dgm:cxn modelId="{AC7F7C66-4983-AD40-B52B-302B94A121FB}" type="presOf" srcId="{4BF5A879-433B-4674-BE5D-E6CA66167ABD}" destId="{CE33E557-1887-47F4-B394-50ECCB169E86}" srcOrd="1" destOrd="0" presId="urn:microsoft.com/office/officeart/2005/8/layout/vProcess5"/>
    <dgm:cxn modelId="{1D0E6D6B-6FF8-894D-A843-2323A5A7902B}" type="presOf" srcId="{2F09F213-9279-405D-8F7E-95D68837287A}" destId="{A3BFC485-6C02-432E-8AE5-EC415113DF34}" srcOrd="0" destOrd="0" presId="urn:microsoft.com/office/officeart/2005/8/layout/vProcess5"/>
    <dgm:cxn modelId="{4724666E-7A2C-4A8A-8F78-8575D3F50024}" srcId="{2F09F213-9279-405D-8F7E-95D68837287A}" destId="{066FA2B6-A423-4929-81E7-9BB40D3584FE}" srcOrd="0" destOrd="0" parTransId="{AC52280B-74F2-4A45-95DD-C20A0992A40A}" sibTransId="{6450BF2D-2AE6-42F9-9FB3-93F2103AE6CF}"/>
    <dgm:cxn modelId="{993C4C72-1509-3444-A52E-543E862248DF}" type="presOf" srcId="{FA4E6D50-6650-4EAC-B254-0225429167B4}" destId="{6228CF11-7BB8-4D2B-B551-160B7A023AA6}" srcOrd="1" destOrd="0" presId="urn:microsoft.com/office/officeart/2005/8/layout/vProcess5"/>
    <dgm:cxn modelId="{9BF22254-91FD-495C-B0DA-A70B6380D5D5}" srcId="{2F09F213-9279-405D-8F7E-95D68837287A}" destId="{4BF5A879-433B-4674-BE5D-E6CA66167ABD}" srcOrd="3" destOrd="0" parTransId="{99B18251-7505-4BA0-A8E6-D2C4F240E583}" sibTransId="{CB676E9B-2BA3-4AF0-AC12-624E1A86C163}"/>
    <dgm:cxn modelId="{898C647A-8CC0-A843-9228-6F60D6E45632}" srcId="{2F09F213-9279-405D-8F7E-95D68837287A}" destId="{56A00887-3254-46CC-8088-7C66671832D9}" srcOrd="1" destOrd="0" parTransId="{B46B7BD3-F77F-40E2-8B8A-B3530E351C9D}" sibTransId="{FD2A7937-DF1E-414B-BE92-B26F9B80F798}"/>
    <dgm:cxn modelId="{4D7D3F86-56F1-E44E-8704-A180A5FB260E}" type="presOf" srcId="{56A00887-3254-46CC-8088-7C66671832D9}" destId="{D4FB58D4-CB2C-4C84-AACC-18E2D0DBC1D9}" srcOrd="1" destOrd="0" presId="urn:microsoft.com/office/officeart/2005/8/layout/vProcess5"/>
    <dgm:cxn modelId="{DBD0768D-B49D-284E-A3A7-38FE09A8C1BE}" type="presOf" srcId="{4BF5A879-433B-4674-BE5D-E6CA66167ABD}" destId="{950CBDC8-11A7-43B8-A9EF-16DFB1CC7DFF}" srcOrd="0" destOrd="0" presId="urn:microsoft.com/office/officeart/2005/8/layout/vProcess5"/>
    <dgm:cxn modelId="{B10BA8E4-D534-4847-B1AC-C2FF5093E33F}" type="presOf" srcId="{FD2A7937-DF1E-414B-BE92-B26F9B80F798}" destId="{44DC0BA0-9C38-4E68-A30E-E50E055016A3}" srcOrd="0" destOrd="0" presId="urn:microsoft.com/office/officeart/2005/8/layout/vProcess5"/>
    <dgm:cxn modelId="{080017F9-7117-5F40-9A6D-B588120355EC}" type="presOf" srcId="{4A8CA5FE-B98A-4031-BF88-161BCFC6A5B0}" destId="{D68F3433-6543-4A1C-96FD-4EAAC426470E}" srcOrd="0" destOrd="0" presId="urn:microsoft.com/office/officeart/2005/8/layout/vProcess5"/>
    <dgm:cxn modelId="{0A47B9FD-B5F7-244D-894D-464F75601B2D}" type="presParOf" srcId="{A3BFC485-6C02-432E-8AE5-EC415113DF34}" destId="{2650A2A9-278C-4A76-B9EE-F67B27CF4BB7}" srcOrd="0" destOrd="0" presId="urn:microsoft.com/office/officeart/2005/8/layout/vProcess5"/>
    <dgm:cxn modelId="{255991E3-C5B2-7549-863D-673514A1B20C}" type="presParOf" srcId="{A3BFC485-6C02-432E-8AE5-EC415113DF34}" destId="{F2423672-7C0B-42ED-8765-C75A49EB5D9F}" srcOrd="1" destOrd="0" presId="urn:microsoft.com/office/officeart/2005/8/layout/vProcess5"/>
    <dgm:cxn modelId="{1FD1AA1C-9320-7C4B-930A-1212CFD94EE0}" type="presParOf" srcId="{A3BFC485-6C02-432E-8AE5-EC415113DF34}" destId="{999DA3F3-1EEA-41B2-A8A7-E07A737C06BD}" srcOrd="2" destOrd="0" presId="urn:microsoft.com/office/officeart/2005/8/layout/vProcess5"/>
    <dgm:cxn modelId="{FC7A39D5-A831-AA4D-B89E-A1A960D12726}" type="presParOf" srcId="{A3BFC485-6C02-432E-8AE5-EC415113DF34}" destId="{41810513-DD98-4E93-A44A-C04F29D3B114}" srcOrd="3" destOrd="0" presId="urn:microsoft.com/office/officeart/2005/8/layout/vProcess5"/>
    <dgm:cxn modelId="{1B343222-EF52-3643-83B0-2CB1CA8D6449}" type="presParOf" srcId="{A3BFC485-6C02-432E-8AE5-EC415113DF34}" destId="{950CBDC8-11A7-43B8-A9EF-16DFB1CC7DFF}" srcOrd="4" destOrd="0" presId="urn:microsoft.com/office/officeart/2005/8/layout/vProcess5"/>
    <dgm:cxn modelId="{A3EB0B96-3F2D-A14E-881F-F4934E1E8B37}" type="presParOf" srcId="{A3BFC485-6C02-432E-8AE5-EC415113DF34}" destId="{DC7B5DA5-0BB6-4F06-8EFA-773BC84F9599}" srcOrd="5" destOrd="0" presId="urn:microsoft.com/office/officeart/2005/8/layout/vProcess5"/>
    <dgm:cxn modelId="{9929F252-27A8-9C46-A1D7-B61F59F36D80}" type="presParOf" srcId="{A3BFC485-6C02-432E-8AE5-EC415113DF34}" destId="{44DC0BA0-9C38-4E68-A30E-E50E055016A3}" srcOrd="6" destOrd="0" presId="urn:microsoft.com/office/officeart/2005/8/layout/vProcess5"/>
    <dgm:cxn modelId="{686FF780-3C5E-A148-859A-0D61BADEAF53}" type="presParOf" srcId="{A3BFC485-6C02-432E-8AE5-EC415113DF34}" destId="{D68F3433-6543-4A1C-96FD-4EAAC426470E}" srcOrd="7" destOrd="0" presId="urn:microsoft.com/office/officeart/2005/8/layout/vProcess5"/>
    <dgm:cxn modelId="{33D9A5AF-EDD4-F34D-B928-1EAD3BDCB188}" type="presParOf" srcId="{A3BFC485-6C02-432E-8AE5-EC415113DF34}" destId="{794EBEC9-F11C-433D-A7BA-B4C1FB08538F}" srcOrd="8" destOrd="0" presId="urn:microsoft.com/office/officeart/2005/8/layout/vProcess5"/>
    <dgm:cxn modelId="{334774C9-B459-154A-A8E8-2CD3A4C6D5A7}" type="presParOf" srcId="{A3BFC485-6C02-432E-8AE5-EC415113DF34}" destId="{D4FB58D4-CB2C-4C84-AACC-18E2D0DBC1D9}" srcOrd="9" destOrd="0" presId="urn:microsoft.com/office/officeart/2005/8/layout/vProcess5"/>
    <dgm:cxn modelId="{F26114BD-138F-0340-938B-907F274C6788}" type="presParOf" srcId="{A3BFC485-6C02-432E-8AE5-EC415113DF34}" destId="{6228CF11-7BB8-4D2B-B551-160B7A023AA6}" srcOrd="10" destOrd="0" presId="urn:microsoft.com/office/officeart/2005/8/layout/vProcess5"/>
    <dgm:cxn modelId="{7D7FE7F0-F1C1-8B43-BC0A-E7314E47B134}" type="presParOf" srcId="{A3BFC485-6C02-432E-8AE5-EC415113DF34}" destId="{CE33E557-1887-47F4-B394-50ECCB169E86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423672-7C0B-42ED-8765-C75A49EB5D9F}">
      <dsp:nvSpPr>
        <dsp:cNvPr id="0" name=""/>
        <dsp:cNvSpPr/>
      </dsp:nvSpPr>
      <dsp:spPr>
        <a:xfrm>
          <a:off x="0" y="0"/>
          <a:ext cx="5427365" cy="132815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>
              <a:ea typeface="+mn-ea"/>
              <a:cs typeface="+mn-cs"/>
            </a:rPr>
            <a:t>Functional programming language:</a:t>
          </a:r>
          <a:br>
            <a:rPr lang="en-US" sz="1200" b="1" kern="1200">
              <a:ea typeface="+mn-ea"/>
              <a:cs typeface="+mn-cs"/>
            </a:rPr>
          </a:br>
          <a:r>
            <a:rPr lang="en-US" sz="1200" b="1" kern="1200">
              <a:ea typeface="+mn-ea"/>
              <a:cs typeface="+mn-cs"/>
            </a:rPr>
            <a:t> Scheme is based on the functional programming paradigm, emphasizing functions as first-class values, recursion, and mathematical-style computation instead of step-by-step instructions.</a:t>
          </a:r>
          <a:endParaRPr lang="en-US" sz="1200" kern="1200" dirty="0">
            <a:ea typeface="+mn-ea"/>
            <a:cs typeface="+mn-cs"/>
          </a:endParaRPr>
        </a:p>
      </dsp:txBody>
      <dsp:txXfrm>
        <a:off x="38900" y="38900"/>
        <a:ext cx="3881954" cy="1250354"/>
      </dsp:txXfrm>
    </dsp:sp>
    <dsp:sp modelId="{999DA3F3-1EEA-41B2-A8A7-E07A737C06BD}">
      <dsp:nvSpPr>
        <dsp:cNvPr id="0" name=""/>
        <dsp:cNvSpPr/>
      </dsp:nvSpPr>
      <dsp:spPr>
        <a:xfrm>
          <a:off x="454541" y="1569637"/>
          <a:ext cx="5427365" cy="1328154"/>
        </a:xfrm>
        <a:prstGeom prst="roundRect">
          <a:avLst>
            <a:gd name="adj" fmla="val 10000"/>
          </a:avLst>
        </a:prstGeom>
        <a:solidFill>
          <a:schemeClr val="accent2">
            <a:hueOff val="885262"/>
            <a:satOff val="3045"/>
            <a:lumOff val="-588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ea typeface="+mn-ea"/>
              <a:cs typeface="+mn-cs"/>
            </a:rPr>
            <a:t>Uses symbolic S-expressions:</a:t>
          </a:r>
          <a:br>
            <a:rPr lang="en-US" sz="1200" b="1" kern="1200" dirty="0">
              <a:ea typeface="+mn-ea"/>
              <a:cs typeface="+mn-cs"/>
            </a:rPr>
          </a:br>
          <a:r>
            <a:rPr lang="en-US" sz="1200" b="1" kern="1200" dirty="0">
              <a:ea typeface="+mn-ea"/>
              <a:cs typeface="+mn-cs"/>
            </a:rPr>
            <a:t> Both code and data are written in simple parenthesized expressions (S-expressions), giving Scheme a uniform structure that is easy to parse, manipulate, and reason about.</a:t>
          </a:r>
          <a:endParaRPr lang="en-US" sz="1200" kern="1200" dirty="0">
            <a:ea typeface="+mn-ea"/>
            <a:cs typeface="+mn-cs"/>
          </a:endParaRPr>
        </a:p>
      </dsp:txBody>
      <dsp:txXfrm>
        <a:off x="493441" y="1608537"/>
        <a:ext cx="4031723" cy="1250354"/>
      </dsp:txXfrm>
    </dsp:sp>
    <dsp:sp modelId="{41810513-DD98-4E93-A44A-C04F29D3B114}">
      <dsp:nvSpPr>
        <dsp:cNvPr id="0" name=""/>
        <dsp:cNvSpPr/>
      </dsp:nvSpPr>
      <dsp:spPr>
        <a:xfrm>
          <a:off x="902299" y="3139274"/>
          <a:ext cx="5427365" cy="1328154"/>
        </a:xfrm>
        <a:prstGeom prst="roundRect">
          <a:avLst>
            <a:gd name="adj" fmla="val 10000"/>
          </a:avLst>
        </a:prstGeom>
        <a:solidFill>
          <a:schemeClr val="accent2">
            <a:hueOff val="1770523"/>
            <a:satOff val="6090"/>
            <a:lumOff val="-1177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>
              <a:ea typeface="+mn-ea"/>
              <a:cs typeface="+mn-cs"/>
            </a:rPr>
            <a:t>Minimalist core design:</a:t>
          </a:r>
          <a:br>
            <a:rPr lang="en-US" sz="1200" b="1" kern="1200">
              <a:ea typeface="+mn-ea"/>
              <a:cs typeface="+mn-cs"/>
            </a:rPr>
          </a:br>
          <a:r>
            <a:rPr lang="en-US" sz="1200" b="1" kern="1200">
              <a:ea typeface="+mn-ea"/>
              <a:cs typeface="+mn-cs"/>
            </a:rPr>
            <a:t> Scheme intentionally has a very small set of built-in constructs. This minimalism encourages clarity, avoids unnecessary complexity, and allows powerful features to be built from simple foundations.</a:t>
          </a:r>
          <a:endParaRPr lang="en-US" sz="1200" kern="1200" dirty="0">
            <a:ea typeface="+mn-ea"/>
            <a:cs typeface="+mn-cs"/>
          </a:endParaRPr>
        </a:p>
      </dsp:txBody>
      <dsp:txXfrm>
        <a:off x="941199" y="3178174"/>
        <a:ext cx="4038507" cy="1250354"/>
      </dsp:txXfrm>
    </dsp:sp>
    <dsp:sp modelId="{950CBDC8-11A7-43B8-A9EF-16DFB1CC7DFF}">
      <dsp:nvSpPr>
        <dsp:cNvPr id="0" name=""/>
        <dsp:cNvSpPr/>
      </dsp:nvSpPr>
      <dsp:spPr>
        <a:xfrm>
          <a:off x="1356841" y="4708912"/>
          <a:ext cx="5427365" cy="1328154"/>
        </a:xfrm>
        <a:prstGeom prst="roundRect">
          <a:avLst>
            <a:gd name="adj" fmla="val 10000"/>
          </a:avLst>
        </a:prstGeom>
        <a:solidFill>
          <a:schemeClr val="accent2">
            <a:hueOff val="2655785"/>
            <a:satOff val="9135"/>
            <a:lumOff val="-1765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>
              <a:ea typeface="+mn-ea"/>
              <a:cs typeface="+mn-cs"/>
            </a:rPr>
            <a:t>Strong use in computer science education and research:</a:t>
          </a:r>
          <a:br>
            <a:rPr lang="en-US" sz="1200" b="1" kern="1200">
              <a:ea typeface="+mn-ea"/>
              <a:cs typeface="+mn-cs"/>
            </a:rPr>
          </a:br>
          <a:r>
            <a:rPr lang="en-US" sz="1200" b="1" kern="1200">
              <a:ea typeface="+mn-ea"/>
              <a:cs typeface="+mn-cs"/>
            </a:rPr>
            <a:t> Scheme plays a major role in teaching fundamental concepts such as recursion, abstraction, interpreters, and programming language design. It is also used in research on AI, compilers, and formal models of computation.</a:t>
          </a:r>
          <a:endParaRPr lang="en-US" sz="1200" kern="1200" dirty="0">
            <a:ea typeface="+mn-ea"/>
            <a:cs typeface="+mn-cs"/>
          </a:endParaRPr>
        </a:p>
      </dsp:txBody>
      <dsp:txXfrm>
        <a:off x="1395741" y="4747812"/>
        <a:ext cx="4031723" cy="1250354"/>
      </dsp:txXfrm>
    </dsp:sp>
    <dsp:sp modelId="{DC7B5DA5-0BB6-4F06-8EFA-773BC84F9599}">
      <dsp:nvSpPr>
        <dsp:cNvPr id="0" name=""/>
        <dsp:cNvSpPr/>
      </dsp:nvSpPr>
      <dsp:spPr>
        <a:xfrm>
          <a:off x="4564065" y="1017245"/>
          <a:ext cx="863300" cy="863300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4758307" y="1017245"/>
        <a:ext cx="474816" cy="649633"/>
      </dsp:txXfrm>
    </dsp:sp>
    <dsp:sp modelId="{44DC0BA0-9C38-4E68-A30E-E50E055016A3}">
      <dsp:nvSpPr>
        <dsp:cNvPr id="0" name=""/>
        <dsp:cNvSpPr/>
      </dsp:nvSpPr>
      <dsp:spPr>
        <a:xfrm>
          <a:off x="5018606" y="2586883"/>
          <a:ext cx="863300" cy="863300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1667088"/>
            <a:satOff val="3844"/>
            <a:lumOff val="41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1667088"/>
              <a:satOff val="3844"/>
              <a:lumOff val="4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900" kern="1200"/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900" kern="1200"/>
        </a:p>
      </dsp:txBody>
      <dsp:txXfrm>
        <a:off x="5212848" y="2586883"/>
        <a:ext cx="474816" cy="649633"/>
      </dsp:txXfrm>
    </dsp:sp>
    <dsp:sp modelId="{D68F3433-6543-4A1C-96FD-4EAAC426470E}">
      <dsp:nvSpPr>
        <dsp:cNvPr id="0" name=""/>
        <dsp:cNvSpPr/>
      </dsp:nvSpPr>
      <dsp:spPr>
        <a:xfrm>
          <a:off x="5466364" y="4156520"/>
          <a:ext cx="863300" cy="863300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3334177"/>
            <a:satOff val="7689"/>
            <a:lumOff val="83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3334177"/>
              <a:satOff val="7689"/>
              <a:lumOff val="8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5660606" y="4156520"/>
        <a:ext cx="474816" cy="6496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dirty="0"/>
              <a:t>11/21/2025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2661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dirty="0"/>
              <a:t>11/21/2025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4917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dirty="0"/>
              <a:t>11/21/2025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3271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dirty="0"/>
              <a:t>11/21/2025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5404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dirty="0"/>
              <a:t>11/21/2025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347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dirty="0"/>
              <a:t>11/21/2025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4829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dirty="0"/>
              <a:t>11/21/2025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1205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dirty="0"/>
              <a:t>11/21/2025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6038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dirty="0"/>
              <a:t>11/21/2025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5711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dirty="0"/>
              <a:t>11/21/2025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7569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dirty="0"/>
              <a:t>11/21/2025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8700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Eigth level</a:t>
            </a:r>
          </a:p>
          <a:p>
            <a:pPr lvl="8"/>
            <a:r>
              <a:rPr lang="en-US" dirty="0"/>
              <a:t>Ninth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CBC1C18-307B-4F68-A007-B5B542270E8D}" type="datetimeFigureOut">
              <a:rPr lang="en-US" dirty="0"/>
              <a:t>11/21/2025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71979728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try.scheme.org/" TargetMode="External"/><Relationship Id="rId2" Type="http://schemas.openxmlformats.org/officeDocument/2006/relationships/hyperlink" Target="https://www.scheme.org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6784362B-1BC2-4D61-BBC1-75E5AFB9E5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9867" cy="68552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47FEC87D-B560-4AA1-90A4-F9F1D5A945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E9CBAC3D-8976-47FF-8E03-C8D4BDB358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28" name="Rectangle 27">
            <a:extLst>
              <a:ext uri="{FF2B5EF4-FFF2-40B4-BE49-F238E27FC236}">
                <a16:creationId xmlns:a16="http://schemas.microsoft.com/office/drawing/2014/main" id="{469431F3-C8DA-4F3D-BC23-56FBCBBB73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A6FB8F0-8565-4EC3-917D-22A0CFB55C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62940" y="0"/>
            <a:ext cx="6524905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EFB6CEC-55F9-D2CE-ACF3-5CA36C3C638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bright="100000"/>
                    </a14:imgEffect>
                  </a14:imgLayer>
                </a14:imgProps>
              </a:ext>
            </a:extLst>
          </a:blip>
          <a:srcRect l="11747" r="32040" b="3"/>
          <a:stretch>
            <a:fillRect/>
          </a:stretch>
        </p:blipFill>
        <p:spPr>
          <a:xfrm>
            <a:off x="1007760" y="227"/>
            <a:ext cx="3855179" cy="685800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90E85565-5837-4630-B749-8EB5508C97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11987" y="1122404"/>
            <a:ext cx="5259981" cy="457515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6500" dirty="0">
                <a:cs typeface="Arial"/>
              </a:rPr>
              <a:t>Scheme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13756D9B-712D-4066-9D24-053A5EF2E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87666" y="-2718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" name="Picture 55">
            <a:extLst>
              <a:ext uri="{FF2B5EF4-FFF2-40B4-BE49-F238E27FC236}">
                <a16:creationId xmlns:a16="http://schemas.microsoft.com/office/drawing/2014/main" id="{26AA7C31-76FD-4B44-A1FF-D13D2515AE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57" name="Picture 56">
            <a:extLst>
              <a:ext uri="{FF2B5EF4-FFF2-40B4-BE49-F238E27FC236}">
                <a16:creationId xmlns:a16="http://schemas.microsoft.com/office/drawing/2014/main" id="{F5CE85F9-F4EE-4E5D-8235-528527A40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58" name="Rectangle 57">
            <a:extLst>
              <a:ext uri="{FF2B5EF4-FFF2-40B4-BE49-F238E27FC236}">
                <a16:creationId xmlns:a16="http://schemas.microsoft.com/office/drawing/2014/main" id="{17338BB4-74FF-4836-86B7-F1B0C2B62D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1ABFA8A3-A231-4BC1-B8A5-C5BE7315CD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FE35963E-79B2-4A8E-8F24-A94E8DDDD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308E4331-210E-4E5F-9501-4C830E3400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1A54F778-4E1C-4F6F-9318-9795AA35C2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 useBgFill="1">
        <p:nvSpPr>
          <p:cNvPr id="63" name="Rectangle 62">
            <a:extLst>
              <a:ext uri="{FF2B5EF4-FFF2-40B4-BE49-F238E27FC236}">
                <a16:creationId xmlns:a16="http://schemas.microsoft.com/office/drawing/2014/main" id="{E8A01EA6-BAE4-49FA-BDE0-C6CBA724F8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9867" cy="68552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4" name="Picture 63">
            <a:extLst>
              <a:ext uri="{FF2B5EF4-FFF2-40B4-BE49-F238E27FC236}">
                <a16:creationId xmlns:a16="http://schemas.microsoft.com/office/drawing/2014/main" id="{A62E93F4-9BFB-4F60-8D89-740021B53D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65" name="Picture 64">
            <a:extLst>
              <a:ext uri="{FF2B5EF4-FFF2-40B4-BE49-F238E27FC236}">
                <a16:creationId xmlns:a16="http://schemas.microsoft.com/office/drawing/2014/main" id="{1A1B6056-1159-4FC3-8561-8E7E5B83E5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66" name="Rectangle 65">
            <a:extLst>
              <a:ext uri="{FF2B5EF4-FFF2-40B4-BE49-F238E27FC236}">
                <a16:creationId xmlns:a16="http://schemas.microsoft.com/office/drawing/2014/main" id="{2BCD7CE8-C8D7-4B6C-8509-15892605FA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2280C4E4-90AE-48E6-9E01-4D4F7FBDB9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876C1BA3-C0EA-4AEE-9B4C-8F66E6FC30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7533" y="0"/>
            <a:ext cx="10378001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29EC407-E13C-85DD-560C-A3A43AA111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6761" y="2534476"/>
            <a:ext cx="2831478" cy="226855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600"/>
              <a:t>Recursion Functions </a:t>
            </a:r>
          </a:p>
        </p:txBody>
      </p:sp>
      <p:pic>
        <p:nvPicPr>
          <p:cNvPr id="4" name="Picture 3" descr="A computer code on a black background&#10;&#10;AI-generated content may be incorrect.">
            <a:extLst>
              <a:ext uri="{FF2B5EF4-FFF2-40B4-BE49-F238E27FC236}">
                <a16:creationId xmlns:a16="http://schemas.microsoft.com/office/drawing/2014/main" id="{8EF93B26-0CA6-0BB8-3DAA-A42CCCDC2B2C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t="5625" r="461" b="69"/>
          <a:stretch>
            <a:fillRect/>
          </a:stretch>
        </p:blipFill>
        <p:spPr>
          <a:xfrm>
            <a:off x="4804226" y="637084"/>
            <a:ext cx="5937843" cy="2387001"/>
          </a:xfrm>
          <a:prstGeom prst="rect">
            <a:avLst/>
          </a:prstGeom>
          <a:ln>
            <a:gradFill flip="none" rotWithShape="1">
              <a:gsLst>
                <a:gs pos="86000">
                  <a:schemeClr val="accent6">
                    <a:lumMod val="67000"/>
                  </a:schemeClr>
                </a:gs>
                <a:gs pos="20000">
                  <a:schemeClr val="accent6">
                    <a:lumMod val="97000"/>
                    <a:lumOff val="3000"/>
                  </a:schemeClr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</a:ln>
          <a:effectLst>
            <a:innerShdw blurRad="127000">
              <a:prstClr val="black">
                <a:alpha val="90000"/>
              </a:prstClr>
            </a:innerShdw>
          </a:effectLst>
        </p:spPr>
      </p:pic>
      <p:pic>
        <p:nvPicPr>
          <p:cNvPr id="3" name="Picture 2" descr="A black screen with white text&#10;&#10;AI-generated content may be incorrect.">
            <a:extLst>
              <a:ext uri="{FF2B5EF4-FFF2-40B4-BE49-F238E27FC236}">
                <a16:creationId xmlns:a16="http://schemas.microsoft.com/office/drawing/2014/main" id="{3DB3CDDA-B533-2382-A2B3-824903925C82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t="9960" r="3861" b="7475"/>
          <a:stretch>
            <a:fillRect/>
          </a:stretch>
        </p:blipFill>
        <p:spPr>
          <a:xfrm>
            <a:off x="4815269" y="3918315"/>
            <a:ext cx="5926800" cy="1791065"/>
          </a:xfrm>
          <a:prstGeom prst="rect">
            <a:avLst/>
          </a:prstGeom>
          <a:ln>
            <a:gradFill flip="none" rotWithShape="1">
              <a:gsLst>
                <a:gs pos="86000">
                  <a:schemeClr val="accent6">
                    <a:lumMod val="67000"/>
                  </a:schemeClr>
                </a:gs>
                <a:gs pos="20000">
                  <a:schemeClr val="accent6">
                    <a:lumMod val="97000"/>
                    <a:lumOff val="3000"/>
                  </a:schemeClr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</a:ln>
          <a:effectLst>
            <a:innerShdw blurRad="127000">
              <a:prstClr val="black">
                <a:alpha val="90000"/>
              </a:prstClr>
            </a:innerShdw>
          </a:effectLst>
        </p:spPr>
      </p:pic>
      <p:sp>
        <p:nvSpPr>
          <p:cNvPr id="69" name="Rectangle 68">
            <a:extLst>
              <a:ext uri="{FF2B5EF4-FFF2-40B4-BE49-F238E27FC236}">
                <a16:creationId xmlns:a16="http://schemas.microsoft.com/office/drawing/2014/main" id="{16BCFD5C-CD97-4975-8BA8-D6A4A5D0CA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87666" y="-2718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2524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2FA3880A-8D8F-466C-A4A1-F07BCDD371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C0A64CB-20A1-4508-B568-284EB04F78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8DA14841-53A4-4935-BE65-C8373B8A6D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877C2CF-B2DD-41C8-8B5E-152673376B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377EE36-E59D-4778-8F99-4B470DA4A3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586C6C5-47AF-450A-932D-880EF823E5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587901A-AA64-4940-9803-F676778511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662F7B5F-69B9-41D9-BD9A-2A7F1118BD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9867" cy="68552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B484EE50-7D13-4A99-9152-609AE84ACF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8F607DBD-3FFF-424E-80D2-8061AC5FE7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29" name="Rectangle 28">
            <a:extLst>
              <a:ext uri="{FF2B5EF4-FFF2-40B4-BE49-F238E27FC236}">
                <a16:creationId xmlns:a16="http://schemas.microsoft.com/office/drawing/2014/main" id="{0CA1AF17-15FE-4FB8-A4CB-942AC1349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D901EDCD-40E3-40D5-BCE4-803F7A4D6E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36E840EA-C6A5-48DA-A3B5-BE430C89C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7533" y="0"/>
            <a:ext cx="10378001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AC1C3E9-0C1D-E12C-26EA-420855782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9804" y="3428998"/>
            <a:ext cx="2819723" cy="278247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600"/>
              <a:t>Lexical Scoping</a:t>
            </a:r>
          </a:p>
        </p:txBody>
      </p:sp>
      <p:pic>
        <p:nvPicPr>
          <p:cNvPr id="4" name="Picture 3" descr="A computer screen shot of white text&#10;&#10;AI-generated content may be incorrect.">
            <a:extLst>
              <a:ext uri="{FF2B5EF4-FFF2-40B4-BE49-F238E27FC236}">
                <a16:creationId xmlns:a16="http://schemas.microsoft.com/office/drawing/2014/main" id="{94C7AA4D-77E4-06A4-2E64-5C23AB37C986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r="5826" b="1"/>
          <a:stretch>
            <a:fillRect/>
          </a:stretch>
        </p:blipFill>
        <p:spPr>
          <a:xfrm>
            <a:off x="5444747" y="647191"/>
            <a:ext cx="5297322" cy="5564284"/>
          </a:xfrm>
          <a:prstGeom prst="rect">
            <a:avLst/>
          </a:prstGeom>
          <a:ln>
            <a:gradFill flip="none" rotWithShape="1">
              <a:gsLst>
                <a:gs pos="86000">
                  <a:schemeClr val="accent6">
                    <a:lumMod val="67000"/>
                  </a:schemeClr>
                </a:gs>
                <a:gs pos="20000">
                  <a:schemeClr val="accent6">
                    <a:lumMod val="97000"/>
                    <a:lumOff val="3000"/>
                  </a:schemeClr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</a:ln>
          <a:effectLst>
            <a:innerShdw blurRad="127000">
              <a:prstClr val="black">
                <a:alpha val="90000"/>
              </a:prstClr>
            </a:innerShdw>
          </a:effectLst>
        </p:spPr>
      </p:pic>
      <p:sp>
        <p:nvSpPr>
          <p:cNvPr id="35" name="Rectangle 34">
            <a:extLst>
              <a:ext uri="{FF2B5EF4-FFF2-40B4-BE49-F238E27FC236}">
                <a16:creationId xmlns:a16="http://schemas.microsoft.com/office/drawing/2014/main" id="{84AC7A41-04AF-4CF9-A478-43411F9B58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87666" y="-2718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0213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2" name="Rectangle 41">
            <a:extLst>
              <a:ext uri="{FF2B5EF4-FFF2-40B4-BE49-F238E27FC236}">
                <a16:creationId xmlns:a16="http://schemas.microsoft.com/office/drawing/2014/main" id="{8F3CF990-ACB8-443A-BB74-D36EC8A00B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4" name="Picture 43">
            <a:extLst>
              <a:ext uri="{FF2B5EF4-FFF2-40B4-BE49-F238E27FC236}">
                <a16:creationId xmlns:a16="http://schemas.microsoft.com/office/drawing/2014/main" id="{00B98862-BEE1-44FB-A335-A1B9106B4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  <a:noFill/>
        </p:spPr>
      </p:pic>
      <p:pic>
        <p:nvPicPr>
          <p:cNvPr id="46" name="Picture 45">
            <a:extLst>
              <a:ext uri="{FF2B5EF4-FFF2-40B4-BE49-F238E27FC236}">
                <a16:creationId xmlns:a16="http://schemas.microsoft.com/office/drawing/2014/main" id="{7185CF21-0594-48C0-9F3E-254D6BCE9D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89" y="-5487"/>
            <a:ext cx="12189867" cy="6858000"/>
          </a:xfrm>
          <a:prstGeom prst="rect">
            <a:avLst/>
          </a:prstGeom>
        </p:spPr>
      </p:pic>
      <p:sp>
        <p:nvSpPr>
          <p:cNvPr id="48" name="Rectangle 47">
            <a:extLst>
              <a:ext uri="{FF2B5EF4-FFF2-40B4-BE49-F238E27FC236}">
                <a16:creationId xmlns:a16="http://schemas.microsoft.com/office/drawing/2014/main" id="{A0B5529D-5CAA-4BF2-B5C9-34705E7661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59909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0" name="Freeform: Shape 49">
            <a:extLst>
              <a:ext uri="{FF2B5EF4-FFF2-40B4-BE49-F238E27FC236}">
                <a16:creationId xmlns:a16="http://schemas.microsoft.com/office/drawing/2014/main" id="{FBD68200-BC03-4015-860B-CD5C30CD7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9910" y="0"/>
            <a:ext cx="7869544" cy="6858000"/>
          </a:xfrm>
          <a:custGeom>
            <a:avLst/>
            <a:gdLst>
              <a:gd name="connsiteX0" fmla="*/ 0 w 7821919"/>
              <a:gd name="connsiteY0" fmla="*/ 0 h 6858000"/>
              <a:gd name="connsiteX1" fmla="*/ 6983367 w 7821919"/>
              <a:gd name="connsiteY1" fmla="*/ 0 h 6858000"/>
              <a:gd name="connsiteX2" fmla="*/ 6982269 w 7821919"/>
              <a:gd name="connsiteY2" fmla="*/ 1331 h 6858000"/>
              <a:gd name="connsiteX3" fmla="*/ 6833782 w 7821919"/>
              <a:gd name="connsiteY3" fmla="*/ 487443 h 6858000"/>
              <a:gd name="connsiteX4" fmla="*/ 6851446 w 7821919"/>
              <a:gd name="connsiteY4" fmla="*/ 662666 h 6858000"/>
              <a:gd name="connsiteX5" fmla="*/ 6857532 w 7821919"/>
              <a:gd name="connsiteY5" fmla="*/ 686333 h 6858000"/>
              <a:gd name="connsiteX6" fmla="*/ 6806927 w 7821919"/>
              <a:gd name="connsiteY6" fmla="*/ 699345 h 6858000"/>
              <a:gd name="connsiteX7" fmla="*/ 5555365 w 7821919"/>
              <a:gd name="connsiteY7" fmla="*/ 2400515 h 6858000"/>
              <a:gd name="connsiteX8" fmla="*/ 7336617 w 7821919"/>
              <a:gd name="connsiteY8" fmla="*/ 4181767 h 6858000"/>
              <a:gd name="connsiteX9" fmla="*/ 7452815 w 7821919"/>
              <a:gd name="connsiteY9" fmla="*/ 4175900 h 6858000"/>
              <a:gd name="connsiteX10" fmla="*/ 7437456 w 7821919"/>
              <a:gd name="connsiteY10" fmla="*/ 4225378 h 6858000"/>
              <a:gd name="connsiteX11" fmla="*/ 7428275 w 7821919"/>
              <a:gd name="connsiteY11" fmla="*/ 4316448 h 6858000"/>
              <a:gd name="connsiteX12" fmla="*/ 7789089 w 7821919"/>
              <a:gd name="connsiteY12" fmla="*/ 4759152 h 6858000"/>
              <a:gd name="connsiteX13" fmla="*/ 7821919 w 7821919"/>
              <a:gd name="connsiteY13" fmla="*/ 4762461 h 6858000"/>
              <a:gd name="connsiteX14" fmla="*/ 7809638 w 7821919"/>
              <a:gd name="connsiteY14" fmla="*/ 4785088 h 6858000"/>
              <a:gd name="connsiteX15" fmla="*/ 7794661 w 7821919"/>
              <a:gd name="connsiteY15" fmla="*/ 4833335 h 6858000"/>
              <a:gd name="connsiteX16" fmla="*/ 7524776 w 7821919"/>
              <a:gd name="connsiteY16" fmla="*/ 4917113 h 6858000"/>
              <a:gd name="connsiteX17" fmla="*/ 6642110 w 7821919"/>
              <a:gd name="connsiteY17" fmla="*/ 6248746 h 6858000"/>
              <a:gd name="connsiteX18" fmla="*/ 6755682 w 7821919"/>
              <a:gd name="connsiteY18" fmla="*/ 6811285 h 6858000"/>
              <a:gd name="connsiteX19" fmla="*/ 6778185 w 7821919"/>
              <a:gd name="connsiteY19" fmla="*/ 6858000 h 6858000"/>
              <a:gd name="connsiteX20" fmla="*/ 0 w 7821919"/>
              <a:gd name="connsiteY2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821919" h="6858000">
                <a:moveTo>
                  <a:pt x="0" y="0"/>
                </a:moveTo>
                <a:lnTo>
                  <a:pt x="6983367" y="0"/>
                </a:lnTo>
                <a:lnTo>
                  <a:pt x="6982269" y="1331"/>
                </a:lnTo>
                <a:cubicBezTo>
                  <a:pt x="6888522" y="140095"/>
                  <a:pt x="6833782" y="307376"/>
                  <a:pt x="6833782" y="487443"/>
                </a:cubicBezTo>
                <a:cubicBezTo>
                  <a:pt x="6833782" y="547466"/>
                  <a:pt x="6839864" y="606067"/>
                  <a:pt x="6851446" y="662666"/>
                </a:cubicBezTo>
                <a:lnTo>
                  <a:pt x="6857532" y="686333"/>
                </a:lnTo>
                <a:lnTo>
                  <a:pt x="6806927" y="699345"/>
                </a:lnTo>
                <a:cubicBezTo>
                  <a:pt x="6081835" y="924872"/>
                  <a:pt x="5555365" y="1601212"/>
                  <a:pt x="5555365" y="2400515"/>
                </a:cubicBezTo>
                <a:cubicBezTo>
                  <a:pt x="5555365" y="3384273"/>
                  <a:pt x="6352859" y="4181767"/>
                  <a:pt x="7336617" y="4181767"/>
                </a:cubicBezTo>
                <a:lnTo>
                  <a:pt x="7452815" y="4175900"/>
                </a:lnTo>
                <a:lnTo>
                  <a:pt x="7437456" y="4225378"/>
                </a:lnTo>
                <a:cubicBezTo>
                  <a:pt x="7431436" y="4254794"/>
                  <a:pt x="7428275" y="4285252"/>
                  <a:pt x="7428275" y="4316448"/>
                </a:cubicBezTo>
                <a:cubicBezTo>
                  <a:pt x="7428275" y="4534821"/>
                  <a:pt x="7583172" y="4717015"/>
                  <a:pt x="7789089" y="4759152"/>
                </a:cubicBezTo>
                <a:lnTo>
                  <a:pt x="7821919" y="4762461"/>
                </a:lnTo>
                <a:lnTo>
                  <a:pt x="7809638" y="4785088"/>
                </a:lnTo>
                <a:lnTo>
                  <a:pt x="7794661" y="4833335"/>
                </a:lnTo>
                <a:lnTo>
                  <a:pt x="7524776" y="4917113"/>
                </a:lnTo>
                <a:cubicBezTo>
                  <a:pt x="7006070" y="5136507"/>
                  <a:pt x="6642110" y="5650122"/>
                  <a:pt x="6642110" y="6248746"/>
                </a:cubicBezTo>
                <a:cubicBezTo>
                  <a:pt x="6642110" y="6448287"/>
                  <a:pt x="6682550" y="6638383"/>
                  <a:pt x="6755682" y="6811285"/>
                </a:cubicBezTo>
                <a:lnTo>
                  <a:pt x="6778185" y="6858000"/>
                </a:lnTo>
                <a:lnTo>
                  <a:pt x="0" y="6858000"/>
                </a:lnTo>
                <a:close/>
              </a:path>
            </a:pathLst>
          </a:custGeom>
          <a:gradFill>
            <a:gsLst>
              <a:gs pos="25996">
                <a:srgbClr val="1F2D29">
                  <a:alpha val="4000"/>
                </a:srgbClr>
              </a:gs>
              <a:gs pos="20000">
                <a:schemeClr val="bg2">
                  <a:alpha val="0"/>
                </a:schemeClr>
              </a:gs>
              <a:gs pos="100000">
                <a:schemeClr val="bg2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332A6F87-AC28-4AA8-B8A6-AEBC67BD0D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57960" y="764389"/>
            <a:ext cx="967148" cy="967148"/>
          </a:xfrm>
          <a:prstGeom prst="ellipse">
            <a:avLst/>
          </a:prstGeom>
          <a:gradFill>
            <a:gsLst>
              <a:gs pos="0">
                <a:schemeClr val="bg2">
                  <a:alpha val="0"/>
                </a:schemeClr>
              </a:gs>
              <a:gs pos="100000">
                <a:schemeClr val="accent1">
                  <a:alpha val="21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F8DECB-6AE8-4279-567B-A4BC33040C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530542"/>
          </a:xfrm>
        </p:spPr>
        <p:txBody>
          <a:bodyPr>
            <a:normAutofit/>
          </a:bodyPr>
          <a:lstStyle/>
          <a:p>
            <a:pPr algn="l"/>
            <a:r>
              <a:rPr lang="en-US" sz="4800">
                <a:ea typeface="+mj-lt"/>
                <a:cs typeface="+mj-lt"/>
              </a:rPr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CBA2AE-131E-5C43-083E-D9C4E98E07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62874" y="2157712"/>
            <a:ext cx="8207265" cy="338766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44170" indent="-344170">
              <a:lnSpc>
                <a:spcPct val="110000"/>
              </a:lnSpc>
            </a:pPr>
            <a:r>
              <a:rPr lang="en-US" sz="1600" dirty="0">
                <a:ea typeface="+mn-lt"/>
                <a:cs typeface="+mn-lt"/>
              </a:rPr>
              <a:t>Simple but powerful: Scheme has a minimalist core with uniform syntax using S-expressions, enabling expressive functional programming with first-class functions, recursion, and lexical scoping.</a:t>
            </a:r>
            <a:endParaRPr lang="en-US" sz="1600" dirty="0">
              <a:cs typeface="Arial"/>
            </a:endParaRPr>
          </a:p>
          <a:p>
            <a:pPr marL="344170" indent="-344170">
              <a:lnSpc>
                <a:spcPct val="110000"/>
              </a:lnSpc>
            </a:pPr>
            <a:r>
              <a:rPr lang="en-US" sz="1600" dirty="0">
                <a:ea typeface="+mn-lt"/>
                <a:cs typeface="+mn-lt"/>
              </a:rPr>
              <a:t>Efficient recursion: Proper tail-call optimization allows recursion to act like loops, making recursive algorithms memory-efficient.</a:t>
            </a:r>
            <a:endParaRPr lang="en-US" sz="1600" dirty="0">
              <a:cs typeface="Arial"/>
            </a:endParaRPr>
          </a:p>
          <a:p>
            <a:pPr marL="344170" indent="-344170">
              <a:lnSpc>
                <a:spcPct val="110000"/>
              </a:lnSpc>
            </a:pPr>
            <a:r>
              <a:rPr lang="en-US" sz="1600" dirty="0">
                <a:ea typeface="+mn-lt"/>
                <a:cs typeface="+mn-lt"/>
              </a:rPr>
              <a:t>Important in education and research: Scheme is widely used in universities to teach programming fundamentals and functional programming, as well as in language design and AI research.</a:t>
            </a:r>
            <a:endParaRPr lang="en-US" sz="1600" dirty="0">
              <a:cs typeface="Arial"/>
            </a:endParaRPr>
          </a:p>
          <a:p>
            <a:pPr marL="344170" indent="-344170">
              <a:lnSpc>
                <a:spcPct val="110000"/>
              </a:lnSpc>
            </a:pPr>
            <a:r>
              <a:rPr lang="en-US" sz="1600" dirty="0">
                <a:ea typeface="+mn-lt"/>
                <a:cs typeface="+mn-lt"/>
              </a:rPr>
              <a:t>Influential and extensible: Its minimalist design, macros, and code-as-data philosophy have helped to inspire modern languages </a:t>
            </a:r>
            <a:endParaRPr lang="en-US" sz="1600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946135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CF03B1-2A43-BE5B-87BA-8837B3F36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>
                <a:cs typeface="Arial"/>
              </a:rPr>
              <a:t>Additional 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C46025-8A5A-2881-9D0B-277457EE6F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4170" indent="-344170"/>
            <a:r>
              <a:rPr lang="en-US" sz="2800" dirty="0">
                <a:cs typeface="Arial"/>
                <a:hlinkClick r:id="rId2"/>
              </a:rPr>
              <a:t>Scheme Programming Language</a:t>
            </a:r>
            <a:endParaRPr lang="en-US" sz="2800" dirty="0">
              <a:cs typeface="Arial"/>
            </a:endParaRPr>
          </a:p>
          <a:p>
            <a:pPr marL="344170" indent="-344170"/>
            <a:endParaRPr lang="en-US" sz="2800" dirty="0">
              <a:cs typeface="Arial"/>
            </a:endParaRPr>
          </a:p>
          <a:p>
            <a:pPr marL="344170" indent="-344170"/>
            <a:endParaRPr lang="en-US" sz="2800" dirty="0">
              <a:cs typeface="Arial"/>
            </a:endParaRPr>
          </a:p>
          <a:p>
            <a:pPr marL="344170" indent="-344170"/>
            <a:r>
              <a:rPr lang="en-US" sz="2800" dirty="0">
                <a:cs typeface="Arial"/>
                <a:hlinkClick r:id="rId3"/>
              </a:rPr>
              <a:t>Scheme Coding Demo/Tutorial</a:t>
            </a:r>
            <a:endParaRPr lang="en-US" sz="28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353500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B5E326A3-EB92-4BDA-9F77-45197E0CBE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B4E7D395-0531-4A17-A276-FDA3EB7792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30" name="Rectangle 29">
            <a:extLst>
              <a:ext uri="{FF2B5EF4-FFF2-40B4-BE49-F238E27FC236}">
                <a16:creationId xmlns:a16="http://schemas.microsoft.com/office/drawing/2014/main" id="{CAC996C7-7B84-4645-9AA1-6EA85EAB47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22901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EB7979F-9897-DD93-B17A-37D16654D7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7191" y="1064365"/>
            <a:ext cx="2856582" cy="3313671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</a:rPr>
              <a:t>What is Scheme?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32DC315B-5680-47D9-B827-34D012FB14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20769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DD1E670-7915-4689-85B5-8970DB5280F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8389226"/>
              </p:ext>
            </p:extLst>
          </p:nvPr>
        </p:nvGraphicFramePr>
        <p:xfrm>
          <a:off x="4866661" y="411621"/>
          <a:ext cx="6784207" cy="60370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3455083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A3A3EF-250E-6E24-11AF-330CDB274C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Origins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58925B-E931-1BAB-395E-BD9AE8EF33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344170" indent="-344170"/>
            <a:r>
              <a:rPr lang="en-US" dirty="0">
                <a:ea typeface="+mn-lt"/>
                <a:cs typeface="+mn-lt"/>
              </a:rPr>
              <a:t>Created by Gerald Jay Sussman &amp; Guy L. Steele Jr. </a:t>
            </a:r>
            <a:endParaRPr lang="en-US"/>
          </a:p>
          <a:p>
            <a:pPr marL="344170" indent="-344170"/>
            <a:r>
              <a:rPr lang="en-US" dirty="0">
                <a:ea typeface="+mn-lt"/>
                <a:cs typeface="+mn-lt"/>
              </a:rPr>
              <a:t>Developed at MIT Artificial Intelligence Lab in 1975 </a:t>
            </a:r>
          </a:p>
          <a:p>
            <a:pPr marL="344170" indent="-344170"/>
            <a:r>
              <a:rPr lang="en-US" dirty="0">
                <a:ea typeface="+mn-lt"/>
                <a:cs typeface="+mn-lt"/>
              </a:rPr>
              <a:t>Started as an experiment in language design and AI research</a:t>
            </a:r>
          </a:p>
          <a:p>
            <a:pPr marL="344170" indent="-344170"/>
            <a:r>
              <a:rPr lang="en-US" dirty="0">
                <a:ea typeface="+mn-lt"/>
                <a:cs typeface="+mn-lt"/>
              </a:rPr>
              <a:t>Its design later influenced many modern programming languages</a:t>
            </a:r>
            <a:endParaRPr lang="en-US" dirty="0">
              <a:cs typeface="Arial" panose="020B0604020202020204"/>
            </a:endParaRPr>
          </a:p>
          <a:p>
            <a:pPr marL="344170" indent="-344170"/>
            <a:endParaRPr lang="en-US" dirty="0">
              <a:cs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16377053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7BB46C-50FC-B8AC-7180-5A958B9959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/>
              <a:t>Influences</a:t>
            </a:r>
            <a:endParaRPr lang="en-US">
              <a:cs typeface="Arial"/>
            </a:endParaRPr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9B136921-0E99-BFE3-3E95-DCD1BC1D8EB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cs typeface="Arial"/>
              </a:rPr>
              <a:t>Lisp</a:t>
            </a:r>
            <a:endParaRPr lang="en-US" dirty="0"/>
          </a:p>
        </p:txBody>
      </p:sp>
      <p:sp>
        <p:nvSpPr>
          <p:cNvPr id="58" name="Content Placeholder 57">
            <a:extLst>
              <a:ext uri="{FF2B5EF4-FFF2-40B4-BE49-F238E27FC236}">
                <a16:creationId xmlns:a16="http://schemas.microsoft.com/office/drawing/2014/main" id="{CB60C90F-39E8-85C6-5548-435B834B5D6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pPr marL="342900" indent="-342900"/>
            <a:r>
              <a:rPr lang="en-US" dirty="0">
                <a:ea typeface="+mn-lt"/>
                <a:cs typeface="+mn-lt"/>
              </a:rPr>
              <a:t>Provided S-expressions, symbolic processing, and the functional paradigm </a:t>
            </a:r>
          </a:p>
          <a:p>
            <a:pPr marL="344170" indent="-344170"/>
            <a:r>
              <a:rPr lang="en-US" dirty="0">
                <a:ea typeface="+mn-lt"/>
                <a:cs typeface="+mn-lt"/>
              </a:rPr>
              <a:t>Scheme is a streamlined dialect of Lisp with a cleaner, smaller core </a:t>
            </a:r>
          </a:p>
          <a:p>
            <a:pPr marL="344170" indent="-344170"/>
            <a:endParaRPr lang="en-US"/>
          </a:p>
        </p:txBody>
      </p:sp>
      <p:sp>
        <p:nvSpPr>
          <p:cNvPr id="59" name="Text Placeholder 58">
            <a:extLst>
              <a:ext uri="{FF2B5EF4-FFF2-40B4-BE49-F238E27FC236}">
                <a16:creationId xmlns:a16="http://schemas.microsoft.com/office/drawing/2014/main" id="{9BCDE604-2BEC-73BC-BC0D-E44F38E287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>
                <a:cs typeface="Arial"/>
              </a:rPr>
              <a:t>ALGOL</a:t>
            </a:r>
            <a:endParaRPr lang="en-US" dirty="0"/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49F02D6B-5340-3AD7-C49B-F1A978F79170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344170" indent="-344170"/>
            <a:r>
              <a:rPr lang="en-US" dirty="0">
                <a:ea typeface="+mn-lt"/>
                <a:cs typeface="+mn-lt"/>
              </a:rPr>
              <a:t>Inspired Scheme’s lexical scoping and block-structured control </a:t>
            </a:r>
            <a:endParaRPr lang="en-US" dirty="0">
              <a:cs typeface="Arial" panose="020B0604020202020204"/>
            </a:endParaRPr>
          </a:p>
          <a:p>
            <a:pPr marL="344170" indent="-344170"/>
            <a:endParaRPr lang="en-US"/>
          </a:p>
          <a:p>
            <a:pPr marL="344170" indent="-34417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7602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C38C329-05C1-44E0-942C-D7A60A7F28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40E99DB-69B1-42D9-9A2E-A196302E0C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DA98F3A3-687B-4002-93F2-58E8590DC7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7A1367E-049C-45E5-9C32-CC32DCEAEF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4174" y="0"/>
            <a:ext cx="9590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7E63F8E-9D5D-D06E-2B18-86F15DFCB2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9309" y="326017"/>
            <a:ext cx="7710140" cy="1077229"/>
          </a:xfrm>
        </p:spPr>
        <p:txBody>
          <a:bodyPr anchor="b">
            <a:normAutofit/>
          </a:bodyPr>
          <a:lstStyle/>
          <a:p>
            <a:r>
              <a:rPr lang="en-US" sz="4000"/>
              <a:t>Key Features</a:t>
            </a:r>
          </a:p>
        </p:txBody>
      </p:sp>
      <p:sp>
        <p:nvSpPr>
          <p:cNvPr id="11" name="Right Triangle 10">
            <a:extLst>
              <a:ext uri="{FF2B5EF4-FFF2-40B4-BE49-F238E27FC236}">
                <a16:creationId xmlns:a16="http://schemas.microsoft.com/office/drawing/2014/main" id="{16E2DAB7-48CB-400E-9ED2-FB1762BE03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9589439" y="326017"/>
            <a:ext cx="239869" cy="239869"/>
          </a:xfrm>
          <a:prstGeom prst="rt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A66B9C-7684-4BE6-AAC1-66DD0A8FFF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4179" y="1536516"/>
            <a:ext cx="9598574" cy="5303321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344170" indent="-344170">
              <a:lnSpc>
                <a:spcPct val="110000"/>
              </a:lnSpc>
            </a:pPr>
            <a:r>
              <a:rPr lang="en-US" dirty="0"/>
              <a:t>Lexical Scoping</a:t>
            </a:r>
            <a:endParaRPr lang="en-US" dirty="0">
              <a:cs typeface="Arial"/>
            </a:endParaRPr>
          </a:p>
          <a:p>
            <a:pPr marL="795020" indent="-337820">
              <a:lnSpc>
                <a:spcPct val="110000"/>
              </a:lnSpc>
              <a:spcBef>
                <a:spcPts val="500"/>
              </a:spcBef>
            </a:pPr>
            <a:r>
              <a:rPr lang="en-US" dirty="0">
                <a:ea typeface="+mn-lt"/>
                <a:cs typeface="+mn-lt"/>
              </a:rPr>
              <a:t>Variable scope is determined by the program’s structure</a:t>
            </a:r>
          </a:p>
          <a:p>
            <a:pPr marL="795020" lvl="1" indent="-337820">
              <a:lnSpc>
                <a:spcPct val="110000"/>
              </a:lnSpc>
            </a:pPr>
            <a:r>
              <a:rPr lang="en-US" sz="2000" dirty="0">
                <a:ea typeface="+mn-lt"/>
                <a:cs typeface="+mn-lt"/>
              </a:rPr>
              <a:t>Enables reliable closures and modular functions</a:t>
            </a:r>
          </a:p>
          <a:p>
            <a:pPr marL="344170" indent="-344170">
              <a:lnSpc>
                <a:spcPct val="110000"/>
              </a:lnSpc>
            </a:pPr>
            <a:r>
              <a:rPr lang="en-US" dirty="0">
                <a:ea typeface="+mn-lt"/>
                <a:cs typeface="+mn-lt"/>
              </a:rPr>
              <a:t>First-class functions </a:t>
            </a:r>
          </a:p>
          <a:p>
            <a:pPr marL="795020" indent="-337820">
              <a:lnSpc>
                <a:spcPct val="110000"/>
              </a:lnSpc>
            </a:pPr>
            <a:r>
              <a:rPr lang="en-US" dirty="0">
                <a:ea typeface="+mn-lt"/>
                <a:cs typeface="+mn-lt"/>
              </a:rPr>
              <a:t>Functions can be passed as arguments, returned as values, and stored in variables</a:t>
            </a:r>
          </a:p>
          <a:p>
            <a:pPr marL="795020" lvl="1" indent="-344170">
              <a:lnSpc>
                <a:spcPct val="110000"/>
              </a:lnSpc>
            </a:pPr>
            <a:r>
              <a:rPr lang="en-US" sz="2000" dirty="0">
                <a:ea typeface="+mn-lt"/>
                <a:cs typeface="+mn-lt"/>
              </a:rPr>
              <a:t>Encourages higher-order programming and abstraction</a:t>
            </a:r>
            <a:endParaRPr lang="en-US" sz="2000" dirty="0">
              <a:cs typeface="Arial"/>
            </a:endParaRPr>
          </a:p>
          <a:p>
            <a:pPr marL="344170" indent="-344170">
              <a:lnSpc>
                <a:spcPct val="110000"/>
              </a:lnSpc>
            </a:pPr>
            <a:r>
              <a:rPr lang="en-US" dirty="0">
                <a:ea typeface="+mn-lt"/>
                <a:cs typeface="+mn-lt"/>
              </a:rPr>
              <a:t>Proper tail-call optimization </a:t>
            </a:r>
          </a:p>
          <a:p>
            <a:pPr marL="795020" indent="-337820">
              <a:lnSpc>
                <a:spcPct val="110000"/>
              </a:lnSpc>
              <a:spcBef>
                <a:spcPts val="500"/>
              </a:spcBef>
            </a:pPr>
            <a:r>
              <a:rPr lang="en-US" dirty="0">
                <a:ea typeface="+mn-lt"/>
                <a:cs typeface="+mn-lt"/>
              </a:rPr>
              <a:t>Allows recursive functions to run with constant memory, like loops</a:t>
            </a:r>
          </a:p>
          <a:p>
            <a:pPr marL="795020" lvl="1" indent="-344170">
              <a:lnSpc>
                <a:spcPct val="110000"/>
              </a:lnSpc>
            </a:pPr>
            <a:r>
              <a:rPr lang="en-US" sz="2000" dirty="0">
                <a:ea typeface="+mn-lt"/>
                <a:cs typeface="+mn-lt"/>
              </a:rPr>
              <a:t>Makes tail recursion a natural, efficient control structure</a:t>
            </a:r>
            <a:endParaRPr lang="en-US" sz="20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930310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083A819-35B1-BF56-7FF3-339EC6B956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C38C329-05C1-44E0-942C-D7A60A7F28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A40E99DB-69B1-42D9-9A2E-A196302E0C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DA98F3A3-687B-4002-93F2-58E8590DC7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7A1367E-049C-45E5-9C32-CC32DCEAEF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4174" y="0"/>
            <a:ext cx="9590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E0AF926-706F-4087-F077-00033D623C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9309" y="326017"/>
            <a:ext cx="7710140" cy="1077229"/>
          </a:xfrm>
        </p:spPr>
        <p:txBody>
          <a:bodyPr anchor="b">
            <a:normAutofit/>
          </a:bodyPr>
          <a:lstStyle/>
          <a:p>
            <a:r>
              <a:rPr lang="en-US" sz="4000"/>
              <a:t>Key Features</a:t>
            </a:r>
          </a:p>
        </p:txBody>
      </p:sp>
      <p:sp>
        <p:nvSpPr>
          <p:cNvPr id="16" name="Right Triangle 15">
            <a:extLst>
              <a:ext uri="{FF2B5EF4-FFF2-40B4-BE49-F238E27FC236}">
                <a16:creationId xmlns:a16="http://schemas.microsoft.com/office/drawing/2014/main" id="{16E2DAB7-48CB-400E-9ED2-FB1762BE03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9589439" y="326017"/>
            <a:ext cx="239869" cy="239869"/>
          </a:xfrm>
          <a:prstGeom prst="rt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E2E6C1-5B23-A44E-2A33-AF095CAE2C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59308" y="1591733"/>
            <a:ext cx="7710141" cy="468488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344170" indent="-344170">
              <a:buFont typeface="Arial,Sans-Serif" panose="05000000000000000000" pitchFamily="2" charset="2"/>
              <a:buChar char="•"/>
            </a:pPr>
            <a:r>
              <a:rPr lang="en-US" dirty="0"/>
              <a:t>Minimalist</a:t>
            </a:r>
            <a:r>
              <a:rPr lang="en-US" dirty="0">
                <a:ea typeface="+mn-lt"/>
                <a:cs typeface="+mn-lt"/>
              </a:rPr>
              <a:t> design philosophy </a:t>
            </a:r>
          </a:p>
          <a:p>
            <a:pPr marL="795020" indent="-337820">
              <a:buFont typeface="Arial,Sans-Serif" panose="05000000000000000000" pitchFamily="2" charset="2"/>
              <a:buChar char="•"/>
            </a:pPr>
            <a:r>
              <a:rPr lang="en-US" dirty="0">
                <a:ea typeface="+mn-lt"/>
                <a:cs typeface="+mn-lt"/>
              </a:rPr>
              <a:t>Very small set of core constructs</a:t>
            </a:r>
          </a:p>
          <a:p>
            <a:pPr marL="795020" lvl="1" indent="-337820">
              <a:buFont typeface="Arial,Sans-Serif" panose="05000000000000000000" pitchFamily="2" charset="2"/>
              <a:buChar char="•"/>
            </a:pPr>
            <a:r>
              <a:rPr lang="en-US" dirty="0">
                <a:ea typeface="+mn-lt"/>
                <a:cs typeface="+mn-lt"/>
              </a:rPr>
              <a:t>Promotes simplicity, clarity, and expressive code</a:t>
            </a:r>
          </a:p>
          <a:p>
            <a:pPr marL="795020" lvl="1" indent="-344170">
              <a:buFont typeface="Arial,Sans-Serif" panose="05000000000000000000" pitchFamily="2" charset="2"/>
              <a:buChar char="•"/>
            </a:pPr>
            <a:r>
              <a:rPr lang="en-US" dirty="0">
                <a:ea typeface="+mn-lt"/>
                <a:cs typeface="+mn-lt"/>
              </a:rPr>
              <a:t>Many features are built from simple primitives rather than special cases</a:t>
            </a:r>
            <a:endParaRPr lang="en-US" dirty="0">
              <a:cs typeface="Arial"/>
            </a:endParaRPr>
          </a:p>
          <a:p>
            <a:pPr marL="344170" indent="-344170">
              <a:buFont typeface="Arial,Sans-Serif" panose="05000000000000000000" pitchFamily="2" charset="2"/>
              <a:buChar char="•"/>
            </a:pPr>
            <a:r>
              <a:rPr lang="en-US" dirty="0">
                <a:ea typeface="+mn-lt"/>
                <a:cs typeface="+mn-lt"/>
              </a:rPr>
              <a:t>Homoiconicity (code is data) </a:t>
            </a:r>
          </a:p>
          <a:p>
            <a:pPr marL="795020" indent="-337820">
              <a:buFont typeface="Arial,Sans-Serif" panose="05000000000000000000" pitchFamily="2" charset="2"/>
              <a:buChar char="•"/>
            </a:pPr>
            <a:r>
              <a:rPr lang="en-US" dirty="0">
                <a:ea typeface="+mn-lt"/>
                <a:cs typeface="+mn-lt"/>
              </a:rPr>
              <a:t>Code and data share the same S-expression structure</a:t>
            </a:r>
          </a:p>
          <a:p>
            <a:pPr marL="795020" lvl="1" indent="-344170">
              <a:buFont typeface="Arial,Sans-Serif" panose="05000000000000000000" pitchFamily="2" charset="2"/>
              <a:buChar char="•"/>
            </a:pPr>
            <a:r>
              <a:rPr lang="en-US" dirty="0">
                <a:ea typeface="+mn-lt"/>
                <a:cs typeface="+mn-lt"/>
              </a:rPr>
              <a:t>Makes metaprogramming and macro creation straightforward and powerful</a:t>
            </a:r>
          </a:p>
          <a:p>
            <a:pPr marL="457200" indent="0">
              <a:spcBef>
                <a:spcPts val="0"/>
              </a:spcBef>
              <a:spcAft>
                <a:spcPts val="0"/>
              </a:spcAft>
              <a:buNone/>
            </a:pPr>
            <a:endParaRPr lang="en-US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341478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41E69B-A391-7EB6-CEDB-A4888A336B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 Uses Scheme Today?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F96005-DF4F-BB81-12C1-124FAE5BF9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344170" indent="-344170"/>
            <a:r>
              <a:rPr lang="en-US" dirty="0">
                <a:ea typeface="+mn-lt"/>
                <a:cs typeface="+mn-lt"/>
              </a:rPr>
              <a:t>Universities </a:t>
            </a:r>
            <a:endParaRPr lang="en-US">
              <a:ea typeface="+mn-lt"/>
              <a:cs typeface="+mn-lt"/>
            </a:endParaRPr>
          </a:p>
          <a:p>
            <a:pPr marL="795020" lvl="1" indent="-337820"/>
            <a:r>
              <a:rPr lang="en-US" dirty="0">
                <a:ea typeface="+mn-lt"/>
                <a:cs typeface="+mn-lt"/>
              </a:rPr>
              <a:t>MIT, Northeastern, UC Berkeley, and many others</a:t>
            </a:r>
          </a:p>
          <a:p>
            <a:pPr marL="795020" lvl="1" indent="-337820"/>
            <a:r>
              <a:rPr lang="en-US" dirty="0">
                <a:ea typeface="+mn-lt"/>
                <a:cs typeface="+mn-lt"/>
              </a:rPr>
              <a:t>Intro CS classes, especially for recursion and functional programming</a:t>
            </a:r>
          </a:p>
          <a:p>
            <a:pPr marL="344170" indent="-344170"/>
            <a:r>
              <a:rPr lang="en-US" dirty="0">
                <a:ea typeface="+mn-lt"/>
                <a:cs typeface="+mn-lt"/>
              </a:rPr>
              <a:t>Researchers</a:t>
            </a:r>
          </a:p>
          <a:p>
            <a:pPr marL="795020" lvl="1" indent="-337820"/>
            <a:r>
              <a:rPr lang="en-US" dirty="0">
                <a:ea typeface="+mn-lt"/>
                <a:cs typeface="+mn-lt"/>
              </a:rPr>
              <a:t>Programming languages, compilers, formal methods, and AI experiments</a:t>
            </a:r>
          </a:p>
          <a:p>
            <a:pPr marL="344170" indent="-344170"/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978010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D34691-8E32-62AF-11EF-2CA2E14A5D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Basic Syntax</a:t>
            </a:r>
            <a:endParaRPr lang="en-US"/>
          </a:p>
        </p:txBody>
      </p:sp>
      <p:pic>
        <p:nvPicPr>
          <p:cNvPr id="3" name="Picture 2" descr="(+ 3 4)       ; returns 7&#10;(* 2 (+ 3 5)) ; returns 16&#10;">
            <a:extLst>
              <a:ext uri="{FF2B5EF4-FFF2-40B4-BE49-F238E27FC236}">
                <a16:creationId xmlns:a16="http://schemas.microsoft.com/office/drawing/2014/main" id="{A6395914-7D05-307B-6E10-FFD5F32FEB6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3333" r="39130" b="-476"/>
          <a:stretch>
            <a:fillRect/>
          </a:stretch>
        </p:blipFill>
        <p:spPr>
          <a:xfrm>
            <a:off x="2866638" y="2742027"/>
            <a:ext cx="7434010" cy="1952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11307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01AF5FBB-9FDC-4D75-9DD6-DAF01ED197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33BBBE6-F4CF-483E-BA74-B51421B4D9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4C790028-99AE-4AE4-8269-9913E2D506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6936A2A-FE08-4EE0-A409-3EF3FA244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AF0407B-48CB-4C05-B0D7-7A69A0D40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DC50C3D-0DA0-4914-B5B4-D1819CC698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CF9E583-1A92-4144-B4FA-81D98317F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55980737-1E33-40A8-819D-C20C41E4F7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9867" cy="68552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6ABBD51A-FA48-44B8-B184-A40D7F134F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510188A9-F0D9-4FE9-85DC-2179145278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28" name="Rectangle 27">
            <a:extLst>
              <a:ext uri="{FF2B5EF4-FFF2-40B4-BE49-F238E27FC236}">
                <a16:creationId xmlns:a16="http://schemas.microsoft.com/office/drawing/2014/main" id="{32927575-BD84-44B6-BE49-E0C7EDD0E6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73FDF09A-B960-49F4-BAEB-DA397BDCD4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791BE6C0-4118-460B-90C2-160041247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7533" y="0"/>
            <a:ext cx="10378001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F77E4CD-4736-1669-9A0F-80BA3C6103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4065" y="2711172"/>
            <a:ext cx="2668479" cy="226855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200"/>
              <a:t>First-Class Functions </a:t>
            </a:r>
          </a:p>
        </p:txBody>
      </p:sp>
      <p:pic>
        <p:nvPicPr>
          <p:cNvPr id="3" name="Picture 2" descr="A black screen with white text&#10;&#10;AI-generated content may be incorrect.">
            <a:extLst>
              <a:ext uri="{FF2B5EF4-FFF2-40B4-BE49-F238E27FC236}">
                <a16:creationId xmlns:a16="http://schemas.microsoft.com/office/drawing/2014/main" id="{3B97EBB2-527C-71C4-48EA-F1D10B7771F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27530" y="1850915"/>
            <a:ext cx="6114539" cy="2737185"/>
          </a:xfrm>
          <a:prstGeom prst="rect">
            <a:avLst/>
          </a:prstGeom>
          <a:ln>
            <a:gradFill flip="none" rotWithShape="1">
              <a:gsLst>
                <a:gs pos="86000">
                  <a:schemeClr val="accent6">
                    <a:lumMod val="67000"/>
                  </a:schemeClr>
                </a:gs>
                <a:gs pos="20000">
                  <a:schemeClr val="accent6">
                    <a:lumMod val="97000"/>
                    <a:lumOff val="3000"/>
                  </a:schemeClr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</a:ln>
          <a:effectLst>
            <a:innerShdw blurRad="127000">
              <a:prstClr val="black">
                <a:alpha val="90000"/>
              </a:prstClr>
            </a:innerShdw>
          </a:effectLst>
        </p:spPr>
      </p:pic>
      <p:sp>
        <p:nvSpPr>
          <p:cNvPr id="34" name="Rectangle 33">
            <a:extLst>
              <a:ext uri="{FF2B5EF4-FFF2-40B4-BE49-F238E27FC236}">
                <a16:creationId xmlns:a16="http://schemas.microsoft.com/office/drawing/2014/main" id="{15B5C763-A6E8-4D31-B139-30D083B824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87666" y="-2718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1153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502</Words>
  <Application>Microsoft Office PowerPoint</Application>
  <PresentationFormat>Widescreen</PresentationFormat>
  <Paragraphs>58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Arial,Sans-Serif</vt:lpstr>
      <vt:lpstr>MS Shell Dlg 2</vt:lpstr>
      <vt:lpstr>Wingdings</vt:lpstr>
      <vt:lpstr>Wingdings 3</vt:lpstr>
      <vt:lpstr>Madison</vt:lpstr>
      <vt:lpstr>Scheme</vt:lpstr>
      <vt:lpstr>What is Scheme?</vt:lpstr>
      <vt:lpstr>Origins</vt:lpstr>
      <vt:lpstr>Influences</vt:lpstr>
      <vt:lpstr>Key Features</vt:lpstr>
      <vt:lpstr>Key Features</vt:lpstr>
      <vt:lpstr>Who Uses Scheme Today?</vt:lpstr>
      <vt:lpstr>Basic Syntax</vt:lpstr>
      <vt:lpstr>First-Class Functions </vt:lpstr>
      <vt:lpstr>Recursion Functions </vt:lpstr>
      <vt:lpstr>Lexical Scoping</vt:lpstr>
      <vt:lpstr>Summary</vt:lpstr>
      <vt:lpstr>Additional Resources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Scheme</dc:title>
  <dc:creator/>
  <cp:lastModifiedBy>Kent, Aidan</cp:lastModifiedBy>
  <cp:revision>147</cp:revision>
  <dcterms:created xsi:type="dcterms:W3CDTF">2025-11-19T16:25:44Z</dcterms:created>
  <dcterms:modified xsi:type="dcterms:W3CDTF">2025-11-21T19:13:23Z</dcterms:modified>
</cp:coreProperties>
</file>