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5"/>
  </p:notesMasterIdLst>
  <p:sldIdLst>
    <p:sldId id="256" r:id="rId2"/>
    <p:sldId id="259" r:id="rId3"/>
    <p:sldId id="260" r:id="rId4"/>
    <p:sldId id="267" r:id="rId5"/>
    <p:sldId id="261" r:id="rId6"/>
    <p:sldId id="263" r:id="rId7"/>
    <p:sldId id="262" r:id="rId8"/>
    <p:sldId id="264" r:id="rId9"/>
    <p:sldId id="266" r:id="rId10"/>
    <p:sldId id="265" r:id="rId11"/>
    <p:sldId id="268" r:id="rId12"/>
    <p:sldId id="269" r:id="rId13"/>
    <p:sldId id="2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6" autoAdjust="0"/>
    <p:restoredTop sz="69397" autoAdjust="0"/>
  </p:normalViewPr>
  <p:slideViewPr>
    <p:cSldViewPr snapToGrid="0">
      <p:cViewPr varScale="1">
        <p:scale>
          <a:sx n="54" d="100"/>
          <a:sy n="54" d="100"/>
        </p:scale>
        <p:origin x="54" y="189"/>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25F3DC-BE8F-4239-B6C4-AE212C3128EB}" type="datetimeFigureOut">
              <a:rPr lang="en-US" smtClean="0"/>
              <a:t>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6FA95-6ED6-4FB4-A4F7-2286BC07F55A}" type="slidenum">
              <a:rPr lang="en-US" smtClean="0"/>
              <a:t>‹#›</a:t>
            </a:fld>
            <a:endParaRPr lang="en-US"/>
          </a:p>
        </p:txBody>
      </p:sp>
    </p:spTree>
    <p:extLst>
      <p:ext uri="{BB962C8B-B14F-4D97-AF65-F5344CB8AC3E}">
        <p14:creationId xmlns:p14="http://schemas.microsoft.com/office/powerpoint/2010/main" val="1784976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oogle.com/search?q=United+Nations+Conference+on+the+Human+Environment&amp;sca_esv=b97f4a4cdc4a391b&amp;rlz=1C1ONGR_enUS1071US1071&amp;sxsrf=AE3TifOCLOc6TB8CYUsVtAeQ06wI0V3V7w%3A1762189972815&amp;ei=lOIIaZ68MZaGw8cPgrSL2Aw&amp;ved=2ahUKEwjW-dfOvdaQAxXv1fACHQXLAsIQgK4QegYIAQgAECM&amp;uact=5&amp;oq=what+happened+in+1972+&amp;gs_lp=Egxnd3Mtd2l6LXNlcnAiFndoYXQgaGFwcGVuZWQgaW4gMTk3MiAyBBAjGCcyChAAGIAEGBQYhwIyCxAAGIAEGIoFGJECMgsQABiABBiKBRiRAjILEAAYgAQYigUYkQIyBRAAGIAEMgUQABiABDIFEAAYgAQyChAAGIAEGBQYhwIyBRAAGIAESO8RUL8CWKQMcAF4AZABAJgBhQGgAcMJqgEEMTAuM7gBA8gBAPgBAZgCBqAC4wPCAgoQABhHGNYEGLADwgIIEAAYgAQYogTCAggQABiJBRiiBMICBRAAGO8FmAMAiAYBkAYIkgcDNS4xoAfbTbIHAzQuMbgH4APCBwMwLjbIBw0&amp;sclient=gws-wiz-serp"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oogle.com/search?q=Atari%27s+Pong&amp;rlz=1C1ONGR_enUS1071US1071&amp;oq=what+happened+in+1972&amp;gs_lcrp=EgZjaHJvbWUyCQgAEEUYORiABDIHCAEQABiABDIHCAIQABiABDIHCAMQABiABDIHCAQQABiABDIHCAUQABiABDIHCAYQABiABDIHCAcQABiABDIHCAgQABiABDIHCAkQABiABNIBCDQ5NDNqMWo3qAIAsAIA&amp;sourceid=chrome&amp;ie=UTF-8&amp;ved=2ahUKEwjJhY2utdaQAxWRnokEHWwNEDEQgK4QegYIAQgAEB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The water gate scandal happened</a:t>
            </a:r>
          </a:p>
        </p:txBody>
      </p:sp>
      <p:sp>
        <p:nvSpPr>
          <p:cNvPr id="4" name="Slide Number Placeholder 3"/>
          <p:cNvSpPr>
            <a:spLocks noGrp="1"/>
          </p:cNvSpPr>
          <p:nvPr>
            <p:ph type="sldNum" sz="quarter" idx="5"/>
          </p:nvPr>
        </p:nvSpPr>
        <p:spPr/>
        <p:txBody>
          <a:bodyPr/>
          <a:lstStyle/>
          <a:p>
            <a:fld id="{5A56FA95-6ED6-4FB4-A4F7-2286BC07F55A}" type="slidenum">
              <a:rPr lang="en-US" smtClean="0"/>
              <a:t>3</a:t>
            </a:fld>
            <a:endParaRPr lang="en-US"/>
          </a:p>
        </p:txBody>
      </p:sp>
    </p:spTree>
    <p:extLst>
      <p:ext uri="{BB962C8B-B14F-4D97-AF65-F5344CB8AC3E}">
        <p14:creationId xmlns:p14="http://schemas.microsoft.com/office/powerpoint/2010/main" val="1009368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F649D-0B63-4AD2-66DB-814C489826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3A583C-9FE0-7AA1-400F-95A50ED31A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66CF9B-7B45-D3E4-03EC-C79411A4E0C1}"/>
              </a:ext>
            </a:extLst>
          </p:cNvPr>
          <p:cNvSpPr>
            <a:spLocks noGrp="1"/>
          </p:cNvSpPr>
          <p:nvPr>
            <p:ph type="body" idx="1"/>
          </p:nvPr>
        </p:nvSpPr>
        <p:spPr/>
        <p:txBody>
          <a:bodyPr/>
          <a:lstStyle/>
          <a:p>
            <a:r>
              <a:rPr lang="en-US" dirty="0"/>
              <a:t>In short, Prolog shines when you need a computer to </a:t>
            </a:r>
            <a:r>
              <a:rPr lang="en-US" b="1" dirty="0"/>
              <a:t>reason logically</a:t>
            </a:r>
            <a:r>
              <a:rPr lang="en-US" dirty="0"/>
              <a:t>, but it’s not always the best choice for everything else.”</a:t>
            </a:r>
          </a:p>
        </p:txBody>
      </p:sp>
      <p:sp>
        <p:nvSpPr>
          <p:cNvPr id="4" name="Slide Number Placeholder 3">
            <a:extLst>
              <a:ext uri="{FF2B5EF4-FFF2-40B4-BE49-F238E27FC236}">
                <a16:creationId xmlns:a16="http://schemas.microsoft.com/office/drawing/2014/main" id="{7BC4B887-3702-2FE2-E2C5-9C4365B5BE27}"/>
              </a:ext>
            </a:extLst>
          </p:cNvPr>
          <p:cNvSpPr>
            <a:spLocks noGrp="1"/>
          </p:cNvSpPr>
          <p:nvPr>
            <p:ph type="sldNum" sz="quarter" idx="5"/>
          </p:nvPr>
        </p:nvSpPr>
        <p:spPr/>
        <p:txBody>
          <a:bodyPr/>
          <a:lstStyle/>
          <a:p>
            <a:fld id="{5A56FA95-6ED6-4FB4-A4F7-2286BC07F55A}" type="slidenum">
              <a:rPr lang="en-US" smtClean="0"/>
              <a:t>12</a:t>
            </a:fld>
            <a:endParaRPr lang="en-US"/>
          </a:p>
        </p:txBody>
      </p:sp>
    </p:spTree>
    <p:extLst>
      <p:ext uri="{BB962C8B-B14F-4D97-AF65-F5344CB8AC3E}">
        <p14:creationId xmlns:p14="http://schemas.microsoft.com/office/powerpoint/2010/main" val="1977789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6E5CE-71F7-9EA3-91A5-ED7B6A1AE3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F53B5C-75AF-EDCB-56AF-A1021D2A44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E3CBAA-405C-7F32-5335-41F5A1CEC190}"/>
              </a:ext>
            </a:extLst>
          </p:cNvPr>
          <p:cNvSpPr>
            <a:spLocks noGrp="1"/>
          </p:cNvSpPr>
          <p:nvPr>
            <p:ph type="body" idx="1"/>
          </p:nvPr>
        </p:nvSpPr>
        <p:spPr/>
        <p:txBody>
          <a:bodyPr/>
          <a:lstStyle/>
          <a:p>
            <a:r>
              <a:rPr lang="en-US" dirty="0"/>
              <a:t>hat allows computers to reason with facts and rules rather than follow step-by-step instructions.</a:t>
            </a:r>
          </a:p>
        </p:txBody>
      </p:sp>
      <p:sp>
        <p:nvSpPr>
          <p:cNvPr id="4" name="Slide Number Placeholder 3">
            <a:extLst>
              <a:ext uri="{FF2B5EF4-FFF2-40B4-BE49-F238E27FC236}">
                <a16:creationId xmlns:a16="http://schemas.microsoft.com/office/drawing/2014/main" id="{3D3F4004-2C40-FDD8-8283-B645065038D9}"/>
              </a:ext>
            </a:extLst>
          </p:cNvPr>
          <p:cNvSpPr>
            <a:spLocks noGrp="1"/>
          </p:cNvSpPr>
          <p:nvPr>
            <p:ph type="sldNum" sz="quarter" idx="5"/>
          </p:nvPr>
        </p:nvSpPr>
        <p:spPr/>
        <p:txBody>
          <a:bodyPr/>
          <a:lstStyle/>
          <a:p>
            <a:fld id="{5A56FA95-6ED6-4FB4-A4F7-2286BC07F55A}" type="slidenum">
              <a:rPr lang="en-US" smtClean="0"/>
              <a:t>13</a:t>
            </a:fld>
            <a:endParaRPr lang="en-US"/>
          </a:p>
        </p:txBody>
      </p:sp>
    </p:spTree>
    <p:extLst>
      <p:ext uri="{BB962C8B-B14F-4D97-AF65-F5344CB8AC3E}">
        <p14:creationId xmlns:p14="http://schemas.microsoft.com/office/powerpoint/2010/main" val="1583942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hlinkClick r:id="rId3"/>
              </a:rPr>
              <a:t>United Nations Conference on the Human Environment</a:t>
            </a:r>
            <a:r>
              <a:rPr lang="en-US" sz="1200" b="0" i="0" kern="1200" dirty="0">
                <a:solidFill>
                  <a:schemeClr val="tx1"/>
                </a:solidFill>
                <a:effectLst/>
                <a:latin typeface="+mn-lt"/>
                <a:ea typeface="+mn-ea"/>
                <a:cs typeface="+mn-cs"/>
              </a:rPr>
              <a:t>: The first global conference to focus on environmental issues was held in Stockholm, Sweden</a:t>
            </a:r>
            <a:endParaRPr lang="en-US" dirty="0"/>
          </a:p>
        </p:txBody>
      </p:sp>
      <p:sp>
        <p:nvSpPr>
          <p:cNvPr id="4" name="Slide Number Placeholder 3"/>
          <p:cNvSpPr>
            <a:spLocks noGrp="1"/>
          </p:cNvSpPr>
          <p:nvPr>
            <p:ph type="sldNum" sz="quarter" idx="5"/>
          </p:nvPr>
        </p:nvSpPr>
        <p:spPr/>
        <p:txBody>
          <a:bodyPr/>
          <a:lstStyle/>
          <a:p>
            <a:fld id="{5A56FA95-6ED6-4FB4-A4F7-2286BC07F55A}" type="slidenum">
              <a:rPr lang="en-US" smtClean="0"/>
              <a:t>4</a:t>
            </a:fld>
            <a:endParaRPr lang="en-US"/>
          </a:p>
        </p:txBody>
      </p:sp>
    </p:spTree>
    <p:extLst>
      <p:ext uri="{BB962C8B-B14F-4D97-AF65-F5344CB8AC3E}">
        <p14:creationId xmlns:p14="http://schemas.microsoft.com/office/powerpoint/2010/main" val="3673878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hlinkClick r:id="rId3"/>
              </a:rPr>
              <a:t>Atari's Pong</a:t>
            </a:r>
            <a:r>
              <a:rPr lang="en-US" sz="1200" b="0" i="0" kern="1200" dirty="0">
                <a:solidFill>
                  <a:schemeClr val="tx1"/>
                </a:solidFill>
                <a:effectLst/>
                <a:latin typeface="+mn-lt"/>
                <a:ea typeface="+mn-ea"/>
                <a:cs typeface="+mn-cs"/>
              </a:rPr>
              <a:t>: Atari's groundbreaking video game was released. </a:t>
            </a:r>
          </a:p>
          <a:p>
            <a:endParaRPr lang="en-US" dirty="0"/>
          </a:p>
        </p:txBody>
      </p:sp>
      <p:sp>
        <p:nvSpPr>
          <p:cNvPr id="4" name="Slide Number Placeholder 3"/>
          <p:cNvSpPr>
            <a:spLocks noGrp="1"/>
          </p:cNvSpPr>
          <p:nvPr>
            <p:ph type="sldNum" sz="quarter" idx="5"/>
          </p:nvPr>
        </p:nvSpPr>
        <p:spPr/>
        <p:txBody>
          <a:bodyPr/>
          <a:lstStyle/>
          <a:p>
            <a:fld id="{5A56FA95-6ED6-4FB4-A4F7-2286BC07F55A}" type="slidenum">
              <a:rPr lang="en-US" smtClean="0"/>
              <a:t>5</a:t>
            </a:fld>
            <a:endParaRPr lang="en-US"/>
          </a:p>
        </p:txBody>
      </p:sp>
    </p:spTree>
    <p:extLst>
      <p:ext uri="{BB962C8B-B14F-4D97-AF65-F5344CB8AC3E}">
        <p14:creationId xmlns:p14="http://schemas.microsoft.com/office/powerpoint/2010/main" val="863018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intel introduced the 8008, one of the first microprocessors.</a:t>
            </a:r>
            <a:endParaRPr lang="en-US" dirty="0"/>
          </a:p>
        </p:txBody>
      </p:sp>
      <p:sp>
        <p:nvSpPr>
          <p:cNvPr id="4" name="Slide Number Placeholder 3"/>
          <p:cNvSpPr>
            <a:spLocks noGrp="1"/>
          </p:cNvSpPr>
          <p:nvPr>
            <p:ph type="sldNum" sz="quarter" idx="5"/>
          </p:nvPr>
        </p:nvSpPr>
        <p:spPr/>
        <p:txBody>
          <a:bodyPr/>
          <a:lstStyle/>
          <a:p>
            <a:fld id="{5A56FA95-6ED6-4FB4-A4F7-2286BC07F55A}" type="slidenum">
              <a:rPr lang="en-US" smtClean="0"/>
              <a:t>6</a:t>
            </a:fld>
            <a:endParaRPr lang="en-US"/>
          </a:p>
        </p:txBody>
      </p:sp>
    </p:spTree>
    <p:extLst>
      <p:ext uri="{BB962C8B-B14F-4D97-AF65-F5344CB8AC3E}">
        <p14:creationId xmlns:p14="http://schemas.microsoft.com/office/powerpoint/2010/main" val="2026578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Prolog was created in 1972 by computer scientists Alain Colmerauer and Philippe Roussel in France, with critical theoretical contributions from Robert Kowalski in the UK. The first interpreter was developed at the University of Aix-Marseille. </a:t>
            </a:r>
            <a:endParaRPr lang="en-US" dirty="0"/>
          </a:p>
        </p:txBody>
      </p:sp>
      <p:sp>
        <p:nvSpPr>
          <p:cNvPr id="4" name="Slide Number Placeholder 3"/>
          <p:cNvSpPr>
            <a:spLocks noGrp="1"/>
          </p:cNvSpPr>
          <p:nvPr>
            <p:ph type="sldNum" sz="quarter" idx="5"/>
          </p:nvPr>
        </p:nvSpPr>
        <p:spPr/>
        <p:txBody>
          <a:bodyPr/>
          <a:lstStyle/>
          <a:p>
            <a:fld id="{5A56FA95-6ED6-4FB4-A4F7-2286BC07F55A}" type="slidenum">
              <a:rPr lang="en-US" smtClean="0"/>
              <a:t>7</a:t>
            </a:fld>
            <a:endParaRPr lang="en-US"/>
          </a:p>
        </p:txBody>
      </p:sp>
    </p:spTree>
    <p:extLst>
      <p:ext uri="{BB962C8B-B14F-4D97-AF65-F5344CB8AC3E}">
        <p14:creationId xmlns:p14="http://schemas.microsoft.com/office/powerpoint/2010/main" val="1752633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focuses in  what is true </a:t>
            </a:r>
          </a:p>
          <a:p>
            <a:r>
              <a:rPr lang="en-US" dirty="0"/>
              <a:t>The idea grew come from  </a:t>
            </a:r>
            <a:r>
              <a:rPr lang="en-US" b="1" dirty="0"/>
              <a:t>natural language processing</a:t>
            </a:r>
          </a:p>
          <a:p>
            <a:r>
              <a:rPr lang="en-US" dirty="0"/>
              <a:t>scientists were trying to make computers understand human language through logical reasoning.</a:t>
            </a:r>
          </a:p>
          <a:p>
            <a:endParaRPr lang="en-US" dirty="0"/>
          </a:p>
          <a:p>
            <a:r>
              <a:rPr lang="en-US" dirty="0"/>
              <a:t>Japan chose it as the core language for their ambitious </a:t>
            </a:r>
            <a:r>
              <a:rPr lang="en-US" b="1" dirty="0"/>
              <a:t>Fifth Generation Computer Systems Project</a:t>
            </a:r>
            <a:r>
              <a:rPr lang="en-US" dirty="0"/>
              <a:t> aimed to build computers that could think logically.</a:t>
            </a:r>
          </a:p>
          <a:p>
            <a:endParaRPr lang="en-US" dirty="0"/>
          </a:p>
          <a:p>
            <a:endParaRPr lang="en-US" dirty="0"/>
          </a:p>
        </p:txBody>
      </p:sp>
      <p:sp>
        <p:nvSpPr>
          <p:cNvPr id="4" name="Slide Number Placeholder 3"/>
          <p:cNvSpPr>
            <a:spLocks noGrp="1"/>
          </p:cNvSpPr>
          <p:nvPr>
            <p:ph type="sldNum" sz="quarter" idx="5"/>
          </p:nvPr>
        </p:nvSpPr>
        <p:spPr/>
        <p:txBody>
          <a:bodyPr/>
          <a:lstStyle/>
          <a:p>
            <a:fld id="{5A56FA95-6ED6-4FB4-A4F7-2286BC07F55A}" type="slidenum">
              <a:rPr lang="en-US" smtClean="0"/>
              <a:t>8</a:t>
            </a:fld>
            <a:endParaRPr lang="en-US"/>
          </a:p>
        </p:txBody>
      </p:sp>
    </p:spTree>
    <p:extLst>
      <p:ext uri="{BB962C8B-B14F-4D97-AF65-F5344CB8AC3E}">
        <p14:creationId xmlns:p14="http://schemas.microsoft.com/office/powerpoint/2010/main" val="1850609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E875B-0A7C-B5D8-31F9-FFCF166C0A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C7794B-2449-70AC-9B2C-130AE6337F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17A782-6C16-EFE0-A699-D3A7E5383C94}"/>
              </a:ext>
            </a:extLst>
          </p:cNvPr>
          <p:cNvSpPr>
            <a:spLocks noGrp="1"/>
          </p:cNvSpPr>
          <p:nvPr>
            <p:ph type="body" idx="1"/>
          </p:nvPr>
        </p:nvSpPr>
        <p:spPr/>
        <p:txBody>
          <a:bodyPr/>
          <a:lstStyle/>
          <a:p>
            <a:r>
              <a:rPr lang="en-US" dirty="0"/>
              <a:t>At the heart of Prolog are three main ideas: </a:t>
            </a:r>
            <a:r>
              <a:rPr lang="en-US" b="1" dirty="0"/>
              <a:t>facts</a:t>
            </a:r>
            <a:r>
              <a:rPr lang="en-US" dirty="0"/>
              <a:t>, </a:t>
            </a:r>
            <a:r>
              <a:rPr lang="en-US" b="1" dirty="0"/>
              <a:t>rules</a:t>
            </a:r>
            <a:r>
              <a:rPr lang="en-US" dirty="0"/>
              <a:t>, and </a:t>
            </a:r>
            <a:r>
              <a:rPr lang="en-US" b="1" dirty="0"/>
              <a:t>queries</a:t>
            </a:r>
            <a:r>
              <a:rPr lang="en-US" dirty="0"/>
              <a:t>.</a:t>
            </a:r>
          </a:p>
          <a:p>
            <a:endParaRPr lang="en-US" dirty="0"/>
          </a:p>
          <a:p>
            <a:r>
              <a:rPr lang="en-US" dirty="0"/>
              <a:t>What makes Prolog unique is that it doesn’t follow a set of instructions; </a:t>
            </a:r>
          </a:p>
          <a:p>
            <a:r>
              <a:rPr lang="en-US" dirty="0"/>
              <a:t>it </a:t>
            </a:r>
            <a:r>
              <a:rPr lang="en-US" b="1" dirty="0"/>
              <a:t>searches for logical connections</a:t>
            </a:r>
            <a:r>
              <a:rPr lang="en-US" dirty="0"/>
              <a:t> between facts and rules to find an answer. </a:t>
            </a:r>
          </a:p>
          <a:p>
            <a:endParaRPr lang="en-US" dirty="0"/>
          </a:p>
          <a:p>
            <a:r>
              <a:rPr lang="en-US" dirty="0"/>
              <a:t>It’s like teaching the computer how to reason, instead of just how to calculate.”</a:t>
            </a:r>
          </a:p>
        </p:txBody>
      </p:sp>
      <p:sp>
        <p:nvSpPr>
          <p:cNvPr id="4" name="Slide Number Placeholder 3">
            <a:extLst>
              <a:ext uri="{FF2B5EF4-FFF2-40B4-BE49-F238E27FC236}">
                <a16:creationId xmlns:a16="http://schemas.microsoft.com/office/drawing/2014/main" id="{6C74F13D-B848-A0C3-AE43-0B565391B4B0}"/>
              </a:ext>
            </a:extLst>
          </p:cNvPr>
          <p:cNvSpPr>
            <a:spLocks noGrp="1"/>
          </p:cNvSpPr>
          <p:nvPr>
            <p:ph type="sldNum" sz="quarter" idx="5"/>
          </p:nvPr>
        </p:nvSpPr>
        <p:spPr/>
        <p:txBody>
          <a:bodyPr/>
          <a:lstStyle/>
          <a:p>
            <a:fld id="{5A56FA95-6ED6-4FB4-A4F7-2286BC07F55A}" type="slidenum">
              <a:rPr lang="en-US" smtClean="0"/>
              <a:t>9</a:t>
            </a:fld>
            <a:endParaRPr lang="en-US"/>
          </a:p>
        </p:txBody>
      </p:sp>
    </p:spTree>
    <p:extLst>
      <p:ext uri="{BB962C8B-B14F-4D97-AF65-F5344CB8AC3E}">
        <p14:creationId xmlns:p14="http://schemas.microsoft.com/office/powerpoint/2010/main" val="13457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26B24-2D87-B820-1AD5-360D9156D7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69AC7C-28EE-3F9B-9068-0B22EAF720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E5939A-3A6B-8BD3-B0EE-0E58C08CED7F}"/>
              </a:ext>
            </a:extLst>
          </p:cNvPr>
          <p:cNvSpPr>
            <a:spLocks noGrp="1"/>
          </p:cNvSpPr>
          <p:nvPr>
            <p:ph type="body" idx="1"/>
          </p:nvPr>
        </p:nvSpPr>
        <p:spPr/>
        <p:txBody>
          <a:bodyPr/>
          <a:lstStyle/>
          <a:p>
            <a:endParaRPr lang="en-US" dirty="0"/>
          </a:p>
          <a:p>
            <a:r>
              <a:rPr lang="en-US" dirty="0"/>
              <a:t>“So how does Prolog actually figure things out?</a:t>
            </a:r>
          </a:p>
          <a:p>
            <a:endParaRPr lang="en-US" dirty="0"/>
          </a:p>
          <a:p>
            <a:r>
              <a:rPr lang="en-US" dirty="0"/>
              <a:t>Ex</a:t>
            </a:r>
          </a:p>
          <a:p>
            <a:r>
              <a:rPr lang="en-US" dirty="0"/>
              <a:t>Prolog checks all the facts and rules involving Alice, tries every possibility for Y, and tells you who her friends are</a:t>
            </a:r>
          </a:p>
          <a:p>
            <a:endParaRPr lang="en-US" dirty="0"/>
          </a:p>
          <a:p>
            <a:r>
              <a:rPr lang="en-US" dirty="0"/>
              <a:t>This combination of unification and backtracking makes Prolog a kind of </a:t>
            </a:r>
            <a:r>
              <a:rPr lang="en-US" i="1" dirty="0"/>
              <a:t>logical search engine</a:t>
            </a:r>
            <a:r>
              <a:rPr lang="en-US" dirty="0"/>
              <a:t> </a:t>
            </a:r>
          </a:p>
        </p:txBody>
      </p:sp>
      <p:sp>
        <p:nvSpPr>
          <p:cNvPr id="4" name="Slide Number Placeholder 3">
            <a:extLst>
              <a:ext uri="{FF2B5EF4-FFF2-40B4-BE49-F238E27FC236}">
                <a16:creationId xmlns:a16="http://schemas.microsoft.com/office/drawing/2014/main" id="{D1D130EF-5076-375A-EC60-F12EA542DE25}"/>
              </a:ext>
            </a:extLst>
          </p:cNvPr>
          <p:cNvSpPr>
            <a:spLocks noGrp="1"/>
          </p:cNvSpPr>
          <p:nvPr>
            <p:ph type="sldNum" sz="quarter" idx="5"/>
          </p:nvPr>
        </p:nvSpPr>
        <p:spPr/>
        <p:txBody>
          <a:bodyPr/>
          <a:lstStyle/>
          <a:p>
            <a:fld id="{5A56FA95-6ED6-4FB4-A4F7-2286BC07F55A}" type="slidenum">
              <a:rPr lang="en-US" smtClean="0"/>
              <a:t>10</a:t>
            </a:fld>
            <a:endParaRPr lang="en-US"/>
          </a:p>
        </p:txBody>
      </p:sp>
    </p:spTree>
    <p:extLst>
      <p:ext uri="{BB962C8B-B14F-4D97-AF65-F5344CB8AC3E}">
        <p14:creationId xmlns:p14="http://schemas.microsoft.com/office/powerpoint/2010/main" val="1725502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2D2B4-07EE-E5F8-4A99-5FB15CF8DF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2D200B-A128-C49D-DFEC-70BC0F6413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5405A8-5798-9363-2EB8-3596AB59ACC0}"/>
              </a:ext>
            </a:extLst>
          </p:cNvPr>
          <p:cNvSpPr>
            <a:spLocks noGrp="1"/>
          </p:cNvSpPr>
          <p:nvPr>
            <p:ph type="body" idx="1"/>
          </p:nvPr>
        </p:nvSpPr>
        <p:spPr/>
        <p:txBody>
          <a:bodyPr/>
          <a:lstStyle/>
          <a:p>
            <a:r>
              <a:rPr lang="en-US" dirty="0"/>
              <a:t>because it’s built on logic and reasoning, Prolog is great for problems where you need to represent relationships or draw conclusions from facts </a:t>
            </a:r>
          </a:p>
          <a:p>
            <a:endParaRPr lang="en-US" dirty="0"/>
          </a:p>
          <a:p>
            <a:r>
              <a:rPr lang="en-US" dirty="0"/>
              <a:t>In the 1980s, Prolog was even chosen for </a:t>
            </a:r>
            <a:r>
              <a:rPr lang="en-US" b="1" dirty="0"/>
              <a:t>Japan’s Fifth Generation Computer Systems Project</a:t>
            </a:r>
          </a:p>
          <a:p>
            <a:r>
              <a:rPr lang="en-US" dirty="0"/>
              <a:t>aimed to build computers that could think logically and solve problems the way humans do.</a:t>
            </a:r>
            <a:endParaRPr lang="en-US" b="1" dirty="0"/>
          </a:p>
          <a:p>
            <a:endParaRPr lang="en-US" b="1" dirty="0"/>
          </a:p>
          <a:p>
            <a:r>
              <a:rPr lang="en-US" dirty="0"/>
              <a:t>today, Prolog is still used in </a:t>
            </a:r>
            <a:r>
              <a:rPr lang="en-US" b="1" dirty="0"/>
              <a:t>AI research</a:t>
            </a:r>
            <a:r>
              <a:rPr lang="en-US" dirty="0"/>
              <a:t>, </a:t>
            </a:r>
            <a:r>
              <a:rPr lang="en-US" b="1" dirty="0"/>
              <a:t>natural language processing</a:t>
            </a:r>
            <a:r>
              <a:rPr lang="en-US" dirty="0"/>
              <a:t>, </a:t>
            </a:r>
            <a:r>
              <a:rPr lang="en-US" b="1" dirty="0"/>
              <a:t>game logic</a:t>
            </a:r>
            <a:r>
              <a:rPr lang="en-US" dirty="0"/>
              <a:t>, and even </a:t>
            </a:r>
            <a:r>
              <a:rPr lang="en-US" b="1" dirty="0"/>
              <a:t>puzzle solving</a:t>
            </a:r>
            <a:r>
              <a:rPr lang="en-US" dirty="0"/>
              <a:t> — like creating Sudoku solvers or planning routes.</a:t>
            </a:r>
          </a:p>
        </p:txBody>
      </p:sp>
      <p:sp>
        <p:nvSpPr>
          <p:cNvPr id="4" name="Slide Number Placeholder 3">
            <a:extLst>
              <a:ext uri="{FF2B5EF4-FFF2-40B4-BE49-F238E27FC236}">
                <a16:creationId xmlns:a16="http://schemas.microsoft.com/office/drawing/2014/main" id="{79D61E0B-7BEB-AC24-1E41-AB030D2BD25C}"/>
              </a:ext>
            </a:extLst>
          </p:cNvPr>
          <p:cNvSpPr>
            <a:spLocks noGrp="1"/>
          </p:cNvSpPr>
          <p:nvPr>
            <p:ph type="sldNum" sz="quarter" idx="5"/>
          </p:nvPr>
        </p:nvSpPr>
        <p:spPr/>
        <p:txBody>
          <a:bodyPr/>
          <a:lstStyle/>
          <a:p>
            <a:fld id="{5A56FA95-6ED6-4FB4-A4F7-2286BC07F55A}" type="slidenum">
              <a:rPr lang="en-US" smtClean="0"/>
              <a:t>11</a:t>
            </a:fld>
            <a:endParaRPr lang="en-US"/>
          </a:p>
        </p:txBody>
      </p:sp>
    </p:spTree>
    <p:extLst>
      <p:ext uri="{BB962C8B-B14F-4D97-AF65-F5344CB8AC3E}">
        <p14:creationId xmlns:p14="http://schemas.microsoft.com/office/powerpoint/2010/main" val="943224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0F75755-6244-48B4-A1C5-EC93F9119E69}" type="datetimeFigureOut">
              <a:rPr lang="en-US" smtClean="0"/>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C3E704-4431-4DC4-9BE5-426722C6579F}" type="slidenum">
              <a:rPr lang="en-US" smtClean="0"/>
              <a:t>‹#›</a:t>
            </a:fld>
            <a:endParaRPr lang="en-US"/>
          </a:p>
        </p:txBody>
      </p:sp>
    </p:spTree>
    <p:extLst>
      <p:ext uri="{BB962C8B-B14F-4D97-AF65-F5344CB8AC3E}">
        <p14:creationId xmlns:p14="http://schemas.microsoft.com/office/powerpoint/2010/main" val="2406717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F75755-6244-48B4-A1C5-EC93F9119E69}"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3E704-4431-4DC4-9BE5-426722C6579F}" type="slidenum">
              <a:rPr lang="en-US" smtClean="0"/>
              <a:t>‹#›</a:t>
            </a:fld>
            <a:endParaRPr lang="en-US"/>
          </a:p>
        </p:txBody>
      </p:sp>
    </p:spTree>
    <p:extLst>
      <p:ext uri="{BB962C8B-B14F-4D97-AF65-F5344CB8AC3E}">
        <p14:creationId xmlns:p14="http://schemas.microsoft.com/office/powerpoint/2010/main" val="950670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F75755-6244-48B4-A1C5-EC93F9119E69}"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3E704-4431-4DC4-9BE5-426722C6579F}" type="slidenum">
              <a:rPr lang="en-US" smtClean="0"/>
              <a:t>‹#›</a:t>
            </a:fld>
            <a:endParaRPr lang="en-US"/>
          </a:p>
        </p:txBody>
      </p:sp>
    </p:spTree>
    <p:extLst>
      <p:ext uri="{BB962C8B-B14F-4D97-AF65-F5344CB8AC3E}">
        <p14:creationId xmlns:p14="http://schemas.microsoft.com/office/powerpoint/2010/main" val="2130781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F75755-6244-48B4-A1C5-EC93F9119E69}" type="datetimeFigureOut">
              <a:rPr lang="en-US" smtClean="0"/>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C3E704-4431-4DC4-9BE5-426722C6579F}" type="slidenum">
              <a:rPr lang="en-US" smtClean="0"/>
              <a:t>‹#›</a:t>
            </a:fld>
            <a:endParaRPr lang="en-US"/>
          </a:p>
        </p:txBody>
      </p:sp>
    </p:spTree>
    <p:extLst>
      <p:ext uri="{BB962C8B-B14F-4D97-AF65-F5344CB8AC3E}">
        <p14:creationId xmlns:p14="http://schemas.microsoft.com/office/powerpoint/2010/main" val="2525635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0F75755-6244-48B4-A1C5-EC93F9119E69}" type="datetimeFigureOut">
              <a:rPr lang="en-US" smtClean="0"/>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C3E704-4431-4DC4-9BE5-426722C6579F}" type="slidenum">
              <a:rPr lang="en-US" smtClean="0"/>
              <a:t>‹#›</a:t>
            </a:fld>
            <a:endParaRPr lang="en-US"/>
          </a:p>
        </p:txBody>
      </p:sp>
    </p:spTree>
    <p:extLst>
      <p:ext uri="{BB962C8B-B14F-4D97-AF65-F5344CB8AC3E}">
        <p14:creationId xmlns:p14="http://schemas.microsoft.com/office/powerpoint/2010/main" val="463046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10F75755-6244-48B4-A1C5-EC93F9119E69}" type="datetimeFigureOut">
              <a:rPr lang="en-US" smtClean="0"/>
              <a:t>11/3/2025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70C3E704-4431-4DC4-9BE5-426722C6579F}" type="slidenum">
              <a:rPr lang="en-US" smtClean="0"/>
              <a:t>‹#›</a:t>
            </a:fld>
            <a:endParaRPr lang="en-US"/>
          </a:p>
        </p:txBody>
      </p:sp>
    </p:spTree>
    <p:extLst>
      <p:ext uri="{BB962C8B-B14F-4D97-AF65-F5344CB8AC3E}">
        <p14:creationId xmlns:p14="http://schemas.microsoft.com/office/powerpoint/2010/main" val="936735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0F75755-6244-48B4-A1C5-EC93F9119E69}" type="datetimeFigureOut">
              <a:rPr lang="en-US" smtClean="0"/>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C3E704-4431-4DC4-9BE5-426722C6579F}"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41919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F75755-6244-48B4-A1C5-EC93F9119E69}" type="datetimeFigureOut">
              <a:rPr lang="en-US" smtClean="0"/>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C3E704-4431-4DC4-9BE5-426722C6579F}" type="slidenum">
              <a:rPr lang="en-US" smtClean="0"/>
              <a:t>‹#›</a:t>
            </a:fld>
            <a:endParaRPr lang="en-US"/>
          </a:p>
        </p:txBody>
      </p:sp>
    </p:spTree>
    <p:extLst>
      <p:ext uri="{BB962C8B-B14F-4D97-AF65-F5344CB8AC3E}">
        <p14:creationId xmlns:p14="http://schemas.microsoft.com/office/powerpoint/2010/main" val="1763482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75755-6244-48B4-A1C5-EC93F9119E69}" type="datetimeFigureOut">
              <a:rPr lang="en-US" smtClean="0"/>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C3E704-4431-4DC4-9BE5-426722C6579F}" type="slidenum">
              <a:rPr lang="en-US" smtClean="0"/>
              <a:t>‹#›</a:t>
            </a:fld>
            <a:endParaRPr lang="en-US"/>
          </a:p>
        </p:txBody>
      </p:sp>
    </p:spTree>
    <p:extLst>
      <p:ext uri="{BB962C8B-B14F-4D97-AF65-F5344CB8AC3E}">
        <p14:creationId xmlns:p14="http://schemas.microsoft.com/office/powerpoint/2010/main" val="2209782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2"/>
      </p:bgRef>
    </p:bg>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10F75755-6244-48B4-A1C5-EC93F9119E69}" type="datetimeFigureOut">
              <a:rPr lang="en-US" smtClean="0"/>
              <a:t>11/3/2025</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70C3E704-4431-4DC4-9BE5-426722C6579F}" type="slidenum">
              <a:rPr lang="en-US" smtClean="0"/>
              <a:t>‹#›</a:t>
            </a:fld>
            <a:endParaRPr lang="en-US"/>
          </a:p>
        </p:txBody>
      </p:sp>
    </p:spTree>
    <p:extLst>
      <p:ext uri="{BB962C8B-B14F-4D97-AF65-F5344CB8AC3E}">
        <p14:creationId xmlns:p14="http://schemas.microsoft.com/office/powerpoint/2010/main" val="3189241804"/>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tx1">
              <a:lumMod val="8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10F75755-6244-48B4-A1C5-EC93F9119E69}" type="datetimeFigureOut">
              <a:rPr lang="en-US" smtClean="0"/>
              <a:t>11/3/2025</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70C3E704-4431-4DC4-9BE5-426722C6579F}" type="slidenum">
              <a:rPr lang="en-US" smtClean="0"/>
              <a:t>‹#›</a:t>
            </a:fld>
            <a:endParaRPr lang="en-US"/>
          </a:p>
        </p:txBody>
      </p:sp>
    </p:spTree>
    <p:extLst>
      <p:ext uri="{BB962C8B-B14F-4D97-AF65-F5344CB8AC3E}">
        <p14:creationId xmlns:p14="http://schemas.microsoft.com/office/powerpoint/2010/main" val="331222331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0F75755-6244-48B4-A1C5-EC93F9119E69}" type="datetimeFigureOut">
              <a:rPr lang="en-US" smtClean="0"/>
              <a:t>11/3/2025</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70C3E704-4431-4DC4-9BE5-426722C6579F}" type="slidenum">
              <a:rPr lang="en-US" smtClean="0"/>
              <a:t>‹#›</a:t>
            </a:fld>
            <a:endParaRPr lang="en-US"/>
          </a:p>
        </p:txBody>
      </p:sp>
    </p:spTree>
    <p:extLst>
      <p:ext uri="{BB962C8B-B14F-4D97-AF65-F5344CB8AC3E}">
        <p14:creationId xmlns:p14="http://schemas.microsoft.com/office/powerpoint/2010/main" val="1210084985"/>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University_of_the_Mediterranea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en.wikipedia.org/wiki/France"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839D6-C12D-D397-EACB-8980211C0088}"/>
              </a:ext>
            </a:extLst>
          </p:cNvPr>
          <p:cNvSpPr>
            <a:spLocks noGrp="1"/>
          </p:cNvSpPr>
          <p:nvPr>
            <p:ph type="ctrTitle"/>
          </p:nvPr>
        </p:nvSpPr>
        <p:spPr/>
        <p:txBody>
          <a:bodyPr/>
          <a:lstStyle/>
          <a:p>
            <a:r>
              <a:rPr lang="en-US" dirty="0"/>
              <a:t>Prolog</a:t>
            </a:r>
          </a:p>
        </p:txBody>
      </p:sp>
      <p:sp>
        <p:nvSpPr>
          <p:cNvPr id="3" name="Subtitle 2">
            <a:extLst>
              <a:ext uri="{FF2B5EF4-FFF2-40B4-BE49-F238E27FC236}">
                <a16:creationId xmlns:a16="http://schemas.microsoft.com/office/drawing/2014/main" id="{728D9D33-B494-CF53-496F-171192B46BE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00883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EDA80B4-2241-EDD9-FE61-5DDE7A5C217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CEB0606-D74D-9D44-E39D-E1E5DA65B5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8839A3C-CD21-3788-85DC-E527138C4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360FE07-5A6A-D18D-C37C-2C2339D3A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09DABF-787F-2386-29F1-5072652896B4}"/>
              </a:ext>
            </a:extLst>
          </p:cNvPr>
          <p:cNvSpPr>
            <a:spLocks noGrp="1"/>
          </p:cNvSpPr>
          <p:nvPr>
            <p:ph type="title"/>
          </p:nvPr>
        </p:nvSpPr>
        <p:spPr>
          <a:xfrm>
            <a:off x="2231136" y="467418"/>
            <a:ext cx="7729728" cy="1188720"/>
          </a:xfrm>
          <a:solidFill>
            <a:schemeClr val="bg1"/>
          </a:solidFill>
        </p:spPr>
        <p:txBody>
          <a:bodyPr>
            <a:normAutofit/>
          </a:bodyPr>
          <a:lstStyle/>
          <a:p>
            <a:r>
              <a:rPr lang="en-US" dirty="0"/>
              <a:t>But how does it actually work?</a:t>
            </a:r>
          </a:p>
        </p:txBody>
      </p:sp>
      <p:sp>
        <p:nvSpPr>
          <p:cNvPr id="3" name="Content Placeholder 2">
            <a:extLst>
              <a:ext uri="{FF2B5EF4-FFF2-40B4-BE49-F238E27FC236}">
                <a16:creationId xmlns:a16="http://schemas.microsoft.com/office/drawing/2014/main" id="{89343F64-5D49-C3D7-31BC-01048E0156B3}"/>
              </a:ext>
            </a:extLst>
          </p:cNvPr>
          <p:cNvSpPr>
            <a:spLocks noGrp="1"/>
          </p:cNvSpPr>
          <p:nvPr>
            <p:ph idx="1"/>
          </p:nvPr>
        </p:nvSpPr>
        <p:spPr>
          <a:xfrm>
            <a:off x="1706062" y="2291262"/>
            <a:ext cx="8779512" cy="2879256"/>
          </a:xfrm>
        </p:spPr>
        <p:txBody>
          <a:bodyPr>
            <a:normAutofit/>
          </a:bodyPr>
          <a:lstStyle/>
          <a:p>
            <a:r>
              <a:rPr lang="en-US" dirty="0">
                <a:solidFill>
                  <a:schemeClr val="tx1"/>
                </a:solidFill>
              </a:rPr>
              <a:t>Unification:  </a:t>
            </a:r>
            <a:r>
              <a:rPr lang="en-US" dirty="0"/>
              <a:t>it tries to match your query with facts or rules in its knowledge base. If it finds a match, it unifies the variables and builds a logical connection.</a:t>
            </a:r>
          </a:p>
          <a:p>
            <a:r>
              <a:rPr lang="en-US" dirty="0">
                <a:solidFill>
                  <a:schemeClr val="tx1"/>
                </a:solidFill>
              </a:rPr>
              <a:t>Backtracking:  </a:t>
            </a:r>
            <a:r>
              <a:rPr lang="en-US" dirty="0"/>
              <a:t>If one possible path doesn’t work, it goes back and tries different combinations until it either finds a solution or runs out of options.</a:t>
            </a:r>
          </a:p>
          <a:p>
            <a:pPr lvl="1"/>
            <a:r>
              <a:rPr lang="en-US" dirty="0"/>
              <a:t>?- friend(</a:t>
            </a:r>
            <a:r>
              <a:rPr lang="en-US" dirty="0" err="1"/>
              <a:t>alice</a:t>
            </a:r>
            <a:r>
              <a:rPr lang="en-US" dirty="0"/>
              <a:t>, Y).</a:t>
            </a:r>
            <a:br>
              <a:rPr lang="en-US" dirty="0"/>
            </a:br>
            <a:endParaRPr lang="en-US" dirty="0">
              <a:solidFill>
                <a:schemeClr val="tx1"/>
              </a:solidFill>
            </a:endParaRPr>
          </a:p>
        </p:txBody>
      </p:sp>
    </p:spTree>
    <p:extLst>
      <p:ext uri="{BB962C8B-B14F-4D97-AF65-F5344CB8AC3E}">
        <p14:creationId xmlns:p14="http://schemas.microsoft.com/office/powerpoint/2010/main" val="3806935810"/>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FACBA1B-FFA8-EC63-3E39-4D34DB26D88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27D3C16-BF43-AC00-AD39-251367A603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EA4A66-3457-AB9C-43F8-1C745165E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2C9B60F-D53D-3D2E-1011-9B5895D00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80C295-FE23-2893-3A3C-CAB58E8AACB7}"/>
              </a:ext>
            </a:extLst>
          </p:cNvPr>
          <p:cNvSpPr>
            <a:spLocks noGrp="1"/>
          </p:cNvSpPr>
          <p:nvPr>
            <p:ph type="title"/>
          </p:nvPr>
        </p:nvSpPr>
        <p:spPr>
          <a:xfrm>
            <a:off x="2231136" y="467418"/>
            <a:ext cx="7729728" cy="1188720"/>
          </a:xfrm>
          <a:solidFill>
            <a:schemeClr val="bg1"/>
          </a:solidFill>
        </p:spPr>
        <p:txBody>
          <a:bodyPr>
            <a:normAutofit/>
          </a:bodyPr>
          <a:lstStyle/>
          <a:p>
            <a:r>
              <a:rPr lang="en-US" dirty="0"/>
              <a:t>Uses</a:t>
            </a:r>
          </a:p>
        </p:txBody>
      </p:sp>
      <p:sp>
        <p:nvSpPr>
          <p:cNvPr id="3" name="Content Placeholder 2">
            <a:extLst>
              <a:ext uri="{FF2B5EF4-FFF2-40B4-BE49-F238E27FC236}">
                <a16:creationId xmlns:a16="http://schemas.microsoft.com/office/drawing/2014/main" id="{65637131-B92B-DAD8-14F9-DE953DA857B5}"/>
              </a:ext>
            </a:extLst>
          </p:cNvPr>
          <p:cNvSpPr>
            <a:spLocks noGrp="1"/>
          </p:cNvSpPr>
          <p:nvPr>
            <p:ph idx="1"/>
          </p:nvPr>
        </p:nvSpPr>
        <p:spPr>
          <a:xfrm>
            <a:off x="1706062" y="2291262"/>
            <a:ext cx="8779512" cy="2879256"/>
          </a:xfrm>
        </p:spPr>
        <p:txBody>
          <a:bodyPr>
            <a:normAutofit/>
          </a:bodyPr>
          <a:lstStyle/>
          <a:p>
            <a:r>
              <a:rPr lang="en-US" dirty="0">
                <a:solidFill>
                  <a:schemeClr val="tx1"/>
                </a:solidFill>
              </a:rPr>
              <a:t>AI</a:t>
            </a:r>
          </a:p>
          <a:p>
            <a:r>
              <a:rPr lang="en-US" dirty="0">
                <a:solidFill>
                  <a:schemeClr val="tx1"/>
                </a:solidFill>
              </a:rPr>
              <a:t>Expert systems</a:t>
            </a:r>
          </a:p>
          <a:p>
            <a:r>
              <a:rPr lang="en-US" dirty="0">
                <a:solidFill>
                  <a:schemeClr val="tx1"/>
                </a:solidFill>
              </a:rPr>
              <a:t>Natural language </a:t>
            </a:r>
            <a:r>
              <a:rPr lang="en-US" dirty="0" err="1">
                <a:solidFill>
                  <a:schemeClr val="tx1"/>
                </a:solidFill>
              </a:rPr>
              <a:t>processesing</a:t>
            </a:r>
            <a:endParaRPr lang="en-US" dirty="0">
              <a:solidFill>
                <a:schemeClr val="tx1"/>
              </a:solidFill>
            </a:endParaRPr>
          </a:p>
          <a:p>
            <a:r>
              <a:rPr lang="en-US" dirty="0">
                <a:solidFill>
                  <a:schemeClr val="tx1"/>
                </a:solidFill>
              </a:rPr>
              <a:t>Chatbots</a:t>
            </a:r>
          </a:p>
          <a:p>
            <a:r>
              <a:rPr lang="en-US" dirty="0">
                <a:solidFill>
                  <a:schemeClr val="tx1"/>
                </a:solidFill>
              </a:rPr>
              <a:t>Puzzles </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539431122"/>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762AEC-9AE1-B2F2-BD49-1B0F63F7D50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40F3390-4B17-644B-AD9D-F3AEC1BFEC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CEB9566-EE53-996B-4B9F-A888236BF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EE4F556-2925-48A0-8CE5-0767C0C9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7E3432-6F02-719C-AECD-53BEC82D7D75}"/>
              </a:ext>
            </a:extLst>
          </p:cNvPr>
          <p:cNvSpPr>
            <a:spLocks noGrp="1"/>
          </p:cNvSpPr>
          <p:nvPr>
            <p:ph type="title"/>
          </p:nvPr>
        </p:nvSpPr>
        <p:spPr>
          <a:xfrm>
            <a:off x="2231136" y="467418"/>
            <a:ext cx="7729728" cy="1188720"/>
          </a:xfrm>
          <a:solidFill>
            <a:schemeClr val="bg1"/>
          </a:solidFill>
        </p:spPr>
        <p:txBody>
          <a:bodyPr>
            <a:normAutofit/>
          </a:bodyPr>
          <a:lstStyle/>
          <a:p>
            <a:r>
              <a:rPr lang="en-US" dirty="0"/>
              <a:t>Its Great but…</a:t>
            </a:r>
          </a:p>
        </p:txBody>
      </p:sp>
      <p:sp>
        <p:nvSpPr>
          <p:cNvPr id="3" name="Content Placeholder 2">
            <a:extLst>
              <a:ext uri="{FF2B5EF4-FFF2-40B4-BE49-F238E27FC236}">
                <a16:creationId xmlns:a16="http://schemas.microsoft.com/office/drawing/2014/main" id="{E410BFA1-4D99-3090-E25B-1AA08B39C627}"/>
              </a:ext>
            </a:extLst>
          </p:cNvPr>
          <p:cNvSpPr>
            <a:spLocks noGrp="1"/>
          </p:cNvSpPr>
          <p:nvPr>
            <p:ph idx="1"/>
          </p:nvPr>
        </p:nvSpPr>
        <p:spPr>
          <a:xfrm>
            <a:off x="1706062" y="2291262"/>
            <a:ext cx="8779512" cy="2879256"/>
          </a:xfrm>
        </p:spPr>
        <p:txBody>
          <a:bodyPr>
            <a:normAutofit fontScale="92500" lnSpcReduction="10000"/>
          </a:bodyPr>
          <a:lstStyle/>
          <a:p>
            <a:pPr marL="0" indent="0">
              <a:buNone/>
            </a:pPr>
            <a:r>
              <a:rPr lang="en-US" dirty="0">
                <a:solidFill>
                  <a:schemeClr val="tx1"/>
                </a:solidFill>
              </a:rPr>
              <a:t>Pros</a:t>
            </a:r>
          </a:p>
          <a:p>
            <a:r>
              <a:rPr lang="en-US" dirty="0">
                <a:solidFill>
                  <a:schemeClr val="tx1"/>
                </a:solidFill>
              </a:rPr>
              <a:t>Excellent logical reasoning </a:t>
            </a:r>
          </a:p>
          <a:p>
            <a:r>
              <a:rPr lang="en-US" dirty="0">
                <a:solidFill>
                  <a:schemeClr val="tx1"/>
                </a:solidFill>
              </a:rPr>
              <a:t>Concise and elegant</a:t>
            </a:r>
          </a:p>
          <a:p>
            <a:r>
              <a:rPr lang="en-US" dirty="0">
                <a:solidFill>
                  <a:schemeClr val="tx1"/>
                </a:solidFill>
              </a:rPr>
              <a:t>Great for natural language processing, puzzle solving, constraint solving</a:t>
            </a:r>
          </a:p>
          <a:p>
            <a:pPr marL="0" indent="0">
              <a:buNone/>
            </a:pPr>
            <a:r>
              <a:rPr lang="en-US" dirty="0">
                <a:solidFill>
                  <a:schemeClr val="tx1"/>
                </a:solidFill>
              </a:rPr>
              <a:t>Cons</a:t>
            </a:r>
          </a:p>
          <a:p>
            <a:r>
              <a:rPr lang="en-US" dirty="0">
                <a:solidFill>
                  <a:schemeClr val="tx1"/>
                </a:solidFill>
              </a:rPr>
              <a:t>Not efficient in numerical computation or large-scale data processing</a:t>
            </a:r>
          </a:p>
          <a:p>
            <a:r>
              <a:rPr lang="en-US" dirty="0">
                <a:solidFill>
                  <a:schemeClr val="tx1"/>
                </a:solidFill>
              </a:rPr>
              <a:t>Syntax and train of though a bit difficult to get used to </a:t>
            </a:r>
          </a:p>
          <a:p>
            <a:r>
              <a:rPr lang="en-US" dirty="0">
                <a:solidFill>
                  <a:schemeClr val="tx1"/>
                </a:solidFill>
              </a:rPr>
              <a:t>It’s a smaller language with few libraries </a:t>
            </a:r>
          </a:p>
        </p:txBody>
      </p:sp>
    </p:spTree>
    <p:extLst>
      <p:ext uri="{BB962C8B-B14F-4D97-AF65-F5344CB8AC3E}">
        <p14:creationId xmlns:p14="http://schemas.microsoft.com/office/powerpoint/2010/main" val="3190333137"/>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22F9044-FE95-F5B9-376F-D7EF7CD09978}"/>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EA72ABE-9E07-830C-8884-FB1378D5B1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DBB3F02-93E9-A80E-8720-163220B01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C55378F-D125-6542-4EBC-904580BC42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8294AA-471B-A354-5AF1-86B329EADC95}"/>
              </a:ext>
            </a:extLst>
          </p:cNvPr>
          <p:cNvSpPr>
            <a:spLocks noGrp="1"/>
          </p:cNvSpPr>
          <p:nvPr>
            <p:ph type="title"/>
          </p:nvPr>
        </p:nvSpPr>
        <p:spPr>
          <a:xfrm>
            <a:off x="2231136" y="467418"/>
            <a:ext cx="7729728" cy="1188720"/>
          </a:xfrm>
          <a:solidFill>
            <a:schemeClr val="bg1"/>
          </a:solidFill>
        </p:spPr>
        <p:txBody>
          <a:bodyPr>
            <a:normAutofit/>
          </a:bodyPr>
          <a:lstStyle/>
          <a:p>
            <a:r>
              <a:rPr lang="en-US" dirty="0"/>
              <a:t>In conclusion</a:t>
            </a:r>
          </a:p>
        </p:txBody>
      </p:sp>
      <p:sp>
        <p:nvSpPr>
          <p:cNvPr id="3" name="Content Placeholder 2">
            <a:extLst>
              <a:ext uri="{FF2B5EF4-FFF2-40B4-BE49-F238E27FC236}">
                <a16:creationId xmlns:a16="http://schemas.microsoft.com/office/drawing/2014/main" id="{753FEBA0-BB03-DA70-CA67-ECC7462C3787}"/>
              </a:ext>
            </a:extLst>
          </p:cNvPr>
          <p:cNvSpPr>
            <a:spLocks noGrp="1"/>
          </p:cNvSpPr>
          <p:nvPr>
            <p:ph idx="1"/>
          </p:nvPr>
        </p:nvSpPr>
        <p:spPr>
          <a:xfrm>
            <a:off x="1706062" y="2291262"/>
            <a:ext cx="8779512" cy="2879256"/>
          </a:xfrm>
        </p:spPr>
        <p:txBody>
          <a:bodyPr>
            <a:normAutofit/>
          </a:bodyPr>
          <a:lstStyle/>
          <a:p>
            <a:endParaRPr lang="en-US" dirty="0"/>
          </a:p>
          <a:p>
            <a:r>
              <a:rPr lang="en-US" dirty="0"/>
              <a:t>Prolog is a logic-based, declarative programming language</a:t>
            </a:r>
          </a:p>
          <a:p>
            <a:r>
              <a:rPr lang="en-US" dirty="0"/>
              <a:t>Its important in </a:t>
            </a:r>
          </a:p>
          <a:p>
            <a:pPr lvl="1"/>
            <a:r>
              <a:rPr lang="en-US" dirty="0"/>
              <a:t>artificial intelligence research </a:t>
            </a:r>
          </a:p>
          <a:p>
            <a:pPr lvl="1"/>
            <a:r>
              <a:rPr lang="en-US" dirty="0"/>
              <a:t>logic-based problem solving,</a:t>
            </a:r>
          </a:p>
          <a:p>
            <a:pPr lvl="1"/>
            <a:r>
              <a:rPr lang="en-US" dirty="0"/>
              <a:t>knowledge representation.</a:t>
            </a:r>
            <a:endParaRPr lang="en-US" dirty="0">
              <a:solidFill>
                <a:schemeClr val="tx1"/>
              </a:solidFill>
            </a:endParaRPr>
          </a:p>
        </p:txBody>
      </p:sp>
    </p:spTree>
    <p:extLst>
      <p:ext uri="{BB962C8B-B14F-4D97-AF65-F5344CB8AC3E}">
        <p14:creationId xmlns:p14="http://schemas.microsoft.com/office/powerpoint/2010/main" val="213567017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95508-B191-1001-32BC-F315DE15AB72}"/>
              </a:ext>
            </a:extLst>
          </p:cNvPr>
          <p:cNvSpPr>
            <a:spLocks noGrp="1"/>
          </p:cNvSpPr>
          <p:nvPr>
            <p:ph type="title"/>
          </p:nvPr>
        </p:nvSpPr>
        <p:spPr/>
        <p:txBody>
          <a:bodyPr/>
          <a:lstStyle/>
          <a:p>
            <a:r>
              <a:rPr lang="en-US" dirty="0"/>
              <a:t>1972</a:t>
            </a:r>
          </a:p>
        </p:txBody>
      </p:sp>
      <p:sp>
        <p:nvSpPr>
          <p:cNvPr id="3" name="Text Placeholder 2">
            <a:extLst>
              <a:ext uri="{FF2B5EF4-FFF2-40B4-BE49-F238E27FC236}">
                <a16:creationId xmlns:a16="http://schemas.microsoft.com/office/drawing/2014/main" id="{E8BDB931-AAA5-8C3E-B7B3-9B17C70C21D6}"/>
              </a:ext>
            </a:extLst>
          </p:cNvPr>
          <p:cNvSpPr>
            <a:spLocks noGrp="1"/>
          </p:cNvSpPr>
          <p:nvPr>
            <p:ph type="body" idx="1"/>
          </p:nvPr>
        </p:nvSpPr>
        <p:spPr>
          <a:xfrm>
            <a:off x="2315631" y="700616"/>
            <a:ext cx="6801612" cy="1265082"/>
          </a:xfrm>
        </p:spPr>
        <p:txBody>
          <a:bodyPr/>
          <a:lstStyle/>
          <a:p>
            <a:r>
              <a:rPr lang="en-US" dirty="0"/>
              <a:t>The Year was..</a:t>
            </a:r>
          </a:p>
        </p:txBody>
      </p:sp>
    </p:spTree>
    <p:extLst>
      <p:ext uri="{BB962C8B-B14F-4D97-AF65-F5344CB8AC3E}">
        <p14:creationId xmlns:p14="http://schemas.microsoft.com/office/powerpoint/2010/main" val="3846498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Media and Current Events | Teaching American History">
            <a:extLst>
              <a:ext uri="{FF2B5EF4-FFF2-40B4-BE49-F238E27FC236}">
                <a16:creationId xmlns:a16="http://schemas.microsoft.com/office/drawing/2014/main" id="{611FA005-D0C8-F433-67CB-882836EA9A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5797" y="532425"/>
            <a:ext cx="6700405" cy="594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326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5A9514-4B63-19E6-A9FC-8EBCFF923324}"/>
              </a:ext>
            </a:extLst>
          </p:cNvPr>
          <p:cNvSpPr/>
          <p:nvPr/>
        </p:nvSpPr>
        <p:spPr>
          <a:xfrm>
            <a:off x="1820986" y="257908"/>
            <a:ext cx="8682892" cy="6369538"/>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Only One Earth: Stockholm and the Beginning of Modern Environmental  Diplomacy | Environment &amp; Society Portal">
            <a:extLst>
              <a:ext uri="{FF2B5EF4-FFF2-40B4-BE49-F238E27FC236}">
                <a16:creationId xmlns:a16="http://schemas.microsoft.com/office/drawing/2014/main" id="{99AA833D-74C6-9876-3142-36A2606504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0633" y="570488"/>
            <a:ext cx="7812088" cy="5744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26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tari Pong was Released On This Day in 1972, Here's a Look Back - TechEBlog">
            <a:extLst>
              <a:ext uri="{FF2B5EF4-FFF2-40B4-BE49-F238E27FC236}">
                <a16:creationId xmlns:a16="http://schemas.microsoft.com/office/drawing/2014/main" id="{3EB2FB61-718B-FB6B-9519-26C4A766C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1000"/>
            <a:ext cx="9144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552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ntel 8008: The wild tale of the first 8-Bit CPU">
            <a:extLst>
              <a:ext uri="{FF2B5EF4-FFF2-40B4-BE49-F238E27FC236}">
                <a16:creationId xmlns:a16="http://schemas.microsoft.com/office/drawing/2014/main" id="{6A99B7C4-7575-A84D-9C97-EBA8433C01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938" y="228600"/>
            <a:ext cx="9382125"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696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66C3CF-8896-F4D6-57F9-473EF3F123B0}"/>
              </a:ext>
            </a:extLst>
          </p:cNvPr>
          <p:cNvSpPr/>
          <p:nvPr/>
        </p:nvSpPr>
        <p:spPr>
          <a:xfrm>
            <a:off x="1555262" y="304800"/>
            <a:ext cx="8636001" cy="615852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Prolog Examples">
            <a:extLst>
              <a:ext uri="{FF2B5EF4-FFF2-40B4-BE49-F238E27FC236}">
                <a16:creationId xmlns:a16="http://schemas.microsoft.com/office/drawing/2014/main" id="{DEDA2E09-934D-156B-5C3A-C40A578CB1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8570" y="531447"/>
            <a:ext cx="7770040" cy="5457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051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03D36D-B668-C08C-01A2-E7A8BE274C70}"/>
              </a:ext>
            </a:extLst>
          </p:cNvPr>
          <p:cNvSpPr>
            <a:spLocks noGrp="1"/>
          </p:cNvSpPr>
          <p:nvPr>
            <p:ph type="title"/>
          </p:nvPr>
        </p:nvSpPr>
        <p:spPr>
          <a:xfrm>
            <a:off x="2231136" y="467418"/>
            <a:ext cx="7729728" cy="1188720"/>
          </a:xfrm>
          <a:solidFill>
            <a:schemeClr val="bg1"/>
          </a:solidFill>
        </p:spPr>
        <p:txBody>
          <a:bodyPr>
            <a:normAutofit/>
          </a:bodyPr>
          <a:lstStyle/>
          <a:p>
            <a:r>
              <a:rPr lang="en-US" dirty="0"/>
              <a:t>Prolog</a:t>
            </a:r>
          </a:p>
        </p:txBody>
      </p:sp>
      <p:sp>
        <p:nvSpPr>
          <p:cNvPr id="3" name="Content Placeholder 2">
            <a:extLst>
              <a:ext uri="{FF2B5EF4-FFF2-40B4-BE49-F238E27FC236}">
                <a16:creationId xmlns:a16="http://schemas.microsoft.com/office/drawing/2014/main" id="{EEFD4AD7-EC75-BFE3-D096-24E13845CA45}"/>
              </a:ext>
            </a:extLst>
          </p:cNvPr>
          <p:cNvSpPr>
            <a:spLocks noGrp="1"/>
          </p:cNvSpPr>
          <p:nvPr>
            <p:ph idx="1"/>
          </p:nvPr>
        </p:nvSpPr>
        <p:spPr>
          <a:xfrm>
            <a:off x="1706062" y="2291262"/>
            <a:ext cx="8779512" cy="2879256"/>
          </a:xfrm>
        </p:spPr>
        <p:txBody>
          <a:bodyPr>
            <a:normAutofit/>
          </a:bodyPr>
          <a:lstStyle/>
          <a:p>
            <a:r>
              <a:rPr lang="fr-FR" b="1" i="1" dirty="0"/>
              <a:t>Pro</a:t>
            </a:r>
            <a:r>
              <a:rPr lang="fr-FR" i="1" dirty="0"/>
              <a:t>grammation en </a:t>
            </a:r>
            <a:r>
              <a:rPr lang="fr-FR" b="1" i="1" dirty="0"/>
              <a:t>log</a:t>
            </a:r>
            <a:r>
              <a:rPr lang="fr-FR" i="1" dirty="0"/>
              <a:t>ique</a:t>
            </a:r>
            <a:r>
              <a:rPr lang="fr-FR" dirty="0"/>
              <a:t> (</a:t>
            </a:r>
            <a:r>
              <a:rPr lang="fr-FR" dirty="0" err="1"/>
              <a:t>programming</a:t>
            </a:r>
            <a:r>
              <a:rPr lang="fr-FR" dirty="0"/>
              <a:t> in </a:t>
            </a:r>
            <a:r>
              <a:rPr lang="fr-FR" dirty="0" err="1"/>
              <a:t>logic</a:t>
            </a:r>
            <a:r>
              <a:rPr lang="fr-FR" dirty="0"/>
              <a:t>)</a:t>
            </a:r>
          </a:p>
          <a:p>
            <a:r>
              <a:rPr lang="fr-FR" dirty="0">
                <a:solidFill>
                  <a:srgbClr val="404040"/>
                </a:solidFill>
              </a:rPr>
              <a:t>It </a:t>
            </a:r>
            <a:r>
              <a:rPr lang="fr-FR" dirty="0" err="1">
                <a:solidFill>
                  <a:srgbClr val="404040"/>
                </a:solidFill>
              </a:rPr>
              <a:t>was</a:t>
            </a:r>
            <a:r>
              <a:rPr lang="fr-FR" dirty="0">
                <a:solidFill>
                  <a:srgbClr val="404040"/>
                </a:solidFill>
              </a:rPr>
              <a:t> </a:t>
            </a:r>
            <a:r>
              <a:rPr lang="en-US" dirty="0">
                <a:solidFill>
                  <a:srgbClr val="404040"/>
                </a:solidFill>
              </a:rPr>
              <a:t>created by in 1972 by French computer </a:t>
            </a:r>
            <a:r>
              <a:rPr lang="en-US" dirty="0">
                <a:solidFill>
                  <a:schemeClr val="tx1"/>
                </a:solidFill>
              </a:rPr>
              <a:t>scientists  Alain Colmerauer and </a:t>
            </a:r>
            <a:r>
              <a:rPr lang="en-US" dirty="0"/>
              <a:t>Philippe Roussel</a:t>
            </a:r>
            <a:r>
              <a:rPr lang="en-US" u="sng" dirty="0">
                <a:solidFill>
                  <a:schemeClr val="tx1"/>
                </a:solidFill>
              </a:rPr>
              <a:t> </a:t>
            </a:r>
            <a:r>
              <a:rPr lang="en-US" dirty="0">
                <a:solidFill>
                  <a:schemeClr val="tx1"/>
                </a:solidFill>
              </a:rPr>
              <a:t>at </a:t>
            </a:r>
            <a:r>
              <a:rPr lang="en-US" dirty="0">
                <a:solidFill>
                  <a:schemeClr val="tx1"/>
                </a:solidFill>
                <a:hlinkClick r:id="rId3" tooltip="University of the Mediterranean">
                  <a:extLst>
                    <a:ext uri="{A12FA001-AC4F-418D-AE19-62706E023703}">
                      <ahyp:hlinkClr xmlns:ahyp="http://schemas.microsoft.com/office/drawing/2018/hyperlinkcolor" val="tx"/>
                    </a:ext>
                  </a:extLst>
                </a:hlinkClick>
              </a:rPr>
              <a:t>Aix-Marseille II University</a:t>
            </a:r>
            <a:r>
              <a:rPr lang="en-US" dirty="0">
                <a:solidFill>
                  <a:schemeClr val="tx1"/>
                </a:solidFill>
              </a:rPr>
              <a:t> in F</a:t>
            </a:r>
            <a:r>
              <a:rPr lang="en-US" dirty="0">
                <a:solidFill>
                  <a:schemeClr val="tx1"/>
                </a:solidFill>
                <a:hlinkClick r:id="rId4" tooltip="France">
                  <a:extLst>
                    <a:ext uri="{A12FA001-AC4F-418D-AE19-62706E023703}">
                      <ahyp:hlinkClr xmlns:ahyp="http://schemas.microsoft.com/office/drawing/2018/hyperlinkcolor" val="tx"/>
                    </a:ext>
                  </a:extLst>
                </a:hlinkClick>
              </a:rPr>
              <a:t>rance</a:t>
            </a:r>
            <a:r>
              <a:rPr lang="en-US" dirty="0">
                <a:solidFill>
                  <a:schemeClr val="tx1"/>
                </a:solidFill>
              </a:rPr>
              <a:t>.</a:t>
            </a:r>
          </a:p>
          <a:p>
            <a:r>
              <a:rPr lang="en-US" dirty="0">
                <a:solidFill>
                  <a:schemeClr val="tx1"/>
                </a:solidFill>
              </a:rPr>
              <a:t>Prolog is based on formal logic, it lets you describe rules and relationships instead of step-by-step instructions </a:t>
            </a:r>
          </a:p>
          <a:p>
            <a:r>
              <a:rPr lang="en-US" dirty="0">
                <a:solidFill>
                  <a:schemeClr val="tx1"/>
                </a:solidFill>
              </a:rPr>
              <a:t>It became extremely popular during the 80s AI boom</a:t>
            </a:r>
          </a:p>
        </p:txBody>
      </p:sp>
    </p:spTree>
    <p:extLst>
      <p:ext uri="{BB962C8B-B14F-4D97-AF65-F5344CB8AC3E}">
        <p14:creationId xmlns:p14="http://schemas.microsoft.com/office/powerpoint/2010/main" val="124683564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ED5F871-E564-E79D-412F-30B42ABD22FB}"/>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F3DC735-6CB4-A31E-F918-96679770DE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04BE851-D10A-D159-3B5A-B753CF21E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9222544-AD94-BD99-7A08-78499742B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436DF1-C026-0042-F887-14A28A6E1652}"/>
              </a:ext>
            </a:extLst>
          </p:cNvPr>
          <p:cNvSpPr>
            <a:spLocks noGrp="1"/>
          </p:cNvSpPr>
          <p:nvPr>
            <p:ph type="title"/>
          </p:nvPr>
        </p:nvSpPr>
        <p:spPr>
          <a:xfrm>
            <a:off x="2231136" y="467418"/>
            <a:ext cx="7729728" cy="1188720"/>
          </a:xfrm>
          <a:solidFill>
            <a:schemeClr val="bg1"/>
          </a:solidFill>
        </p:spPr>
        <p:txBody>
          <a:bodyPr>
            <a:normAutofit/>
          </a:bodyPr>
          <a:lstStyle/>
          <a:p>
            <a:r>
              <a:rPr lang="en-US" dirty="0"/>
              <a:t>How it works</a:t>
            </a:r>
          </a:p>
        </p:txBody>
      </p:sp>
      <p:sp>
        <p:nvSpPr>
          <p:cNvPr id="3" name="Content Placeholder 2">
            <a:extLst>
              <a:ext uri="{FF2B5EF4-FFF2-40B4-BE49-F238E27FC236}">
                <a16:creationId xmlns:a16="http://schemas.microsoft.com/office/drawing/2014/main" id="{A20DA566-92C6-ABE5-16EF-874AED5B2A3E}"/>
              </a:ext>
            </a:extLst>
          </p:cNvPr>
          <p:cNvSpPr>
            <a:spLocks noGrp="1"/>
          </p:cNvSpPr>
          <p:nvPr>
            <p:ph idx="1"/>
          </p:nvPr>
        </p:nvSpPr>
        <p:spPr>
          <a:xfrm>
            <a:off x="1706062" y="2291262"/>
            <a:ext cx="8779512" cy="2879256"/>
          </a:xfrm>
        </p:spPr>
        <p:txBody>
          <a:bodyPr>
            <a:normAutofit lnSpcReduction="10000"/>
          </a:bodyPr>
          <a:lstStyle/>
          <a:p>
            <a:r>
              <a:rPr lang="en-US" dirty="0"/>
              <a:t>three main ideas: </a:t>
            </a:r>
            <a:r>
              <a:rPr lang="en-US" b="1" dirty="0"/>
              <a:t>facts</a:t>
            </a:r>
            <a:r>
              <a:rPr lang="en-US" dirty="0"/>
              <a:t>, </a:t>
            </a:r>
            <a:r>
              <a:rPr lang="en-US" b="1" dirty="0"/>
              <a:t>rules</a:t>
            </a:r>
            <a:r>
              <a:rPr lang="en-US" dirty="0"/>
              <a:t>, and </a:t>
            </a:r>
            <a:r>
              <a:rPr lang="en-US" b="1" dirty="0"/>
              <a:t>queries</a:t>
            </a:r>
          </a:p>
          <a:p>
            <a:r>
              <a:rPr lang="en-US" b="1" dirty="0"/>
              <a:t>Fact: </a:t>
            </a:r>
            <a:r>
              <a:rPr lang="en-US" dirty="0"/>
              <a:t>its something that it knows to be true</a:t>
            </a:r>
          </a:p>
          <a:p>
            <a:pPr lvl="1"/>
            <a:r>
              <a:rPr lang="en-US" dirty="0"/>
              <a:t>likes(</a:t>
            </a:r>
            <a:r>
              <a:rPr lang="en-US" dirty="0" err="1"/>
              <a:t>alice</a:t>
            </a:r>
            <a:r>
              <a:rPr lang="en-US" dirty="0"/>
              <a:t>, pizza).</a:t>
            </a:r>
          </a:p>
          <a:p>
            <a:pPr lvl="1"/>
            <a:r>
              <a:rPr lang="en-US" dirty="0"/>
              <a:t>likes(</a:t>
            </a:r>
            <a:r>
              <a:rPr lang="en-US" dirty="0" err="1"/>
              <a:t>bob,pizza</a:t>
            </a:r>
            <a:r>
              <a:rPr lang="en-US" dirty="0"/>
              <a:t>)</a:t>
            </a:r>
          </a:p>
          <a:p>
            <a:r>
              <a:rPr lang="en-US" b="1" dirty="0"/>
              <a:t>Rules: </a:t>
            </a:r>
            <a:r>
              <a:rPr lang="en-US" dirty="0"/>
              <a:t>describes a relationship between facts.</a:t>
            </a:r>
          </a:p>
          <a:p>
            <a:pPr lvl="1"/>
            <a:r>
              <a:rPr lang="es-ES" dirty="0" err="1"/>
              <a:t>friend</a:t>
            </a:r>
            <a:r>
              <a:rPr lang="es-ES" dirty="0"/>
              <a:t>(X, Y) :- </a:t>
            </a:r>
            <a:r>
              <a:rPr lang="es-ES" dirty="0" err="1"/>
              <a:t>likes</a:t>
            </a:r>
            <a:r>
              <a:rPr lang="es-ES" dirty="0"/>
              <a:t>(X, Z), </a:t>
            </a:r>
            <a:r>
              <a:rPr lang="es-ES" dirty="0" err="1"/>
              <a:t>likes</a:t>
            </a:r>
            <a:r>
              <a:rPr lang="es-ES" dirty="0"/>
              <a:t>(Y, Z).</a:t>
            </a:r>
          </a:p>
          <a:p>
            <a:r>
              <a:rPr lang="es-ES" b="1" dirty="0" err="1"/>
              <a:t>Queries</a:t>
            </a:r>
            <a:r>
              <a:rPr lang="es-ES" b="1" dirty="0"/>
              <a:t>:  </a:t>
            </a:r>
            <a:r>
              <a:rPr lang="en-US" dirty="0"/>
              <a:t>are questions you ask the program</a:t>
            </a:r>
          </a:p>
          <a:p>
            <a:pPr lvl="1"/>
            <a:r>
              <a:rPr lang="en-US" dirty="0"/>
              <a:t>?- friend(</a:t>
            </a:r>
            <a:r>
              <a:rPr lang="en-US" dirty="0" err="1"/>
              <a:t>alice</a:t>
            </a:r>
            <a:r>
              <a:rPr lang="en-US" dirty="0"/>
              <a:t>, bob).</a:t>
            </a:r>
            <a:endParaRPr lang="en-US" b="1" dirty="0"/>
          </a:p>
          <a:p>
            <a:endParaRPr lang="en-US" b="1" dirty="0"/>
          </a:p>
          <a:p>
            <a:endParaRPr lang="en-US" dirty="0">
              <a:solidFill>
                <a:schemeClr val="tx1"/>
              </a:solidFill>
            </a:endParaRPr>
          </a:p>
        </p:txBody>
      </p:sp>
    </p:spTree>
    <p:extLst>
      <p:ext uri="{BB962C8B-B14F-4D97-AF65-F5344CB8AC3E}">
        <p14:creationId xmlns:p14="http://schemas.microsoft.com/office/powerpoint/2010/main" val="686423693"/>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Parcel">
  <a:themeElements>
    <a:clrScheme name="Parcel">
      <a:dk1>
        <a:srgbClr val="000000"/>
      </a:dk1>
      <a:lt1>
        <a:srgbClr val="FFFFFF"/>
      </a:lt1>
      <a:dk2>
        <a:srgbClr val="635D4D"/>
      </a:dk2>
      <a:lt2>
        <a:srgbClr val="D8D6BA"/>
      </a:lt2>
      <a:accent1>
        <a:srgbClr val="9CBEBD"/>
      </a:accent1>
      <a:accent2>
        <a:srgbClr val="D2CB6C"/>
      </a:accent2>
      <a:accent3>
        <a:srgbClr val="9D9A93"/>
      </a:accent3>
      <a:accent4>
        <a:srgbClr val="C89F5D"/>
      </a:accent4>
      <a:accent5>
        <a:srgbClr val="A9A57C"/>
      </a:accent5>
      <a:accent6>
        <a:srgbClr val="95A39D"/>
      </a:accent6>
      <a:hlink>
        <a:srgbClr val="D25814"/>
      </a:hlink>
      <a:folHlink>
        <a:srgbClr val="849A0A"/>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0BDC4BB7-8AF9-46FD-8C32-AB93AC9C41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Parcel</Template>
  <TotalTime>168</TotalTime>
  <Words>684</Words>
  <Application>Microsoft Office PowerPoint</Application>
  <PresentationFormat>Widescreen</PresentationFormat>
  <Paragraphs>85</Paragraphs>
  <Slides>13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Arial</vt:lpstr>
      <vt:lpstr>Gill Sans MT</vt:lpstr>
      <vt:lpstr>Parcel</vt:lpstr>
      <vt:lpstr>Prolog</vt:lpstr>
      <vt:lpstr>1972</vt:lpstr>
      <vt:lpstr>PowerPoint Presentation</vt:lpstr>
      <vt:lpstr>PowerPoint Presentation</vt:lpstr>
      <vt:lpstr>PowerPoint Presentation</vt:lpstr>
      <vt:lpstr>PowerPoint Presentation</vt:lpstr>
      <vt:lpstr>PowerPoint Presentation</vt:lpstr>
      <vt:lpstr>Prolog</vt:lpstr>
      <vt:lpstr>How it works</vt:lpstr>
      <vt:lpstr>But how does it actually work?</vt:lpstr>
      <vt:lpstr>Uses</vt:lpstr>
      <vt:lpstr>Its Great but…</vt:lpstr>
      <vt:lpstr>In 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Perez, Jennifer</dc:creator>
  <cp:lastModifiedBy>Perez, Jennifer</cp:lastModifiedBy>
  <cp:revision>3</cp:revision>
  <dcterms:created xsi:type="dcterms:W3CDTF">2025-11-03T16:34:47Z</dcterms:created>
  <dcterms:modified xsi:type="dcterms:W3CDTF">2025-11-03T19:23:30Z</dcterms:modified>
</cp:coreProperties>
</file>