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64" r:id="rId5"/>
    <p:sldId id="263" r:id="rId6"/>
    <p:sldId id="265" r:id="rId7"/>
    <p:sldId id="260" r:id="rId8"/>
    <p:sldId id="261" r:id="rId9"/>
    <p:sldId id="266" r:id="rId10"/>
    <p:sldId id="267" r:id="rId11"/>
    <p:sldId id="269" r:id="rId12"/>
    <p:sldId id="270" r:id="rId13"/>
    <p:sldId id="271" r:id="rId14"/>
    <p:sldId id="272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142C1E-54EF-FB7A-D8D6-08494B06A0E3}" v="810" dt="2025-11-05T17:07:43.577"/>
    <p1510:client id="{59EEADEA-ED54-0AFA-2124-7C3C7846A0B5}" v="524" dt="2025-11-05T02:53:56.828"/>
    <p1510:client id="{6289C98E-04D8-2991-028E-A43BD2470485}" v="123" dt="2025-11-05T00:17:12.102"/>
    <p1510:client id="{EB4B9E43-C9AD-2AED-CDDA-2F83F1D7CC42}" v="458" dt="2025-11-05T17:39:02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43" d="100"/>
          <a:sy n="43" d="100"/>
        </p:scale>
        <p:origin x="82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12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491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11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62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814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33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772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4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44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0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6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7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4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31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9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5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z_(programming_language" TargetMode="External"/><Relationship Id="rId2" Type="http://schemas.openxmlformats.org/officeDocument/2006/relationships/hyperlink" Target="http://mozart2.org/mozart-v1/doc-1.4.0/tutorial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Oz Programming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Kristin Nickerson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AB945-14F4-5F3D-5F7C-9B39F05E7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064" y="602294"/>
            <a:ext cx="10018713" cy="1752599"/>
          </a:xfrm>
        </p:spPr>
        <p:txBody>
          <a:bodyPr/>
          <a:lstStyle/>
          <a:p>
            <a:r>
              <a:rPr lang="en-US" dirty="0"/>
              <a:t>Built-in language security!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AB7E6-6251-346D-96F0-DD6ECE737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063" y="1779739"/>
            <a:ext cx="10018713" cy="2069928"/>
          </a:xfrm>
        </p:spPr>
        <p:txBody>
          <a:bodyPr/>
          <a:lstStyle/>
          <a:p>
            <a:r>
              <a:rPr lang="en-US" dirty="0"/>
              <a:t>All entities in Oz are passed and created explicitly</a:t>
            </a:r>
          </a:p>
          <a:p>
            <a:pPr>
              <a:buClr>
                <a:srgbClr val="1287C3"/>
              </a:buClr>
            </a:pPr>
            <a:r>
              <a:rPr lang="en-US" dirty="0"/>
              <a:t>Applications can't reference things that they're not given access to </a:t>
            </a:r>
            <a:r>
              <a:rPr lang="en-US"/>
              <a:t>explicitly</a:t>
            </a:r>
            <a:r>
              <a:rPr lang="en-US" dirty="0"/>
              <a:t> </a:t>
            </a:r>
          </a:p>
        </p:txBody>
      </p:sp>
      <p:pic>
        <p:nvPicPr>
          <p:cNvPr id="4" name="Picture 3" descr="A yellow emoji giving thumbs up&#10;&#10;AI-generated content may be incorrect.">
            <a:extLst>
              <a:ext uri="{FF2B5EF4-FFF2-40B4-BE49-F238E27FC236}">
                <a16:creationId xmlns:a16="http://schemas.microsoft.com/office/drawing/2014/main" id="{7ED738F7-0625-0C33-B809-EE850AFDB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3624" y="3857822"/>
            <a:ext cx="4138287" cy="256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89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8744FA6-BFA0-9D22-C7A0-7DFCEE328CE9}"/>
              </a:ext>
            </a:extLst>
          </p:cNvPr>
          <p:cNvSpPr txBox="1">
            <a:spLocks/>
          </p:cNvSpPr>
          <p:nvPr/>
        </p:nvSpPr>
        <p:spPr>
          <a:xfrm>
            <a:off x="1818340" y="487472"/>
            <a:ext cx="4278928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/>
              <a:t>How do we start an OZ program?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D8267F2-2EC7-E536-B420-BAC34C94C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18338" y="2019821"/>
            <a:ext cx="4278929" cy="424110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000" dirty="0"/>
              <a:t>With Unix, you just use the oz command in the shell prompt</a:t>
            </a:r>
          </a:p>
          <a:p>
            <a:pPr marL="285750" indent="-285750" algn="l">
              <a:buFont typeface="Arial"/>
              <a:buChar char="•"/>
            </a:pPr>
            <a:r>
              <a:rPr lang="en-US" sz="2000" dirty="0"/>
              <a:t>Windows is more complicated though 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When you install Mozart and therefore Oz, you get a Mozart program you need to open</a:t>
            </a:r>
          </a:p>
          <a:p>
            <a:pPr marL="742950" lvl="1" indent="-285750">
              <a:buClr>
                <a:srgbClr val="1287C3"/>
              </a:buClr>
              <a:buFont typeface="Arial"/>
              <a:buChar char="•"/>
            </a:pPr>
            <a:r>
              <a:rPr lang="en-US" sz="2000" dirty="0"/>
              <a:t>There are two parts to this program, the upper area where Oz code is written, and the lower part is the compiler </a:t>
            </a:r>
          </a:p>
          <a:p>
            <a:pPr marL="742950" lvl="1" indent="-285750">
              <a:buClr>
                <a:srgbClr val="1287C3"/>
              </a:buClr>
              <a:buFont typeface="Arial"/>
              <a:buChar char="•"/>
            </a:pPr>
            <a:endParaRPr lang="en-US" sz="2000" dirty="0"/>
          </a:p>
        </p:txBody>
      </p:sp>
      <p:pic>
        <p:nvPicPr>
          <p:cNvPr id="9" name="Picture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80C1B08-2985-0E97-967F-47E67C578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244" y="1609138"/>
            <a:ext cx="5638800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1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7684B-18EC-617D-ACB7-6F20963E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984" y="1710846"/>
            <a:ext cx="5426158" cy="1371600"/>
          </a:xfrm>
        </p:spPr>
        <p:txBody>
          <a:bodyPr>
            <a:normAutofit/>
          </a:bodyPr>
          <a:lstStyle/>
          <a:p>
            <a:r>
              <a:rPr lang="en-US" sz="4000" dirty="0"/>
              <a:t>Hello World!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501B5-9961-6EF7-EB94-B9BDA7505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7984" y="2591843"/>
            <a:ext cx="5426158" cy="2883073"/>
          </a:xfrm>
        </p:spPr>
        <p:txBody>
          <a:bodyPr>
            <a:normAutofit/>
          </a:bodyPr>
          <a:lstStyle/>
          <a:p>
            <a:pPr marL="285750" indent="-285750" algn="l">
              <a:buChar char="•"/>
            </a:pPr>
            <a:r>
              <a:rPr lang="en-US" sz="2400" dirty="0"/>
              <a:t>Curly braces are used to encase the code, and the Show command is used to display the 'Hello World' text</a:t>
            </a:r>
          </a:p>
          <a:p>
            <a:pPr marL="742950" lvl="1" indent="-285750">
              <a:buClr>
                <a:srgbClr val="1287C3"/>
              </a:buClr>
              <a:buFont typeface="Courier New"/>
              <a:buChar char="o"/>
            </a:pPr>
            <a:r>
              <a:rPr lang="en-US" sz="1800" dirty="0"/>
              <a:t>Below we can see that the compiler accepted the code, but why don't we see it printed?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0BC04B1-80ED-718C-0A2C-AE52BAD63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472" y="1705824"/>
            <a:ext cx="5164508" cy="364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45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0A24-6B47-EA86-A300-5D5873BD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3" y="1183862"/>
            <a:ext cx="5426158" cy="1371600"/>
          </a:xfrm>
        </p:spPr>
        <p:txBody>
          <a:bodyPr/>
          <a:lstStyle/>
          <a:p>
            <a:r>
              <a:rPr lang="en-US" sz="4000" dirty="0"/>
              <a:t>But I want to see it!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8769C-E1C9-EEDE-D5A6-72E3B573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2783" y="2555462"/>
            <a:ext cx="5426158" cy="3352800"/>
          </a:xfrm>
        </p:spPr>
        <p:txBody>
          <a:bodyPr>
            <a:normAutofit/>
          </a:bodyPr>
          <a:lstStyle/>
          <a:p>
            <a:pPr marL="285750" indent="-285750" algn="l">
              <a:buChar char="•"/>
            </a:pPr>
            <a:r>
              <a:rPr lang="en-US" sz="2400" dirty="0"/>
              <a:t>To do that you need to go to the Oz menu seen along the top row</a:t>
            </a:r>
          </a:p>
          <a:p>
            <a:pPr marL="285750" indent="-285750" algn="l">
              <a:buClr>
                <a:srgbClr val="1287C3"/>
              </a:buClr>
              <a:buFont typeface="Arial"/>
              <a:buChar char="•"/>
            </a:pPr>
            <a:r>
              <a:rPr lang="en-US" sz="2400" dirty="0"/>
              <a:t>Then navigate to an option called Show/Hide Emulator</a:t>
            </a:r>
          </a:p>
          <a:p>
            <a:pPr marL="742950" lvl="1" indent="-285750">
              <a:buClr>
                <a:srgbClr val="1287C3"/>
              </a:buClr>
              <a:buFont typeface="Courier New"/>
              <a:buChar char="o"/>
            </a:pPr>
            <a:r>
              <a:rPr lang="en-US" sz="1800" dirty="0"/>
              <a:t>The emulator is where all output of an Oz program is displayed</a:t>
            </a:r>
          </a:p>
          <a:p>
            <a:pPr marL="742950" lvl="1" indent="-285750">
              <a:buClr>
                <a:srgbClr val="1287C3"/>
              </a:buClr>
              <a:buFont typeface="Courier New"/>
              <a:buChar char="o"/>
            </a:pPr>
            <a:endParaRPr lang="en-US" sz="1800" dirty="0"/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8C51294-7252-7AA6-623B-579C13327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3224" y="1718422"/>
            <a:ext cx="566737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22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44615-F083-284E-1C90-9CE4DCB4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 why should we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BD50-8B87-CDC8-DA2B-35F57E922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still used for ongoing research into language design and </a:t>
            </a:r>
            <a:r>
              <a:rPr lang="en-US" dirty="0" err="1"/>
              <a:t>implimentation</a:t>
            </a:r>
            <a:r>
              <a:rPr lang="en-US" dirty="0"/>
              <a:t>, constraint logic programming, distributed computing and human-computer interfaces</a:t>
            </a:r>
          </a:p>
          <a:p>
            <a:pPr>
              <a:buClr>
                <a:srgbClr val="1287C3"/>
              </a:buClr>
            </a:pPr>
            <a:r>
              <a:rPr lang="en-US" dirty="0"/>
              <a:t>It also inspired the creation of Alice and Scala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The last stable release of Oz was in 2018 </a:t>
            </a:r>
          </a:p>
        </p:txBody>
      </p:sp>
    </p:spTree>
    <p:extLst>
      <p:ext uri="{BB962C8B-B14F-4D97-AF65-F5344CB8AC3E}">
        <p14:creationId xmlns:p14="http://schemas.microsoft.com/office/powerpoint/2010/main" val="875726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8F64B-13C0-F538-7194-A5E3A597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 Citied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B8FA4-E9D4-9EB2-6784-2D6A78EC3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1287C3"/>
              </a:buClr>
            </a:pPr>
            <a:r>
              <a:rPr lang="en-US" dirty="0">
                <a:ea typeface="+mn-lt"/>
                <a:cs typeface="+mn-lt"/>
                <a:hlinkClick r:id="rId2"/>
              </a:rPr>
              <a:t>http://mozart2.org/mozart-v1/doc-1.4.0/tutorial/index.html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>
              <a:buClr>
                <a:srgbClr val="1287C3"/>
              </a:buClr>
            </a:pPr>
            <a:r>
              <a:rPr lang="en-US" dirty="0">
                <a:ea typeface="+mn-lt"/>
                <a:cs typeface="+mn-lt"/>
                <a:hlinkClick r:id="rId3"/>
              </a:rPr>
              <a:t>https://en.wikipedia.org/wiki/Oz_(programming_language</a:t>
            </a:r>
            <a:r>
              <a:rPr lang="en-US" dirty="0">
                <a:ea typeface="+mn-lt"/>
                <a:cs typeface="+mn-lt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2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14C77-0F79-C2E9-BC53-8DF119454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made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C71E6-067E-6412-829A-0BD471BDA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050" y="3230670"/>
            <a:ext cx="10018713" cy="312420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First designed by Gert Smolka and some students at Saarland University in Germany in 1991</a:t>
            </a:r>
          </a:p>
          <a:p>
            <a:pPr>
              <a:buClr>
                <a:srgbClr val="1287C3"/>
              </a:buClr>
            </a:pPr>
            <a:r>
              <a:rPr lang="en-US" dirty="0"/>
              <a:t>In 1996 development continued the previous group plus Seif </a:t>
            </a:r>
            <a:r>
              <a:rPr lang="en-US" err="1"/>
              <a:t>Haridi</a:t>
            </a:r>
            <a:r>
              <a:rPr lang="en-US" dirty="0"/>
              <a:t> &amp; Peter Van Roy at the Swedish Institute of CS</a:t>
            </a:r>
          </a:p>
          <a:p>
            <a:pPr>
              <a:buClr>
                <a:srgbClr val="1287C3"/>
              </a:buClr>
            </a:pPr>
            <a:r>
              <a:rPr lang="en-US" dirty="0"/>
              <a:t>In 1999 development switched to the Mozart Consortium, made up of Saarland University, the Swedish Institute of CS, and Universit</a:t>
            </a:r>
            <a:r>
              <a:rPr lang="en-US" dirty="0">
                <a:solidFill>
                  <a:srgbClr val="202122"/>
                </a:solidFill>
              </a:rPr>
              <a:t>é </a:t>
            </a:r>
            <a:r>
              <a:rPr lang="en-US" err="1">
                <a:solidFill>
                  <a:srgbClr val="202122"/>
                </a:solidFill>
              </a:rPr>
              <a:t>Catholique</a:t>
            </a:r>
            <a:r>
              <a:rPr lang="en-US" dirty="0">
                <a:solidFill>
                  <a:srgbClr val="202122"/>
                </a:solidFill>
              </a:rPr>
              <a:t> de Louvain in Belgium. </a:t>
            </a:r>
            <a:endParaRPr lang="en-US" dirty="0">
              <a:solidFill>
                <a:srgbClr val="202122"/>
              </a:solidFill>
              <a:ea typeface="+mn-lt"/>
              <a:cs typeface="+mn-lt"/>
            </a:endParaRPr>
          </a:p>
          <a:p>
            <a:pPr>
              <a:buClr>
                <a:srgbClr val="1287C3"/>
              </a:buClr>
            </a:pPr>
            <a:r>
              <a:rPr lang="en-US" dirty="0">
                <a:solidFill>
                  <a:srgbClr val="202122"/>
                </a:solidFill>
              </a:rPr>
              <a:t>Finally in 2005 development was switched to the Mozart Board to open development to a larger community.</a:t>
            </a:r>
          </a:p>
          <a:p>
            <a:pPr>
              <a:buClr>
                <a:srgbClr val="1287C3"/>
              </a:buClr>
            </a:pPr>
            <a:endParaRPr lang="en-US" dirty="0"/>
          </a:p>
        </p:txBody>
      </p:sp>
      <p:pic>
        <p:nvPicPr>
          <p:cNvPr id="5" name="Content Placeholder 3" descr="A person in a pink shirt&#10;&#10;AI-generated content may be incorrect.">
            <a:extLst>
              <a:ext uri="{FF2B5EF4-FFF2-40B4-BE49-F238E27FC236}">
                <a16:creationId xmlns:a16="http://schemas.microsoft.com/office/drawing/2014/main" id="{F6FA67C7-CD89-3B09-4D08-620D0949E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5182" y="256355"/>
            <a:ext cx="2372640" cy="241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11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94720-A202-D548-CD29-07A54D48E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E901E-7217-0621-A2B4-40C097DA9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63246"/>
            <a:ext cx="10018713" cy="3124201"/>
          </a:xfrm>
        </p:spPr>
        <p:txBody>
          <a:bodyPr/>
          <a:lstStyle/>
          <a:p>
            <a:r>
              <a:rPr lang="en-US" dirty="0"/>
              <a:t>Object-Oriented </a:t>
            </a:r>
          </a:p>
          <a:p>
            <a:pPr>
              <a:buClr>
                <a:srgbClr val="1287C3"/>
              </a:buClr>
            </a:pPr>
            <a:r>
              <a:rPr lang="en-US" dirty="0"/>
              <a:t>Concurrent Language </a:t>
            </a:r>
          </a:p>
          <a:p>
            <a:pPr>
              <a:buClr>
                <a:srgbClr val="1287C3"/>
              </a:buClr>
            </a:pPr>
            <a:r>
              <a:rPr lang="en-US" dirty="0"/>
              <a:t>Features from logic &amp; constraint programming</a:t>
            </a:r>
          </a:p>
          <a:p>
            <a:pPr>
              <a:buClr>
                <a:srgbClr val="1287C3"/>
              </a:buClr>
            </a:pPr>
            <a:r>
              <a:rPr lang="en-US" dirty="0"/>
              <a:t>Designed for advanced, concurrent, networked &amp; reactive applications</a:t>
            </a:r>
          </a:p>
          <a:p>
            <a:pPr>
              <a:buClr>
                <a:srgbClr val="1287C3"/>
              </a:buClr>
            </a:pPr>
            <a:r>
              <a:rPr lang="en-US" dirty="0"/>
              <a:t>Mostly a kernel language</a:t>
            </a:r>
          </a:p>
        </p:txBody>
      </p:sp>
    </p:spTree>
    <p:extLst>
      <p:ext uri="{BB962C8B-B14F-4D97-AF65-F5344CB8AC3E}">
        <p14:creationId xmlns:p14="http://schemas.microsoft.com/office/powerpoint/2010/main" val="1867671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99AB-1E13-6610-66CE-B12B9B11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Oriented, remember that?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0DDE0-E68C-F3EF-66AF-F68CAA8EB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Oz provides all the salient (aka the most important) aspects of OO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States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Abstract Data Types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Classes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Objects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34728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F75A2-054A-47C2-4E68-C0D626A54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 special little snowflake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171E-11D9-42AA-85B2-A3F2E1EB3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Oz is a concurrent language, right?</a:t>
            </a:r>
          </a:p>
          <a:p>
            <a:pPr>
              <a:buClr>
                <a:srgbClr val="1287C3"/>
              </a:buClr>
            </a:pPr>
            <a:r>
              <a:rPr lang="en-US" dirty="0"/>
              <a:t>It does this by dynamically making any number of sequential threads that interact with each other</a:t>
            </a:r>
          </a:p>
          <a:p>
            <a:pPr>
              <a:buClr>
                <a:srgbClr val="1287C3"/>
              </a:buClr>
            </a:pPr>
            <a:r>
              <a:rPr lang="en-US" dirty="0"/>
              <a:t>What makes it special is that each of these threads is a dataflow thread</a:t>
            </a:r>
          </a:p>
          <a:p>
            <a:pPr>
              <a:buClr>
                <a:srgbClr val="1287C3"/>
              </a:buClr>
            </a:pPr>
            <a:r>
              <a:rPr lang="en-US" dirty="0"/>
              <a:t>Basically, until a thread won't execute until it has all the information it needs</a:t>
            </a:r>
          </a:p>
        </p:txBody>
      </p:sp>
    </p:spTree>
    <p:extLst>
      <p:ext uri="{BB962C8B-B14F-4D97-AF65-F5344CB8AC3E}">
        <p14:creationId xmlns:p14="http://schemas.microsoft.com/office/powerpoint/2010/main" val="2826844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DBDC3-F40B-329D-620D-6370EC17F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&amp; Constraint?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DDF27-8E8F-77A8-D7CA-BF9C55414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Oz provides the top level features for logic and constraint programming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Logic variables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/>
              <a:t>Disjunctive constructs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Programmable search strategies</a:t>
            </a:r>
          </a:p>
        </p:txBody>
      </p:sp>
    </p:spTree>
    <p:extLst>
      <p:ext uri="{BB962C8B-B14F-4D97-AF65-F5344CB8AC3E}">
        <p14:creationId xmlns:p14="http://schemas.microsoft.com/office/powerpoint/2010/main" val="3135993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4C38-A9FB-EB66-7697-FAB58FC3D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 what do you mean a kernel language?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56A75-1CBF-BBC9-E83A-5557C9B8D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221" y="2005852"/>
            <a:ext cx="10018713" cy="3124201"/>
          </a:xfrm>
        </p:spPr>
        <p:txBody>
          <a:bodyPr/>
          <a:lstStyle/>
          <a:p>
            <a:pPr>
              <a:buClr>
                <a:srgbClr val="1287C3"/>
              </a:buClr>
            </a:pPr>
            <a:r>
              <a:rPr lang="en-US" dirty="0"/>
              <a:t>Duh, a language designed to be used at the core of an operating system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Aka the Kernel</a:t>
            </a:r>
          </a:p>
          <a:p>
            <a:pPr>
              <a:buClr>
                <a:srgbClr val="1287C3"/>
              </a:buClr>
            </a:pPr>
            <a:r>
              <a:rPr lang="en-US" dirty="0"/>
              <a:t>Let's see what some of this "kernel language" looks like</a:t>
            </a:r>
          </a:p>
          <a:p>
            <a:pPr>
              <a:buClr>
                <a:srgbClr val="1287C3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92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7DD19-C0E4-3E78-FAD4-8B236765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4" name="Content Placeholder 3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1BA4D213-6D5C-FF83-1627-E1A146430C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44670" y="2040698"/>
            <a:ext cx="5150568" cy="48152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E58EE4-C1A3-B9D4-85C0-0C0B31D92589}"/>
              </a:ext>
            </a:extLst>
          </p:cNvPr>
          <p:cNvSpPr txBox="1"/>
          <p:nvPr/>
        </p:nvSpPr>
        <p:spPr>
          <a:xfrm>
            <a:off x="1988130" y="2002130"/>
            <a:ext cx="448029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That’s a lotta stuff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400" dirty="0"/>
              <a:t>Not really important right now what's going on here, just look at this </a:t>
            </a:r>
          </a:p>
          <a:p>
            <a:pPr marL="1257300" lvl="2" indent="-342900">
              <a:buFont typeface="Wingdings"/>
              <a:buChar char="§"/>
            </a:pPr>
            <a:r>
              <a:rPr lang="en-US" sz="2400" dirty="0"/>
              <a:t>Isn't it pretty?</a:t>
            </a:r>
          </a:p>
        </p:txBody>
      </p:sp>
    </p:spTree>
    <p:extLst>
      <p:ext uri="{BB962C8B-B14F-4D97-AF65-F5344CB8AC3E}">
        <p14:creationId xmlns:p14="http://schemas.microsoft.com/office/powerpoint/2010/main" val="1097993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998EE-05C7-4067-79EE-BC0E9E24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connect different Oz programs?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EC882-B00C-E3A5-C1FD-4AF68CC81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Yes!</a:t>
            </a:r>
          </a:p>
          <a:p>
            <a:pPr>
              <a:buClr>
                <a:srgbClr val="1287C3"/>
              </a:buClr>
            </a:pPr>
            <a:r>
              <a:rPr lang="en-US" dirty="0"/>
              <a:t>Network-transparent distribution of Oz programs allows for multiple programs to connect and behave like one application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They can share variables, objects, classes and procedures</a:t>
            </a:r>
          </a:p>
          <a:p>
            <a:pPr lvl="1">
              <a:buClr>
                <a:srgbClr val="1287C3"/>
              </a:buClr>
              <a:buFont typeface="Courier New"/>
              <a:buChar char="o"/>
            </a:pPr>
            <a:r>
              <a:rPr lang="en-US" dirty="0"/>
              <a:t>Then they disconnect when the references to other applications cease to exist</a:t>
            </a:r>
          </a:p>
        </p:txBody>
      </p:sp>
    </p:spTree>
    <p:extLst>
      <p:ext uri="{BB962C8B-B14F-4D97-AF65-F5344CB8AC3E}">
        <p14:creationId xmlns:p14="http://schemas.microsoft.com/office/powerpoint/2010/main" val="3539719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593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Corbel</vt:lpstr>
      <vt:lpstr>Courier New</vt:lpstr>
      <vt:lpstr>Wingdings</vt:lpstr>
      <vt:lpstr>Parallax</vt:lpstr>
      <vt:lpstr>The Oz Programming Language</vt:lpstr>
      <vt:lpstr>Who made it?</vt:lpstr>
      <vt:lpstr>What is it?</vt:lpstr>
      <vt:lpstr>Object Oriented, remember that?</vt:lpstr>
      <vt:lpstr>It's a special little snowflake</vt:lpstr>
      <vt:lpstr>Logic &amp; Constraint?</vt:lpstr>
      <vt:lpstr>Well what do you mean a kernel language? </vt:lpstr>
      <vt:lpstr>Example</vt:lpstr>
      <vt:lpstr>Can I connect different Oz programs?</vt:lpstr>
      <vt:lpstr>Built-in language security!</vt:lpstr>
      <vt:lpstr>PowerPoint Presentation</vt:lpstr>
      <vt:lpstr>Hello World!</vt:lpstr>
      <vt:lpstr>But I want to see it!</vt:lpstr>
      <vt:lpstr>Well why should we care?</vt:lpstr>
      <vt:lpstr>Works Citied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 Nickerson</dc:creator>
  <cp:lastModifiedBy>Nickerson, Kristin</cp:lastModifiedBy>
  <cp:revision>388</cp:revision>
  <dcterms:created xsi:type="dcterms:W3CDTF">2025-11-04T23:20:18Z</dcterms:created>
  <dcterms:modified xsi:type="dcterms:W3CDTF">2025-11-09T23:40:20Z</dcterms:modified>
</cp:coreProperties>
</file>