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65" r:id="rId3"/>
    <p:sldId id="268" r:id="rId4"/>
    <p:sldId id="266" r:id="rId5"/>
    <p:sldId id="263" r:id="rId6"/>
    <p:sldId id="269" r:id="rId7"/>
    <p:sldId id="267" r:id="rId8"/>
    <p:sldId id="259" r:id="rId9"/>
    <p:sldId id="258" r:id="rId10"/>
    <p:sldId id="260" r:id="rId11"/>
    <p:sldId id="271" r:id="rId12"/>
    <p:sldId id="272" r:id="rId13"/>
    <p:sldId id="273" r:id="rId14"/>
    <p:sldId id="262" r:id="rId15"/>
    <p:sldId id="264" r:id="rId16"/>
    <p:sldId id="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9A5061-4D94-3EB4-5EFB-5F79C88251B6}" v="55" dt="2025-11-10T19:44:23.329"/>
    <p1510:client id="{92D63E09-AB25-33AE-7A46-617371BD2B34}" v="8" dt="2025-11-10T17:51:21.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36D3D-D277-4252-A6A3-7EC8FBDC13D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1D6756-0372-4451-9ACE-4BB660AAB255}">
      <dgm:prSet/>
      <dgm:spPr/>
      <dgm:t>
        <a:bodyPr/>
        <a:lstStyle/>
        <a:p>
          <a:pPr>
            <a:lnSpc>
              <a:spcPct val="100000"/>
            </a:lnSpc>
          </a:pPr>
          <a:r>
            <a:rPr lang="en-US"/>
            <a:t>It means it’s flexible  you can use it to build many different kinds of software, from websites to chat apps to smart devices. </a:t>
          </a:r>
        </a:p>
      </dgm:t>
    </dgm:pt>
    <dgm:pt modelId="{75BD0C5E-5349-454F-B962-706F6CE895CC}" type="parTrans" cxnId="{0AA7BEA3-3B3F-4458-93D9-0B0B5E9D8963}">
      <dgm:prSet/>
      <dgm:spPr/>
      <dgm:t>
        <a:bodyPr/>
        <a:lstStyle/>
        <a:p>
          <a:endParaRPr lang="en-US"/>
        </a:p>
      </dgm:t>
    </dgm:pt>
    <dgm:pt modelId="{ED37F868-015E-473E-99CE-B0ADBC10F74D}" type="sibTrans" cxnId="{0AA7BEA3-3B3F-4458-93D9-0B0B5E9D8963}">
      <dgm:prSet/>
      <dgm:spPr/>
      <dgm:t>
        <a:bodyPr/>
        <a:lstStyle/>
        <a:p>
          <a:endParaRPr lang="en-US"/>
        </a:p>
      </dgm:t>
    </dgm:pt>
    <dgm:pt modelId="{D8BE8539-D0A6-46E7-9319-7D3D5A3FAD49}">
      <dgm:prSet/>
      <dgm:spPr/>
      <dgm:t>
        <a:bodyPr/>
        <a:lstStyle/>
        <a:p>
          <a:pPr>
            <a:lnSpc>
              <a:spcPct val="100000"/>
            </a:lnSpc>
          </a:pPr>
          <a:r>
            <a:rPr lang="en-US"/>
            <a:t>Runs on top of the Erlang beam virtual machine, which is the engine that runs both Erlang and Elixir programs. You can think of it as the heart or brain that keeps Elixir applications alive, managing all their tasks behind the scenes. </a:t>
          </a:r>
        </a:p>
      </dgm:t>
    </dgm:pt>
    <dgm:pt modelId="{9EFA42B0-2F1A-484A-9288-6651D0179602}" type="parTrans" cxnId="{4851A76E-D033-4C06-8F1D-7CE939FA61F0}">
      <dgm:prSet/>
      <dgm:spPr/>
      <dgm:t>
        <a:bodyPr/>
        <a:lstStyle/>
        <a:p>
          <a:endParaRPr lang="en-US"/>
        </a:p>
      </dgm:t>
    </dgm:pt>
    <dgm:pt modelId="{A3690900-3AEA-4582-AE63-2C547399AA88}" type="sibTrans" cxnId="{4851A76E-D033-4C06-8F1D-7CE939FA61F0}">
      <dgm:prSet/>
      <dgm:spPr/>
      <dgm:t>
        <a:bodyPr/>
        <a:lstStyle/>
        <a:p>
          <a:endParaRPr lang="en-US"/>
        </a:p>
      </dgm:t>
    </dgm:pt>
    <dgm:pt modelId="{970F8F65-59A7-46B9-BFDE-189D81588461}">
      <dgm:prSet/>
      <dgm:spPr/>
      <dgm:t>
        <a:bodyPr/>
        <a:lstStyle/>
        <a:p>
          <a:pPr>
            <a:lnSpc>
              <a:spcPct val="100000"/>
            </a:lnSpc>
          </a:pPr>
          <a:r>
            <a:rPr lang="en-US"/>
            <a:t>Erlang made in the 1980s by Ericsson for telecommunications systems that had to be always online (like phone networks)</a:t>
          </a:r>
        </a:p>
      </dgm:t>
    </dgm:pt>
    <dgm:pt modelId="{A50E1CAA-6CEE-4039-8818-EB8BA7365812}" type="parTrans" cxnId="{5A296E4B-6B34-4CC1-854E-BCF379E0F56A}">
      <dgm:prSet/>
      <dgm:spPr/>
      <dgm:t>
        <a:bodyPr/>
        <a:lstStyle/>
        <a:p>
          <a:endParaRPr lang="en-US"/>
        </a:p>
      </dgm:t>
    </dgm:pt>
    <dgm:pt modelId="{3E0ADE4D-691D-494A-8771-B7BB3549D97D}" type="sibTrans" cxnId="{5A296E4B-6B34-4CC1-854E-BCF379E0F56A}">
      <dgm:prSet/>
      <dgm:spPr/>
      <dgm:t>
        <a:bodyPr/>
        <a:lstStyle/>
        <a:p>
          <a:endParaRPr lang="en-US"/>
        </a:p>
      </dgm:t>
    </dgm:pt>
    <dgm:pt modelId="{2E248059-DAE7-42C5-9977-7221CB3FBDAE}" type="pres">
      <dgm:prSet presAssocID="{78A36D3D-D277-4252-A6A3-7EC8FBDC13D7}" presName="root" presStyleCnt="0">
        <dgm:presLayoutVars>
          <dgm:dir/>
          <dgm:resizeHandles val="exact"/>
        </dgm:presLayoutVars>
      </dgm:prSet>
      <dgm:spPr/>
    </dgm:pt>
    <dgm:pt modelId="{285808B8-BF00-4222-A495-0BB9CCC6A3FE}" type="pres">
      <dgm:prSet presAssocID="{B61D6756-0372-4451-9ACE-4BB660AAB255}" presName="compNode" presStyleCnt="0"/>
      <dgm:spPr/>
    </dgm:pt>
    <dgm:pt modelId="{715A9B78-A914-4075-AEDF-93C93C6522C8}" type="pres">
      <dgm:prSet presAssocID="{B61D6756-0372-4451-9ACE-4BB660AAB255}" presName="bgRect" presStyleLbl="bgShp" presStyleIdx="0" presStyleCnt="3"/>
      <dgm:spPr/>
    </dgm:pt>
    <dgm:pt modelId="{C207E758-9A6C-4A9F-8C21-6674EF4CAACB}" type="pres">
      <dgm:prSet presAssocID="{B61D6756-0372-4451-9ACE-4BB660AAB25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Bubble"/>
        </a:ext>
      </dgm:extLst>
    </dgm:pt>
    <dgm:pt modelId="{F8DFA954-C1F5-49A8-94C3-EEB94A39FA05}" type="pres">
      <dgm:prSet presAssocID="{B61D6756-0372-4451-9ACE-4BB660AAB255}" presName="spaceRect" presStyleCnt="0"/>
      <dgm:spPr/>
    </dgm:pt>
    <dgm:pt modelId="{ACE053AA-4F08-4F88-9DCC-5F93EB33C742}" type="pres">
      <dgm:prSet presAssocID="{B61D6756-0372-4451-9ACE-4BB660AAB255}" presName="parTx" presStyleLbl="revTx" presStyleIdx="0" presStyleCnt="3">
        <dgm:presLayoutVars>
          <dgm:chMax val="0"/>
          <dgm:chPref val="0"/>
        </dgm:presLayoutVars>
      </dgm:prSet>
      <dgm:spPr/>
    </dgm:pt>
    <dgm:pt modelId="{F64DF6DC-5919-46FE-B76F-66F622808807}" type="pres">
      <dgm:prSet presAssocID="{ED37F868-015E-473E-99CE-B0ADBC10F74D}" presName="sibTrans" presStyleCnt="0"/>
      <dgm:spPr/>
    </dgm:pt>
    <dgm:pt modelId="{2127ACF4-5E12-45B9-93C9-2F2527966D0D}" type="pres">
      <dgm:prSet presAssocID="{D8BE8539-D0A6-46E7-9319-7D3D5A3FAD49}" presName="compNode" presStyleCnt="0"/>
      <dgm:spPr/>
    </dgm:pt>
    <dgm:pt modelId="{5617EB14-18B3-49E0-899C-A2D3D8FCD2FD}" type="pres">
      <dgm:prSet presAssocID="{D8BE8539-D0A6-46E7-9319-7D3D5A3FAD49}" presName="bgRect" presStyleLbl="bgShp" presStyleIdx="1" presStyleCnt="3"/>
      <dgm:spPr/>
    </dgm:pt>
    <dgm:pt modelId="{3FDCD639-C86A-4FCF-B11D-443F8F683FBC}" type="pres">
      <dgm:prSet presAssocID="{D8BE8539-D0A6-46E7-9319-7D3D5A3FAD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grammer"/>
        </a:ext>
      </dgm:extLst>
    </dgm:pt>
    <dgm:pt modelId="{BE7610C8-C5D3-4042-A067-28B60EB5BD76}" type="pres">
      <dgm:prSet presAssocID="{D8BE8539-D0A6-46E7-9319-7D3D5A3FAD49}" presName="spaceRect" presStyleCnt="0"/>
      <dgm:spPr/>
    </dgm:pt>
    <dgm:pt modelId="{B626C80D-F19E-4E4C-A9FE-DF6C1D10F63E}" type="pres">
      <dgm:prSet presAssocID="{D8BE8539-D0A6-46E7-9319-7D3D5A3FAD49}" presName="parTx" presStyleLbl="revTx" presStyleIdx="1" presStyleCnt="3">
        <dgm:presLayoutVars>
          <dgm:chMax val="0"/>
          <dgm:chPref val="0"/>
        </dgm:presLayoutVars>
      </dgm:prSet>
      <dgm:spPr/>
    </dgm:pt>
    <dgm:pt modelId="{DEC95094-5355-44D9-8CD6-73059AA75F1F}" type="pres">
      <dgm:prSet presAssocID="{A3690900-3AEA-4582-AE63-2C547399AA88}" presName="sibTrans" presStyleCnt="0"/>
      <dgm:spPr/>
    </dgm:pt>
    <dgm:pt modelId="{2DABDC5C-50B2-4931-990F-926FDD04A692}" type="pres">
      <dgm:prSet presAssocID="{970F8F65-59A7-46B9-BFDE-189D81588461}" presName="compNode" presStyleCnt="0"/>
      <dgm:spPr/>
    </dgm:pt>
    <dgm:pt modelId="{76942451-D2B9-4912-B52E-883832877753}" type="pres">
      <dgm:prSet presAssocID="{970F8F65-59A7-46B9-BFDE-189D81588461}" presName="bgRect" presStyleLbl="bgShp" presStyleIdx="2" presStyleCnt="3"/>
      <dgm:spPr/>
    </dgm:pt>
    <dgm:pt modelId="{407EE93D-0DE5-45A7-BFB4-E4AD89F8F15C}" type="pres">
      <dgm:prSet presAssocID="{970F8F65-59A7-46B9-BFDE-189D8158846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rt Phone"/>
        </a:ext>
      </dgm:extLst>
    </dgm:pt>
    <dgm:pt modelId="{D920FD43-12F9-45C7-A27C-3A23C17EB989}" type="pres">
      <dgm:prSet presAssocID="{970F8F65-59A7-46B9-BFDE-189D81588461}" presName="spaceRect" presStyleCnt="0"/>
      <dgm:spPr/>
    </dgm:pt>
    <dgm:pt modelId="{7C64DDFA-4EF5-47F5-94C5-2C2DB2CB5C82}" type="pres">
      <dgm:prSet presAssocID="{970F8F65-59A7-46B9-BFDE-189D81588461}" presName="parTx" presStyleLbl="revTx" presStyleIdx="2" presStyleCnt="3">
        <dgm:presLayoutVars>
          <dgm:chMax val="0"/>
          <dgm:chPref val="0"/>
        </dgm:presLayoutVars>
      </dgm:prSet>
      <dgm:spPr/>
    </dgm:pt>
  </dgm:ptLst>
  <dgm:cxnLst>
    <dgm:cxn modelId="{E5FCB214-16A4-4F4A-A4F0-2876E042B706}" type="presOf" srcId="{D8BE8539-D0A6-46E7-9319-7D3D5A3FAD49}" destId="{B626C80D-F19E-4E4C-A9FE-DF6C1D10F63E}" srcOrd="0" destOrd="0" presId="urn:microsoft.com/office/officeart/2018/2/layout/IconVerticalSolidList"/>
    <dgm:cxn modelId="{72468A17-D8FD-4572-98F1-3ACD1A72DBC6}" type="presOf" srcId="{970F8F65-59A7-46B9-BFDE-189D81588461}" destId="{7C64DDFA-4EF5-47F5-94C5-2C2DB2CB5C82}" srcOrd="0" destOrd="0" presId="urn:microsoft.com/office/officeart/2018/2/layout/IconVerticalSolidList"/>
    <dgm:cxn modelId="{2DD6ED5F-D0F1-4454-909B-99A6832F23A8}" type="presOf" srcId="{78A36D3D-D277-4252-A6A3-7EC8FBDC13D7}" destId="{2E248059-DAE7-42C5-9977-7221CB3FBDAE}" srcOrd="0" destOrd="0" presId="urn:microsoft.com/office/officeart/2018/2/layout/IconVerticalSolidList"/>
    <dgm:cxn modelId="{94147B66-331A-4B19-8881-7189A4394856}" type="presOf" srcId="{B61D6756-0372-4451-9ACE-4BB660AAB255}" destId="{ACE053AA-4F08-4F88-9DCC-5F93EB33C742}" srcOrd="0" destOrd="0" presId="urn:microsoft.com/office/officeart/2018/2/layout/IconVerticalSolidList"/>
    <dgm:cxn modelId="{5A296E4B-6B34-4CC1-854E-BCF379E0F56A}" srcId="{78A36D3D-D277-4252-A6A3-7EC8FBDC13D7}" destId="{970F8F65-59A7-46B9-BFDE-189D81588461}" srcOrd="2" destOrd="0" parTransId="{A50E1CAA-6CEE-4039-8818-EB8BA7365812}" sibTransId="{3E0ADE4D-691D-494A-8771-B7BB3549D97D}"/>
    <dgm:cxn modelId="{4851A76E-D033-4C06-8F1D-7CE939FA61F0}" srcId="{78A36D3D-D277-4252-A6A3-7EC8FBDC13D7}" destId="{D8BE8539-D0A6-46E7-9319-7D3D5A3FAD49}" srcOrd="1" destOrd="0" parTransId="{9EFA42B0-2F1A-484A-9288-6651D0179602}" sibTransId="{A3690900-3AEA-4582-AE63-2C547399AA88}"/>
    <dgm:cxn modelId="{0AA7BEA3-3B3F-4458-93D9-0B0B5E9D8963}" srcId="{78A36D3D-D277-4252-A6A3-7EC8FBDC13D7}" destId="{B61D6756-0372-4451-9ACE-4BB660AAB255}" srcOrd="0" destOrd="0" parTransId="{75BD0C5E-5349-454F-B962-706F6CE895CC}" sibTransId="{ED37F868-015E-473E-99CE-B0ADBC10F74D}"/>
    <dgm:cxn modelId="{A0EF45EF-945A-44D9-BAB4-71935AA6052F}" type="presParOf" srcId="{2E248059-DAE7-42C5-9977-7221CB3FBDAE}" destId="{285808B8-BF00-4222-A495-0BB9CCC6A3FE}" srcOrd="0" destOrd="0" presId="urn:microsoft.com/office/officeart/2018/2/layout/IconVerticalSolidList"/>
    <dgm:cxn modelId="{F535669D-3B40-4EA2-99CF-489BED345AC8}" type="presParOf" srcId="{285808B8-BF00-4222-A495-0BB9CCC6A3FE}" destId="{715A9B78-A914-4075-AEDF-93C93C6522C8}" srcOrd="0" destOrd="0" presId="urn:microsoft.com/office/officeart/2018/2/layout/IconVerticalSolidList"/>
    <dgm:cxn modelId="{0D922444-CE27-4E1D-A4CC-9A26595F938B}" type="presParOf" srcId="{285808B8-BF00-4222-A495-0BB9CCC6A3FE}" destId="{C207E758-9A6C-4A9F-8C21-6674EF4CAACB}" srcOrd="1" destOrd="0" presId="urn:microsoft.com/office/officeart/2018/2/layout/IconVerticalSolidList"/>
    <dgm:cxn modelId="{9BE5A7FA-CBF4-44AD-8D2A-8FD59BE797B0}" type="presParOf" srcId="{285808B8-BF00-4222-A495-0BB9CCC6A3FE}" destId="{F8DFA954-C1F5-49A8-94C3-EEB94A39FA05}" srcOrd="2" destOrd="0" presId="urn:microsoft.com/office/officeart/2018/2/layout/IconVerticalSolidList"/>
    <dgm:cxn modelId="{5D6538FB-4AED-4432-9318-8B28C08CDA27}" type="presParOf" srcId="{285808B8-BF00-4222-A495-0BB9CCC6A3FE}" destId="{ACE053AA-4F08-4F88-9DCC-5F93EB33C742}" srcOrd="3" destOrd="0" presId="urn:microsoft.com/office/officeart/2018/2/layout/IconVerticalSolidList"/>
    <dgm:cxn modelId="{C4535DD7-1AFC-4633-9F0E-023B6FAB851B}" type="presParOf" srcId="{2E248059-DAE7-42C5-9977-7221CB3FBDAE}" destId="{F64DF6DC-5919-46FE-B76F-66F622808807}" srcOrd="1" destOrd="0" presId="urn:microsoft.com/office/officeart/2018/2/layout/IconVerticalSolidList"/>
    <dgm:cxn modelId="{F2F2CB86-6A0F-41E4-A310-1E20C3694809}" type="presParOf" srcId="{2E248059-DAE7-42C5-9977-7221CB3FBDAE}" destId="{2127ACF4-5E12-45B9-93C9-2F2527966D0D}" srcOrd="2" destOrd="0" presId="urn:microsoft.com/office/officeart/2018/2/layout/IconVerticalSolidList"/>
    <dgm:cxn modelId="{5888A311-9C6A-4523-AE62-2EB631146738}" type="presParOf" srcId="{2127ACF4-5E12-45B9-93C9-2F2527966D0D}" destId="{5617EB14-18B3-49E0-899C-A2D3D8FCD2FD}" srcOrd="0" destOrd="0" presId="urn:microsoft.com/office/officeart/2018/2/layout/IconVerticalSolidList"/>
    <dgm:cxn modelId="{AB1021AC-7017-4364-B26D-8A18D21550B7}" type="presParOf" srcId="{2127ACF4-5E12-45B9-93C9-2F2527966D0D}" destId="{3FDCD639-C86A-4FCF-B11D-443F8F683FBC}" srcOrd="1" destOrd="0" presId="urn:microsoft.com/office/officeart/2018/2/layout/IconVerticalSolidList"/>
    <dgm:cxn modelId="{C9E4A873-3578-4FEE-8565-458A1F78838B}" type="presParOf" srcId="{2127ACF4-5E12-45B9-93C9-2F2527966D0D}" destId="{BE7610C8-C5D3-4042-A067-28B60EB5BD76}" srcOrd="2" destOrd="0" presId="urn:microsoft.com/office/officeart/2018/2/layout/IconVerticalSolidList"/>
    <dgm:cxn modelId="{1C9F2FA4-009D-43C8-BF0B-47E277AB4491}" type="presParOf" srcId="{2127ACF4-5E12-45B9-93C9-2F2527966D0D}" destId="{B626C80D-F19E-4E4C-A9FE-DF6C1D10F63E}" srcOrd="3" destOrd="0" presId="urn:microsoft.com/office/officeart/2018/2/layout/IconVerticalSolidList"/>
    <dgm:cxn modelId="{62C22F73-575F-4A65-8F8B-131EE5DCE2C2}" type="presParOf" srcId="{2E248059-DAE7-42C5-9977-7221CB3FBDAE}" destId="{DEC95094-5355-44D9-8CD6-73059AA75F1F}" srcOrd="3" destOrd="0" presId="urn:microsoft.com/office/officeart/2018/2/layout/IconVerticalSolidList"/>
    <dgm:cxn modelId="{62BAA9C5-5344-4509-B80B-DC290E0DE561}" type="presParOf" srcId="{2E248059-DAE7-42C5-9977-7221CB3FBDAE}" destId="{2DABDC5C-50B2-4931-990F-926FDD04A692}" srcOrd="4" destOrd="0" presId="urn:microsoft.com/office/officeart/2018/2/layout/IconVerticalSolidList"/>
    <dgm:cxn modelId="{B79225F4-B390-44C7-9BCA-725E11A4A600}" type="presParOf" srcId="{2DABDC5C-50B2-4931-990F-926FDD04A692}" destId="{76942451-D2B9-4912-B52E-883832877753}" srcOrd="0" destOrd="0" presId="urn:microsoft.com/office/officeart/2018/2/layout/IconVerticalSolidList"/>
    <dgm:cxn modelId="{FB954746-45F3-4452-B864-99ECB8615C3A}" type="presParOf" srcId="{2DABDC5C-50B2-4931-990F-926FDD04A692}" destId="{407EE93D-0DE5-45A7-BFB4-E4AD89F8F15C}" srcOrd="1" destOrd="0" presId="urn:microsoft.com/office/officeart/2018/2/layout/IconVerticalSolidList"/>
    <dgm:cxn modelId="{B751F509-4ADA-4889-B4B7-AC3DBBD47036}" type="presParOf" srcId="{2DABDC5C-50B2-4931-990F-926FDD04A692}" destId="{D920FD43-12F9-45C7-A27C-3A23C17EB989}" srcOrd="2" destOrd="0" presId="urn:microsoft.com/office/officeart/2018/2/layout/IconVerticalSolidList"/>
    <dgm:cxn modelId="{5CFC461A-9C52-48F1-9462-F927856FBD23}" type="presParOf" srcId="{2DABDC5C-50B2-4931-990F-926FDD04A692}" destId="{7C64DDFA-4EF5-47F5-94C5-2C2DB2CB5C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F05F23-5408-416F-B1E9-6930535BC96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360E033-7DBE-4ABE-B458-2ACEC6FD0BF7}">
      <dgm:prSet/>
      <dgm:spPr/>
      <dgm:t>
        <a:bodyPr/>
        <a:lstStyle/>
        <a:p>
          <a:pPr>
            <a:lnSpc>
              <a:spcPct val="100000"/>
            </a:lnSpc>
          </a:pPr>
          <a:r>
            <a:rPr lang="en-US"/>
            <a:t>Scalability: It can handle huge amounts of traffic effortlessly.</a:t>
          </a:r>
        </a:p>
      </dgm:t>
    </dgm:pt>
    <dgm:pt modelId="{38F252F6-6509-42F5-A86E-57C8C1ED35BF}" type="parTrans" cxnId="{C4924953-4AD8-4925-9254-7DEAC357D548}">
      <dgm:prSet/>
      <dgm:spPr/>
      <dgm:t>
        <a:bodyPr/>
        <a:lstStyle/>
        <a:p>
          <a:endParaRPr lang="en-US"/>
        </a:p>
      </dgm:t>
    </dgm:pt>
    <dgm:pt modelId="{FC728D83-585C-4005-9044-D66308EFDA70}" type="sibTrans" cxnId="{C4924953-4AD8-4925-9254-7DEAC357D548}">
      <dgm:prSet/>
      <dgm:spPr/>
      <dgm:t>
        <a:bodyPr/>
        <a:lstStyle/>
        <a:p>
          <a:endParaRPr lang="en-US"/>
        </a:p>
      </dgm:t>
    </dgm:pt>
    <dgm:pt modelId="{884C4A2C-1FFC-4120-B06C-DCDFBD1DAFDF}">
      <dgm:prSet/>
      <dgm:spPr/>
      <dgm:t>
        <a:bodyPr/>
        <a:lstStyle/>
        <a:p>
          <a:pPr>
            <a:lnSpc>
              <a:spcPct val="100000"/>
            </a:lnSpc>
          </a:pPr>
          <a:r>
            <a:rPr lang="en-US"/>
            <a:t>Reliability: Thanks to the BEAM virtual machine, apps rarely crash — even when something goes wrong.</a:t>
          </a:r>
        </a:p>
      </dgm:t>
    </dgm:pt>
    <dgm:pt modelId="{24E7C6B4-93C3-41EB-98F0-D3E25012A48A}" type="parTrans" cxnId="{CA3DEC74-B9A8-4887-8328-07DE6EA0E31C}">
      <dgm:prSet/>
      <dgm:spPr/>
      <dgm:t>
        <a:bodyPr/>
        <a:lstStyle/>
        <a:p>
          <a:endParaRPr lang="en-US"/>
        </a:p>
      </dgm:t>
    </dgm:pt>
    <dgm:pt modelId="{167D4760-16D3-4E7B-9C85-2EAD3E2689CD}" type="sibTrans" cxnId="{CA3DEC74-B9A8-4887-8328-07DE6EA0E31C}">
      <dgm:prSet/>
      <dgm:spPr/>
      <dgm:t>
        <a:bodyPr/>
        <a:lstStyle/>
        <a:p>
          <a:endParaRPr lang="en-US"/>
        </a:p>
      </dgm:t>
    </dgm:pt>
    <dgm:pt modelId="{801A8756-11ED-4154-9150-E48332FF9EA3}">
      <dgm:prSet/>
      <dgm:spPr/>
      <dgm:t>
        <a:bodyPr/>
        <a:lstStyle/>
        <a:p>
          <a:pPr>
            <a:lnSpc>
              <a:spcPct val="100000"/>
            </a:lnSpc>
          </a:pPr>
          <a:r>
            <a:rPr lang="en-US"/>
            <a:t>Performance: Elixir’s lightweight processes let apps run fast and efficiently, even under stress.</a:t>
          </a:r>
        </a:p>
      </dgm:t>
    </dgm:pt>
    <dgm:pt modelId="{3AF38DE3-D253-477A-BE45-3F9A62F28F8A}" type="parTrans" cxnId="{3B1E0EE9-A217-4650-B00A-C8B9AA632B25}">
      <dgm:prSet/>
      <dgm:spPr/>
      <dgm:t>
        <a:bodyPr/>
        <a:lstStyle/>
        <a:p>
          <a:endParaRPr lang="en-US"/>
        </a:p>
      </dgm:t>
    </dgm:pt>
    <dgm:pt modelId="{66BBDDFA-5513-4258-BCBC-7BDF42426950}" type="sibTrans" cxnId="{3B1E0EE9-A217-4650-B00A-C8B9AA632B25}">
      <dgm:prSet/>
      <dgm:spPr/>
      <dgm:t>
        <a:bodyPr/>
        <a:lstStyle/>
        <a:p>
          <a:endParaRPr lang="en-US"/>
        </a:p>
      </dgm:t>
    </dgm:pt>
    <dgm:pt modelId="{5158D20F-6418-4B48-A740-17766240E471}">
      <dgm:prSet/>
      <dgm:spPr/>
      <dgm:t>
        <a:bodyPr/>
        <a:lstStyle/>
        <a:p>
          <a:pPr>
            <a:lnSpc>
              <a:spcPct val="100000"/>
            </a:lnSpc>
          </a:pPr>
          <a:r>
            <a:rPr lang="en-US"/>
            <a:t>Maintainability: The code is clean, readable, and built for long-term projects.</a:t>
          </a:r>
        </a:p>
      </dgm:t>
    </dgm:pt>
    <dgm:pt modelId="{4E276791-3B8D-46C6-BFC9-24BDFC5B7DF6}" type="parTrans" cxnId="{3DABD487-AA15-4DCF-A438-3F6F521D7C4D}">
      <dgm:prSet/>
      <dgm:spPr/>
      <dgm:t>
        <a:bodyPr/>
        <a:lstStyle/>
        <a:p>
          <a:endParaRPr lang="en-US"/>
        </a:p>
      </dgm:t>
    </dgm:pt>
    <dgm:pt modelId="{CE2B402D-3CA5-4835-B2B6-53B3D9C8323C}" type="sibTrans" cxnId="{3DABD487-AA15-4DCF-A438-3F6F521D7C4D}">
      <dgm:prSet/>
      <dgm:spPr/>
      <dgm:t>
        <a:bodyPr/>
        <a:lstStyle/>
        <a:p>
          <a:endParaRPr lang="en-US"/>
        </a:p>
      </dgm:t>
    </dgm:pt>
    <dgm:pt modelId="{94369EAF-1E7D-404C-9961-44FDB6B2A5AD}" type="pres">
      <dgm:prSet presAssocID="{18F05F23-5408-416F-B1E9-6930535BC969}" presName="root" presStyleCnt="0">
        <dgm:presLayoutVars>
          <dgm:dir/>
          <dgm:resizeHandles val="exact"/>
        </dgm:presLayoutVars>
      </dgm:prSet>
      <dgm:spPr/>
    </dgm:pt>
    <dgm:pt modelId="{9E734C85-A517-41D7-B92A-4886BBB3119F}" type="pres">
      <dgm:prSet presAssocID="{4360E033-7DBE-4ABE-B458-2ACEC6FD0BF7}" presName="compNode" presStyleCnt="0"/>
      <dgm:spPr/>
    </dgm:pt>
    <dgm:pt modelId="{E2DEE5E1-01B6-4147-BC26-F8FC0FA04E5E}" type="pres">
      <dgm:prSet presAssocID="{4360E033-7DBE-4ABE-B458-2ACEC6FD0BF7}" presName="bgRect" presStyleLbl="bgShp" presStyleIdx="0" presStyleCnt="4"/>
      <dgm:spPr/>
    </dgm:pt>
    <dgm:pt modelId="{CBB67B05-E952-4C16-8F83-3E0CB8F71F9A}" type="pres">
      <dgm:prSet presAssocID="{4360E033-7DBE-4ABE-B458-2ACEC6FD0BF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dge scene"/>
        </a:ext>
      </dgm:extLst>
    </dgm:pt>
    <dgm:pt modelId="{6B5653AB-FE50-4F25-A870-E72786F22ECA}" type="pres">
      <dgm:prSet presAssocID="{4360E033-7DBE-4ABE-B458-2ACEC6FD0BF7}" presName="spaceRect" presStyleCnt="0"/>
      <dgm:spPr/>
    </dgm:pt>
    <dgm:pt modelId="{D695D6F2-2B2F-439A-83C9-DFAB0F430413}" type="pres">
      <dgm:prSet presAssocID="{4360E033-7DBE-4ABE-B458-2ACEC6FD0BF7}" presName="parTx" presStyleLbl="revTx" presStyleIdx="0" presStyleCnt="4">
        <dgm:presLayoutVars>
          <dgm:chMax val="0"/>
          <dgm:chPref val="0"/>
        </dgm:presLayoutVars>
      </dgm:prSet>
      <dgm:spPr/>
    </dgm:pt>
    <dgm:pt modelId="{3D739DB9-38C5-4D68-8F15-7072F7567A4E}" type="pres">
      <dgm:prSet presAssocID="{FC728D83-585C-4005-9044-D66308EFDA70}" presName="sibTrans" presStyleCnt="0"/>
      <dgm:spPr/>
    </dgm:pt>
    <dgm:pt modelId="{4A041EDF-2C2A-48D4-BC88-02A5757B8256}" type="pres">
      <dgm:prSet presAssocID="{884C4A2C-1FFC-4120-B06C-DCDFBD1DAFDF}" presName="compNode" presStyleCnt="0"/>
      <dgm:spPr/>
    </dgm:pt>
    <dgm:pt modelId="{35F7EB3E-67EB-4A0D-8F78-7CDF28AA6B15}" type="pres">
      <dgm:prSet presAssocID="{884C4A2C-1FFC-4120-B06C-DCDFBD1DAFDF}" presName="bgRect" presStyleLbl="bgShp" presStyleIdx="1" presStyleCnt="4"/>
      <dgm:spPr/>
    </dgm:pt>
    <dgm:pt modelId="{96363124-62C9-4870-88C1-AA52FAE38A36}" type="pres">
      <dgm:prSet presAssocID="{884C4A2C-1FFC-4120-B06C-DCDFBD1DAFD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ug boat"/>
        </a:ext>
      </dgm:extLst>
    </dgm:pt>
    <dgm:pt modelId="{7105E799-A84F-413E-8165-A07EEF6A0EED}" type="pres">
      <dgm:prSet presAssocID="{884C4A2C-1FFC-4120-B06C-DCDFBD1DAFDF}" presName="spaceRect" presStyleCnt="0"/>
      <dgm:spPr/>
    </dgm:pt>
    <dgm:pt modelId="{36639457-45A3-42B2-8D27-821497790FAE}" type="pres">
      <dgm:prSet presAssocID="{884C4A2C-1FFC-4120-B06C-DCDFBD1DAFDF}" presName="parTx" presStyleLbl="revTx" presStyleIdx="1" presStyleCnt="4">
        <dgm:presLayoutVars>
          <dgm:chMax val="0"/>
          <dgm:chPref val="0"/>
        </dgm:presLayoutVars>
      </dgm:prSet>
      <dgm:spPr/>
    </dgm:pt>
    <dgm:pt modelId="{771787E5-75DE-49F4-80E6-2420CE180EAA}" type="pres">
      <dgm:prSet presAssocID="{167D4760-16D3-4E7B-9C85-2EAD3E2689CD}" presName="sibTrans" presStyleCnt="0"/>
      <dgm:spPr/>
    </dgm:pt>
    <dgm:pt modelId="{44DCC70A-4B15-4D45-93A4-3F45CAE89F7D}" type="pres">
      <dgm:prSet presAssocID="{801A8756-11ED-4154-9150-E48332FF9EA3}" presName="compNode" presStyleCnt="0"/>
      <dgm:spPr/>
    </dgm:pt>
    <dgm:pt modelId="{D606F8DA-A9D6-4420-99B8-A3ACFE382BFC}" type="pres">
      <dgm:prSet presAssocID="{801A8756-11ED-4154-9150-E48332FF9EA3}" presName="bgRect" presStyleLbl="bgShp" presStyleIdx="2" presStyleCnt="4"/>
      <dgm:spPr/>
    </dgm:pt>
    <dgm:pt modelId="{5F83D3D8-9D17-4AD9-A796-1A16E7A8FAAB}" type="pres">
      <dgm:prSet presAssocID="{801A8756-11ED-4154-9150-E48332FF9EA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n"/>
        </a:ext>
      </dgm:extLst>
    </dgm:pt>
    <dgm:pt modelId="{521B94E9-04D6-4D3D-92D0-7204826DD36E}" type="pres">
      <dgm:prSet presAssocID="{801A8756-11ED-4154-9150-E48332FF9EA3}" presName="spaceRect" presStyleCnt="0"/>
      <dgm:spPr/>
    </dgm:pt>
    <dgm:pt modelId="{3201D0A3-1FD8-4E8B-9BD9-F1B48AB1D06E}" type="pres">
      <dgm:prSet presAssocID="{801A8756-11ED-4154-9150-E48332FF9EA3}" presName="parTx" presStyleLbl="revTx" presStyleIdx="2" presStyleCnt="4">
        <dgm:presLayoutVars>
          <dgm:chMax val="0"/>
          <dgm:chPref val="0"/>
        </dgm:presLayoutVars>
      </dgm:prSet>
      <dgm:spPr/>
    </dgm:pt>
    <dgm:pt modelId="{5EFB8904-DFAF-46DE-B8F8-5185F6CA63A1}" type="pres">
      <dgm:prSet presAssocID="{66BBDDFA-5513-4258-BCBC-7BDF42426950}" presName="sibTrans" presStyleCnt="0"/>
      <dgm:spPr/>
    </dgm:pt>
    <dgm:pt modelId="{3D95735F-B5B6-41B0-AB03-E8DAF09B47D3}" type="pres">
      <dgm:prSet presAssocID="{5158D20F-6418-4B48-A740-17766240E471}" presName="compNode" presStyleCnt="0"/>
      <dgm:spPr/>
    </dgm:pt>
    <dgm:pt modelId="{998E3D5F-33AD-4EDB-9E98-F88F186251DB}" type="pres">
      <dgm:prSet presAssocID="{5158D20F-6418-4B48-A740-17766240E471}" presName="bgRect" presStyleLbl="bgShp" presStyleIdx="3" presStyleCnt="4"/>
      <dgm:spPr/>
    </dgm:pt>
    <dgm:pt modelId="{FDDC1908-76ED-4EDF-B611-14D1ABBAD012}" type="pres">
      <dgm:prSet presAssocID="{5158D20F-6418-4B48-A740-17766240E47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B9FFF11F-738B-4DFD-A391-DC36EA98D931}" type="pres">
      <dgm:prSet presAssocID="{5158D20F-6418-4B48-A740-17766240E471}" presName="spaceRect" presStyleCnt="0"/>
      <dgm:spPr/>
    </dgm:pt>
    <dgm:pt modelId="{250F2D15-A990-472B-B339-40A706AA43D4}" type="pres">
      <dgm:prSet presAssocID="{5158D20F-6418-4B48-A740-17766240E471}" presName="parTx" presStyleLbl="revTx" presStyleIdx="3" presStyleCnt="4">
        <dgm:presLayoutVars>
          <dgm:chMax val="0"/>
          <dgm:chPref val="0"/>
        </dgm:presLayoutVars>
      </dgm:prSet>
      <dgm:spPr/>
    </dgm:pt>
  </dgm:ptLst>
  <dgm:cxnLst>
    <dgm:cxn modelId="{A9B1BA38-6EAA-4BC5-9AEB-37435A84D00C}" type="presOf" srcId="{4360E033-7DBE-4ABE-B458-2ACEC6FD0BF7}" destId="{D695D6F2-2B2F-439A-83C9-DFAB0F430413}" srcOrd="0" destOrd="0" presId="urn:microsoft.com/office/officeart/2018/2/layout/IconVerticalSolidList"/>
    <dgm:cxn modelId="{C4924953-4AD8-4925-9254-7DEAC357D548}" srcId="{18F05F23-5408-416F-B1E9-6930535BC969}" destId="{4360E033-7DBE-4ABE-B458-2ACEC6FD0BF7}" srcOrd="0" destOrd="0" parTransId="{38F252F6-6509-42F5-A86E-57C8C1ED35BF}" sibTransId="{FC728D83-585C-4005-9044-D66308EFDA70}"/>
    <dgm:cxn modelId="{CA3DEC74-B9A8-4887-8328-07DE6EA0E31C}" srcId="{18F05F23-5408-416F-B1E9-6930535BC969}" destId="{884C4A2C-1FFC-4120-B06C-DCDFBD1DAFDF}" srcOrd="1" destOrd="0" parTransId="{24E7C6B4-93C3-41EB-98F0-D3E25012A48A}" sibTransId="{167D4760-16D3-4E7B-9C85-2EAD3E2689CD}"/>
    <dgm:cxn modelId="{3DABD487-AA15-4DCF-A438-3F6F521D7C4D}" srcId="{18F05F23-5408-416F-B1E9-6930535BC969}" destId="{5158D20F-6418-4B48-A740-17766240E471}" srcOrd="3" destOrd="0" parTransId="{4E276791-3B8D-46C6-BFC9-24BDFC5B7DF6}" sibTransId="{CE2B402D-3CA5-4835-B2B6-53B3D9C8323C}"/>
    <dgm:cxn modelId="{30B9219D-95EB-4E8B-BA2D-9BD2AF78308F}" type="presOf" srcId="{18F05F23-5408-416F-B1E9-6930535BC969}" destId="{94369EAF-1E7D-404C-9961-44FDB6B2A5AD}" srcOrd="0" destOrd="0" presId="urn:microsoft.com/office/officeart/2018/2/layout/IconVerticalSolidList"/>
    <dgm:cxn modelId="{93A935D9-9C49-46F7-B632-94BBE662DBF5}" type="presOf" srcId="{5158D20F-6418-4B48-A740-17766240E471}" destId="{250F2D15-A990-472B-B339-40A706AA43D4}" srcOrd="0" destOrd="0" presId="urn:microsoft.com/office/officeart/2018/2/layout/IconVerticalSolidList"/>
    <dgm:cxn modelId="{45FEE1DB-F948-40B4-8493-DFDAFAFA7130}" type="presOf" srcId="{884C4A2C-1FFC-4120-B06C-DCDFBD1DAFDF}" destId="{36639457-45A3-42B2-8D27-821497790FAE}" srcOrd="0" destOrd="0" presId="urn:microsoft.com/office/officeart/2018/2/layout/IconVerticalSolidList"/>
    <dgm:cxn modelId="{3B1E0EE9-A217-4650-B00A-C8B9AA632B25}" srcId="{18F05F23-5408-416F-B1E9-6930535BC969}" destId="{801A8756-11ED-4154-9150-E48332FF9EA3}" srcOrd="2" destOrd="0" parTransId="{3AF38DE3-D253-477A-BE45-3F9A62F28F8A}" sibTransId="{66BBDDFA-5513-4258-BCBC-7BDF42426950}"/>
    <dgm:cxn modelId="{B058EEF1-0655-473C-9E8D-FD3652C3FE17}" type="presOf" srcId="{801A8756-11ED-4154-9150-E48332FF9EA3}" destId="{3201D0A3-1FD8-4E8B-9BD9-F1B48AB1D06E}" srcOrd="0" destOrd="0" presId="urn:microsoft.com/office/officeart/2018/2/layout/IconVerticalSolidList"/>
    <dgm:cxn modelId="{1656F30F-CA9C-4A16-87DF-F305CB9683D5}" type="presParOf" srcId="{94369EAF-1E7D-404C-9961-44FDB6B2A5AD}" destId="{9E734C85-A517-41D7-B92A-4886BBB3119F}" srcOrd="0" destOrd="0" presId="urn:microsoft.com/office/officeart/2018/2/layout/IconVerticalSolidList"/>
    <dgm:cxn modelId="{1D5F2F15-DE29-40CE-8DFA-8960CF090200}" type="presParOf" srcId="{9E734C85-A517-41D7-B92A-4886BBB3119F}" destId="{E2DEE5E1-01B6-4147-BC26-F8FC0FA04E5E}" srcOrd="0" destOrd="0" presId="urn:microsoft.com/office/officeart/2018/2/layout/IconVerticalSolidList"/>
    <dgm:cxn modelId="{0ABC877C-E43F-4CA1-AE42-80118EA7F509}" type="presParOf" srcId="{9E734C85-A517-41D7-B92A-4886BBB3119F}" destId="{CBB67B05-E952-4C16-8F83-3E0CB8F71F9A}" srcOrd="1" destOrd="0" presId="urn:microsoft.com/office/officeart/2018/2/layout/IconVerticalSolidList"/>
    <dgm:cxn modelId="{1B0EA480-070C-493B-AB59-0418985CE845}" type="presParOf" srcId="{9E734C85-A517-41D7-B92A-4886BBB3119F}" destId="{6B5653AB-FE50-4F25-A870-E72786F22ECA}" srcOrd="2" destOrd="0" presId="urn:microsoft.com/office/officeart/2018/2/layout/IconVerticalSolidList"/>
    <dgm:cxn modelId="{50644A1D-2246-4D11-B8AB-895AA9071437}" type="presParOf" srcId="{9E734C85-A517-41D7-B92A-4886BBB3119F}" destId="{D695D6F2-2B2F-439A-83C9-DFAB0F430413}" srcOrd="3" destOrd="0" presId="urn:microsoft.com/office/officeart/2018/2/layout/IconVerticalSolidList"/>
    <dgm:cxn modelId="{37E302BD-E904-4C30-8561-ED499C466AD0}" type="presParOf" srcId="{94369EAF-1E7D-404C-9961-44FDB6B2A5AD}" destId="{3D739DB9-38C5-4D68-8F15-7072F7567A4E}" srcOrd="1" destOrd="0" presId="urn:microsoft.com/office/officeart/2018/2/layout/IconVerticalSolidList"/>
    <dgm:cxn modelId="{8FE84E86-9CA5-423B-9367-2592817DC517}" type="presParOf" srcId="{94369EAF-1E7D-404C-9961-44FDB6B2A5AD}" destId="{4A041EDF-2C2A-48D4-BC88-02A5757B8256}" srcOrd="2" destOrd="0" presId="urn:microsoft.com/office/officeart/2018/2/layout/IconVerticalSolidList"/>
    <dgm:cxn modelId="{877A157C-504D-4DF9-BA3E-44C5352ADBDD}" type="presParOf" srcId="{4A041EDF-2C2A-48D4-BC88-02A5757B8256}" destId="{35F7EB3E-67EB-4A0D-8F78-7CDF28AA6B15}" srcOrd="0" destOrd="0" presId="urn:microsoft.com/office/officeart/2018/2/layout/IconVerticalSolidList"/>
    <dgm:cxn modelId="{ABAA2902-D6EA-4823-BB6E-7C35C27F9894}" type="presParOf" srcId="{4A041EDF-2C2A-48D4-BC88-02A5757B8256}" destId="{96363124-62C9-4870-88C1-AA52FAE38A36}" srcOrd="1" destOrd="0" presId="urn:microsoft.com/office/officeart/2018/2/layout/IconVerticalSolidList"/>
    <dgm:cxn modelId="{64F50F90-3312-4197-A070-02A1F3680BE0}" type="presParOf" srcId="{4A041EDF-2C2A-48D4-BC88-02A5757B8256}" destId="{7105E799-A84F-413E-8165-A07EEF6A0EED}" srcOrd="2" destOrd="0" presId="urn:microsoft.com/office/officeart/2018/2/layout/IconVerticalSolidList"/>
    <dgm:cxn modelId="{2499466A-B081-4BEA-BD53-F0A888434526}" type="presParOf" srcId="{4A041EDF-2C2A-48D4-BC88-02A5757B8256}" destId="{36639457-45A3-42B2-8D27-821497790FAE}" srcOrd="3" destOrd="0" presId="urn:microsoft.com/office/officeart/2018/2/layout/IconVerticalSolidList"/>
    <dgm:cxn modelId="{28B8C5D4-D407-4095-B5F4-F31C004DAE7E}" type="presParOf" srcId="{94369EAF-1E7D-404C-9961-44FDB6B2A5AD}" destId="{771787E5-75DE-49F4-80E6-2420CE180EAA}" srcOrd="3" destOrd="0" presId="urn:microsoft.com/office/officeart/2018/2/layout/IconVerticalSolidList"/>
    <dgm:cxn modelId="{5D55C537-6C1D-4388-9E9D-BC21D9996DF9}" type="presParOf" srcId="{94369EAF-1E7D-404C-9961-44FDB6B2A5AD}" destId="{44DCC70A-4B15-4D45-93A4-3F45CAE89F7D}" srcOrd="4" destOrd="0" presId="urn:microsoft.com/office/officeart/2018/2/layout/IconVerticalSolidList"/>
    <dgm:cxn modelId="{7280BE46-E7F1-46A2-938C-A056E0561171}" type="presParOf" srcId="{44DCC70A-4B15-4D45-93A4-3F45CAE89F7D}" destId="{D606F8DA-A9D6-4420-99B8-A3ACFE382BFC}" srcOrd="0" destOrd="0" presId="urn:microsoft.com/office/officeart/2018/2/layout/IconVerticalSolidList"/>
    <dgm:cxn modelId="{DEA3796C-796E-479C-AB62-5F2E6D2AF81B}" type="presParOf" srcId="{44DCC70A-4B15-4D45-93A4-3F45CAE89F7D}" destId="{5F83D3D8-9D17-4AD9-A796-1A16E7A8FAAB}" srcOrd="1" destOrd="0" presId="urn:microsoft.com/office/officeart/2018/2/layout/IconVerticalSolidList"/>
    <dgm:cxn modelId="{4E521394-FB88-4E3D-8881-91EF7F885DBB}" type="presParOf" srcId="{44DCC70A-4B15-4D45-93A4-3F45CAE89F7D}" destId="{521B94E9-04D6-4D3D-92D0-7204826DD36E}" srcOrd="2" destOrd="0" presId="urn:microsoft.com/office/officeart/2018/2/layout/IconVerticalSolidList"/>
    <dgm:cxn modelId="{75EED56E-8131-43A5-8ADD-3DCD34E92D2C}" type="presParOf" srcId="{44DCC70A-4B15-4D45-93A4-3F45CAE89F7D}" destId="{3201D0A3-1FD8-4E8B-9BD9-F1B48AB1D06E}" srcOrd="3" destOrd="0" presId="urn:microsoft.com/office/officeart/2018/2/layout/IconVerticalSolidList"/>
    <dgm:cxn modelId="{7C56D897-FEC3-480A-B7A8-AC27F2092AC9}" type="presParOf" srcId="{94369EAF-1E7D-404C-9961-44FDB6B2A5AD}" destId="{5EFB8904-DFAF-46DE-B8F8-5185F6CA63A1}" srcOrd="5" destOrd="0" presId="urn:microsoft.com/office/officeart/2018/2/layout/IconVerticalSolidList"/>
    <dgm:cxn modelId="{D83FF147-BC17-4205-9098-9245F12337F8}" type="presParOf" srcId="{94369EAF-1E7D-404C-9961-44FDB6B2A5AD}" destId="{3D95735F-B5B6-41B0-AB03-E8DAF09B47D3}" srcOrd="6" destOrd="0" presId="urn:microsoft.com/office/officeart/2018/2/layout/IconVerticalSolidList"/>
    <dgm:cxn modelId="{0FE40096-8A2B-4BD4-B291-403DCB7C6CA7}" type="presParOf" srcId="{3D95735F-B5B6-41B0-AB03-E8DAF09B47D3}" destId="{998E3D5F-33AD-4EDB-9E98-F88F186251DB}" srcOrd="0" destOrd="0" presId="urn:microsoft.com/office/officeart/2018/2/layout/IconVerticalSolidList"/>
    <dgm:cxn modelId="{FAA9B7B5-B8BC-4FA8-9CE8-BA78C0829A48}" type="presParOf" srcId="{3D95735F-B5B6-41B0-AB03-E8DAF09B47D3}" destId="{FDDC1908-76ED-4EDF-B611-14D1ABBAD012}" srcOrd="1" destOrd="0" presId="urn:microsoft.com/office/officeart/2018/2/layout/IconVerticalSolidList"/>
    <dgm:cxn modelId="{13B0E918-A757-4721-9172-E8C2295E6273}" type="presParOf" srcId="{3D95735F-B5B6-41B0-AB03-E8DAF09B47D3}" destId="{B9FFF11F-738B-4DFD-A391-DC36EA98D931}" srcOrd="2" destOrd="0" presId="urn:microsoft.com/office/officeart/2018/2/layout/IconVerticalSolidList"/>
    <dgm:cxn modelId="{87BBF9E0-FC23-4B69-A111-C6F11E74DB3C}" type="presParOf" srcId="{3D95735F-B5B6-41B0-AB03-E8DAF09B47D3}" destId="{250F2D15-A990-472B-B339-40A706AA43D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A9B78-A914-4075-AEDF-93C93C6522C8}">
      <dsp:nvSpPr>
        <dsp:cNvPr id="0" name=""/>
        <dsp:cNvSpPr/>
      </dsp:nvSpPr>
      <dsp:spPr>
        <a:xfrm>
          <a:off x="0" y="623"/>
          <a:ext cx="7216416" cy="14600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07E758-9A6C-4A9F-8C21-6674EF4CAACB}">
      <dsp:nvSpPr>
        <dsp:cNvPr id="0" name=""/>
        <dsp:cNvSpPr/>
      </dsp:nvSpPr>
      <dsp:spPr>
        <a:xfrm>
          <a:off x="441651" y="329124"/>
          <a:ext cx="803001" cy="8030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E053AA-4F08-4F88-9DCC-5F93EB33C742}">
      <dsp:nvSpPr>
        <dsp:cNvPr id="0" name=""/>
        <dsp:cNvSpPr/>
      </dsp:nvSpPr>
      <dsp:spPr>
        <a:xfrm>
          <a:off x="1686304" y="623"/>
          <a:ext cx="5530111" cy="146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517" tIns="154517" rIns="154517" bIns="154517" numCol="1" spcCol="1270" anchor="ctr" anchorCtr="0">
          <a:noAutofit/>
        </a:bodyPr>
        <a:lstStyle/>
        <a:p>
          <a:pPr marL="0" lvl="0" indent="0" algn="l" defTabSz="666750">
            <a:lnSpc>
              <a:spcPct val="100000"/>
            </a:lnSpc>
            <a:spcBef>
              <a:spcPct val="0"/>
            </a:spcBef>
            <a:spcAft>
              <a:spcPct val="35000"/>
            </a:spcAft>
            <a:buNone/>
          </a:pPr>
          <a:r>
            <a:rPr lang="en-US" sz="1500" kern="1200"/>
            <a:t>It means it’s flexible  you can use it to build many different kinds of software, from websites to chat apps to smart devices. </a:t>
          </a:r>
        </a:p>
      </dsp:txBody>
      <dsp:txXfrm>
        <a:off x="1686304" y="623"/>
        <a:ext cx="5530111" cy="1460003"/>
      </dsp:txXfrm>
    </dsp:sp>
    <dsp:sp modelId="{5617EB14-18B3-49E0-899C-A2D3D8FCD2FD}">
      <dsp:nvSpPr>
        <dsp:cNvPr id="0" name=""/>
        <dsp:cNvSpPr/>
      </dsp:nvSpPr>
      <dsp:spPr>
        <a:xfrm>
          <a:off x="0" y="1825628"/>
          <a:ext cx="7216416" cy="14600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DCD639-C86A-4FCF-B11D-443F8F683FBC}">
      <dsp:nvSpPr>
        <dsp:cNvPr id="0" name=""/>
        <dsp:cNvSpPr/>
      </dsp:nvSpPr>
      <dsp:spPr>
        <a:xfrm>
          <a:off x="441651" y="2154129"/>
          <a:ext cx="803001" cy="8030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26C80D-F19E-4E4C-A9FE-DF6C1D10F63E}">
      <dsp:nvSpPr>
        <dsp:cNvPr id="0" name=""/>
        <dsp:cNvSpPr/>
      </dsp:nvSpPr>
      <dsp:spPr>
        <a:xfrm>
          <a:off x="1686304" y="1825628"/>
          <a:ext cx="5530111" cy="146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517" tIns="154517" rIns="154517" bIns="154517" numCol="1" spcCol="1270" anchor="ctr" anchorCtr="0">
          <a:noAutofit/>
        </a:bodyPr>
        <a:lstStyle/>
        <a:p>
          <a:pPr marL="0" lvl="0" indent="0" algn="l" defTabSz="666750">
            <a:lnSpc>
              <a:spcPct val="100000"/>
            </a:lnSpc>
            <a:spcBef>
              <a:spcPct val="0"/>
            </a:spcBef>
            <a:spcAft>
              <a:spcPct val="35000"/>
            </a:spcAft>
            <a:buNone/>
          </a:pPr>
          <a:r>
            <a:rPr lang="en-US" sz="1500" kern="1200"/>
            <a:t>Runs on top of the Erlang beam virtual machine, which is the engine that runs both Erlang and Elixir programs. You can think of it as the heart or brain that keeps Elixir applications alive, managing all their tasks behind the scenes. </a:t>
          </a:r>
        </a:p>
      </dsp:txBody>
      <dsp:txXfrm>
        <a:off x="1686304" y="1825628"/>
        <a:ext cx="5530111" cy="1460003"/>
      </dsp:txXfrm>
    </dsp:sp>
    <dsp:sp modelId="{76942451-D2B9-4912-B52E-883832877753}">
      <dsp:nvSpPr>
        <dsp:cNvPr id="0" name=""/>
        <dsp:cNvSpPr/>
      </dsp:nvSpPr>
      <dsp:spPr>
        <a:xfrm>
          <a:off x="0" y="3650632"/>
          <a:ext cx="7216416" cy="14600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7EE93D-0DE5-45A7-BFB4-E4AD89F8F15C}">
      <dsp:nvSpPr>
        <dsp:cNvPr id="0" name=""/>
        <dsp:cNvSpPr/>
      </dsp:nvSpPr>
      <dsp:spPr>
        <a:xfrm>
          <a:off x="441651" y="3979133"/>
          <a:ext cx="803001" cy="8030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64DDFA-4EF5-47F5-94C5-2C2DB2CB5C82}">
      <dsp:nvSpPr>
        <dsp:cNvPr id="0" name=""/>
        <dsp:cNvSpPr/>
      </dsp:nvSpPr>
      <dsp:spPr>
        <a:xfrm>
          <a:off x="1686304" y="3650632"/>
          <a:ext cx="5530111" cy="146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517" tIns="154517" rIns="154517" bIns="154517" numCol="1" spcCol="1270" anchor="ctr" anchorCtr="0">
          <a:noAutofit/>
        </a:bodyPr>
        <a:lstStyle/>
        <a:p>
          <a:pPr marL="0" lvl="0" indent="0" algn="l" defTabSz="666750">
            <a:lnSpc>
              <a:spcPct val="100000"/>
            </a:lnSpc>
            <a:spcBef>
              <a:spcPct val="0"/>
            </a:spcBef>
            <a:spcAft>
              <a:spcPct val="35000"/>
            </a:spcAft>
            <a:buNone/>
          </a:pPr>
          <a:r>
            <a:rPr lang="en-US" sz="1500" kern="1200"/>
            <a:t>Erlang made in the 1980s by Ericsson for telecommunications systems that had to be always online (like phone networks)</a:t>
          </a:r>
        </a:p>
      </dsp:txBody>
      <dsp:txXfrm>
        <a:off x="1686304" y="3650632"/>
        <a:ext cx="5530111" cy="1460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EE5E1-01B6-4147-BC26-F8FC0FA04E5E}">
      <dsp:nvSpPr>
        <dsp:cNvPr id="0" name=""/>
        <dsp:cNvSpPr/>
      </dsp:nvSpPr>
      <dsp:spPr>
        <a:xfrm>
          <a:off x="0" y="2121"/>
          <a:ext cx="7216416" cy="10751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B67B05-E952-4C16-8F83-3E0CB8F71F9A}">
      <dsp:nvSpPr>
        <dsp:cNvPr id="0" name=""/>
        <dsp:cNvSpPr/>
      </dsp:nvSpPr>
      <dsp:spPr>
        <a:xfrm>
          <a:off x="325236" y="244032"/>
          <a:ext cx="591338" cy="5913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95D6F2-2B2F-439A-83C9-DFAB0F430413}">
      <dsp:nvSpPr>
        <dsp:cNvPr id="0" name=""/>
        <dsp:cNvSpPr/>
      </dsp:nvSpPr>
      <dsp:spPr>
        <a:xfrm>
          <a:off x="1241811" y="2121"/>
          <a:ext cx="5974604" cy="107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88" tIns="113788" rIns="113788" bIns="113788" numCol="1" spcCol="1270" anchor="ctr" anchorCtr="0">
          <a:noAutofit/>
        </a:bodyPr>
        <a:lstStyle/>
        <a:p>
          <a:pPr marL="0" lvl="0" indent="0" algn="l" defTabSz="844550">
            <a:lnSpc>
              <a:spcPct val="100000"/>
            </a:lnSpc>
            <a:spcBef>
              <a:spcPct val="0"/>
            </a:spcBef>
            <a:spcAft>
              <a:spcPct val="35000"/>
            </a:spcAft>
            <a:buNone/>
          </a:pPr>
          <a:r>
            <a:rPr lang="en-US" sz="1900" kern="1200"/>
            <a:t>Scalability: It can handle huge amounts of traffic effortlessly.</a:t>
          </a:r>
        </a:p>
      </dsp:txBody>
      <dsp:txXfrm>
        <a:off x="1241811" y="2121"/>
        <a:ext cx="5974604" cy="1075161"/>
      </dsp:txXfrm>
    </dsp:sp>
    <dsp:sp modelId="{35F7EB3E-67EB-4A0D-8F78-7CDF28AA6B15}">
      <dsp:nvSpPr>
        <dsp:cNvPr id="0" name=""/>
        <dsp:cNvSpPr/>
      </dsp:nvSpPr>
      <dsp:spPr>
        <a:xfrm>
          <a:off x="0" y="1346073"/>
          <a:ext cx="7216416" cy="10751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363124-62C9-4870-88C1-AA52FAE38A36}">
      <dsp:nvSpPr>
        <dsp:cNvPr id="0" name=""/>
        <dsp:cNvSpPr/>
      </dsp:nvSpPr>
      <dsp:spPr>
        <a:xfrm>
          <a:off x="325236" y="1587984"/>
          <a:ext cx="591338" cy="5913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639457-45A3-42B2-8D27-821497790FAE}">
      <dsp:nvSpPr>
        <dsp:cNvPr id="0" name=""/>
        <dsp:cNvSpPr/>
      </dsp:nvSpPr>
      <dsp:spPr>
        <a:xfrm>
          <a:off x="1241811" y="1346073"/>
          <a:ext cx="5974604" cy="107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88" tIns="113788" rIns="113788" bIns="113788" numCol="1" spcCol="1270" anchor="ctr" anchorCtr="0">
          <a:noAutofit/>
        </a:bodyPr>
        <a:lstStyle/>
        <a:p>
          <a:pPr marL="0" lvl="0" indent="0" algn="l" defTabSz="844550">
            <a:lnSpc>
              <a:spcPct val="100000"/>
            </a:lnSpc>
            <a:spcBef>
              <a:spcPct val="0"/>
            </a:spcBef>
            <a:spcAft>
              <a:spcPct val="35000"/>
            </a:spcAft>
            <a:buNone/>
          </a:pPr>
          <a:r>
            <a:rPr lang="en-US" sz="1900" kern="1200"/>
            <a:t>Reliability: Thanks to the BEAM virtual machine, apps rarely crash — even when something goes wrong.</a:t>
          </a:r>
        </a:p>
      </dsp:txBody>
      <dsp:txXfrm>
        <a:off x="1241811" y="1346073"/>
        <a:ext cx="5974604" cy="1075161"/>
      </dsp:txXfrm>
    </dsp:sp>
    <dsp:sp modelId="{D606F8DA-A9D6-4420-99B8-A3ACFE382BFC}">
      <dsp:nvSpPr>
        <dsp:cNvPr id="0" name=""/>
        <dsp:cNvSpPr/>
      </dsp:nvSpPr>
      <dsp:spPr>
        <a:xfrm>
          <a:off x="0" y="2690025"/>
          <a:ext cx="7216416" cy="10751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83D3D8-9D17-4AD9-A796-1A16E7A8FAAB}">
      <dsp:nvSpPr>
        <dsp:cNvPr id="0" name=""/>
        <dsp:cNvSpPr/>
      </dsp:nvSpPr>
      <dsp:spPr>
        <a:xfrm>
          <a:off x="325236" y="2931936"/>
          <a:ext cx="591338" cy="5913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01D0A3-1FD8-4E8B-9BD9-F1B48AB1D06E}">
      <dsp:nvSpPr>
        <dsp:cNvPr id="0" name=""/>
        <dsp:cNvSpPr/>
      </dsp:nvSpPr>
      <dsp:spPr>
        <a:xfrm>
          <a:off x="1241811" y="2690025"/>
          <a:ext cx="5974604" cy="107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88" tIns="113788" rIns="113788" bIns="113788" numCol="1" spcCol="1270" anchor="ctr" anchorCtr="0">
          <a:noAutofit/>
        </a:bodyPr>
        <a:lstStyle/>
        <a:p>
          <a:pPr marL="0" lvl="0" indent="0" algn="l" defTabSz="844550">
            <a:lnSpc>
              <a:spcPct val="100000"/>
            </a:lnSpc>
            <a:spcBef>
              <a:spcPct val="0"/>
            </a:spcBef>
            <a:spcAft>
              <a:spcPct val="35000"/>
            </a:spcAft>
            <a:buNone/>
          </a:pPr>
          <a:r>
            <a:rPr lang="en-US" sz="1900" kern="1200"/>
            <a:t>Performance: Elixir’s lightweight processes let apps run fast and efficiently, even under stress.</a:t>
          </a:r>
        </a:p>
      </dsp:txBody>
      <dsp:txXfrm>
        <a:off x="1241811" y="2690025"/>
        <a:ext cx="5974604" cy="1075161"/>
      </dsp:txXfrm>
    </dsp:sp>
    <dsp:sp modelId="{998E3D5F-33AD-4EDB-9E98-F88F186251DB}">
      <dsp:nvSpPr>
        <dsp:cNvPr id="0" name=""/>
        <dsp:cNvSpPr/>
      </dsp:nvSpPr>
      <dsp:spPr>
        <a:xfrm>
          <a:off x="0" y="4033977"/>
          <a:ext cx="7216416" cy="10751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DC1908-76ED-4EDF-B611-14D1ABBAD012}">
      <dsp:nvSpPr>
        <dsp:cNvPr id="0" name=""/>
        <dsp:cNvSpPr/>
      </dsp:nvSpPr>
      <dsp:spPr>
        <a:xfrm>
          <a:off x="325236" y="4275888"/>
          <a:ext cx="591338" cy="5913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0F2D15-A990-472B-B339-40A706AA43D4}">
      <dsp:nvSpPr>
        <dsp:cNvPr id="0" name=""/>
        <dsp:cNvSpPr/>
      </dsp:nvSpPr>
      <dsp:spPr>
        <a:xfrm>
          <a:off x="1241811" y="4033977"/>
          <a:ext cx="5974604" cy="107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88" tIns="113788" rIns="113788" bIns="113788" numCol="1" spcCol="1270" anchor="ctr" anchorCtr="0">
          <a:noAutofit/>
        </a:bodyPr>
        <a:lstStyle/>
        <a:p>
          <a:pPr marL="0" lvl="0" indent="0" algn="l" defTabSz="844550">
            <a:lnSpc>
              <a:spcPct val="100000"/>
            </a:lnSpc>
            <a:spcBef>
              <a:spcPct val="0"/>
            </a:spcBef>
            <a:spcAft>
              <a:spcPct val="35000"/>
            </a:spcAft>
            <a:buNone/>
          </a:pPr>
          <a:r>
            <a:rPr lang="en-US" sz="1900" kern="1200"/>
            <a:t>Maintainability: The code is clean, readable, and built for long-term projects.</a:t>
          </a:r>
        </a:p>
      </dsp:txBody>
      <dsp:txXfrm>
        <a:off x="1241811" y="4033977"/>
        <a:ext cx="5974604" cy="107516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11/19/2025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16615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11/19/2025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9850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11/19/2025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320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11/19/2025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0120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11/19/2025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8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11/19/2025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8443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11/19/2025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04829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11/19/2025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90958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11/19/2025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0775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11/19/2025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40632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11/19/2025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5643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11/19/2025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9671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88" r:id="rId6"/>
    <p:sldLayoutId id="2147483684" r:id="rId7"/>
    <p:sldLayoutId id="2147483685" r:id="rId8"/>
    <p:sldLayoutId id="2147483686" r:id="rId9"/>
    <p:sldLayoutId id="2147483687" r:id="rId10"/>
    <p:sldLayoutId id="2147483689"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21" name="Picture 20" descr="Wavy 3D art">
            <a:extLst>
              <a:ext uri="{FF2B5EF4-FFF2-40B4-BE49-F238E27FC236}">
                <a16:creationId xmlns:a16="http://schemas.microsoft.com/office/drawing/2014/main" id="{68D5202E-C708-B2A5-FE3D-A23FDF48A92B}"/>
              </a:ext>
            </a:extLst>
          </p:cNvPr>
          <p:cNvPicPr>
            <a:picLocks noChangeAspect="1"/>
          </p:cNvPicPr>
          <p:nvPr/>
        </p:nvPicPr>
        <p:blipFill>
          <a:blip r:embed="rId2"/>
          <a:srcRect t="24561" r="9085" b="9444"/>
          <a:stretch>
            <a:fillRect/>
          </a:stretch>
        </p:blipFill>
        <p:spPr>
          <a:xfrm>
            <a:off x="1" y="10"/>
            <a:ext cx="12192000" cy="6857990"/>
          </a:xfrm>
          <a:prstGeom prst="rect">
            <a:avLst/>
          </a:prstGeom>
        </p:spPr>
      </p:pic>
      <p:sp>
        <p:nvSpPr>
          <p:cNvPr id="22" name="Rectangle 21">
            <a:extLst>
              <a:ext uri="{FF2B5EF4-FFF2-40B4-BE49-F238E27FC236}">
                <a16:creationId xmlns:a16="http://schemas.microsoft.com/office/drawing/2014/main" id="{36136311-C81B-47C5-AE0A-5641A5A59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444" y="1066800"/>
            <a:ext cx="4682990" cy="4724400"/>
          </a:xfrm>
          <a:prstGeom prst="rect">
            <a:avLst/>
          </a:prstGeom>
          <a:solidFill>
            <a:schemeClr val="bg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p:cNvSpPr>
            <a:spLocks noGrp="1"/>
          </p:cNvSpPr>
          <p:nvPr>
            <p:ph type="ctrTitle"/>
          </p:nvPr>
        </p:nvSpPr>
        <p:spPr>
          <a:xfrm>
            <a:off x="804818" y="1562101"/>
            <a:ext cx="3905203" cy="2738530"/>
          </a:xfrm>
        </p:spPr>
        <p:txBody>
          <a:bodyPr anchor="t">
            <a:normAutofit/>
          </a:bodyPr>
          <a:lstStyle/>
          <a:p>
            <a:r>
              <a:rPr lang="en-US" sz="4800" b="0">
                <a:ea typeface="+mj-lt"/>
                <a:cs typeface="+mj-lt"/>
              </a:rPr>
              <a:t>Elixir: Origins, Features &amp; Evolution</a:t>
            </a:r>
            <a:endParaRPr lang="en-US"/>
          </a:p>
        </p:txBody>
      </p:sp>
      <p:sp>
        <p:nvSpPr>
          <p:cNvPr id="3" name="Subtitle 2"/>
          <p:cNvSpPr>
            <a:spLocks noGrp="1"/>
          </p:cNvSpPr>
          <p:nvPr>
            <p:ph type="subTitle" idx="1"/>
          </p:nvPr>
        </p:nvSpPr>
        <p:spPr>
          <a:xfrm>
            <a:off x="804818" y="4321622"/>
            <a:ext cx="3816351" cy="941832"/>
          </a:xfrm>
        </p:spPr>
        <p:txBody>
          <a:bodyPr>
            <a:normAutofit fontScale="92500" lnSpcReduction="20000"/>
          </a:bodyPr>
          <a:lstStyle/>
          <a:p>
            <a:r>
              <a:rPr lang="en-US" b="0">
                <a:ea typeface="+mn-lt"/>
                <a:cs typeface="+mn-lt"/>
              </a:rPr>
              <a:t>A deep dive into the Elixir programming language: </a:t>
            </a:r>
            <a:r>
              <a:rPr lang="en-US" b="0" err="1">
                <a:ea typeface="+mn-lt"/>
                <a:cs typeface="+mn-lt"/>
              </a:rPr>
              <a:t>Nfaly</a:t>
            </a:r>
            <a:endParaRPr lang="en-US" err="1"/>
          </a:p>
        </p:txBody>
      </p:sp>
      <p:cxnSp>
        <p:nvCxnSpPr>
          <p:cNvPr id="23" name="Straight Connector 22">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V="1">
            <a:off x="305077" y="1063752"/>
            <a:ext cx="0" cy="472744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73A7-9B6C-D280-E4FF-1E2205320E6A}"/>
              </a:ext>
            </a:extLst>
          </p:cNvPr>
          <p:cNvSpPr>
            <a:spLocks noGrp="1"/>
          </p:cNvSpPr>
          <p:nvPr>
            <p:ph type="title"/>
          </p:nvPr>
        </p:nvSpPr>
        <p:spPr/>
        <p:txBody>
          <a:bodyPr/>
          <a:lstStyle/>
          <a:p>
            <a:r>
              <a:rPr lang="en-US" b="0">
                <a:ea typeface="+mj-lt"/>
                <a:cs typeface="+mj-lt"/>
              </a:rPr>
              <a:t>What influenced Elixir</a:t>
            </a:r>
            <a:endParaRPr lang="en-US"/>
          </a:p>
        </p:txBody>
      </p:sp>
      <p:sp>
        <p:nvSpPr>
          <p:cNvPr id="3" name="Content Placeholder 2">
            <a:extLst>
              <a:ext uri="{FF2B5EF4-FFF2-40B4-BE49-F238E27FC236}">
                <a16:creationId xmlns:a16="http://schemas.microsoft.com/office/drawing/2014/main" id="{69EA8C16-049C-C2A6-8217-037195C3861C}"/>
              </a:ext>
            </a:extLst>
          </p:cNvPr>
          <p:cNvSpPr>
            <a:spLocks noGrp="1"/>
          </p:cNvSpPr>
          <p:nvPr>
            <p:ph idx="1"/>
          </p:nvPr>
        </p:nvSpPr>
        <p:spPr/>
        <p:txBody>
          <a:bodyPr vert="horz" lIns="91440" tIns="45720" rIns="91440" bIns="45720" rtlCol="0" anchor="t">
            <a:normAutofit fontScale="85000" lnSpcReduction="10000"/>
          </a:bodyPr>
          <a:lstStyle/>
          <a:p>
            <a:r>
              <a:rPr lang="en-US"/>
              <a:t>Erlang is The</a:t>
            </a:r>
            <a:r>
              <a:rPr lang="en-US">
                <a:ea typeface="+mn-lt"/>
                <a:cs typeface="+mn-lt"/>
              </a:rPr>
              <a:t> biggest inspiration for Elixir. Erlang was created in the 1980s by Ericsson for telecommunication systems  designed to handle millions of connections, never crash, and run 24/7.</a:t>
            </a:r>
            <a:endParaRPr lang="en-US"/>
          </a:p>
          <a:p>
            <a:r>
              <a:rPr lang="en-US">
                <a:ea typeface="+mn-lt"/>
                <a:cs typeface="+mn-lt"/>
              </a:rPr>
              <a:t>Elixir runs on the Erlang BEAM Virtual Machine, meaning it inherits Erlang’s strengths:</a:t>
            </a:r>
            <a:endParaRPr lang="en-US"/>
          </a:p>
          <a:p>
            <a:pPr marL="493395" lvl="1"/>
            <a:r>
              <a:rPr lang="en-US" b="1">
                <a:ea typeface="+mn-lt"/>
                <a:cs typeface="+mn-lt"/>
              </a:rPr>
              <a:t>Massive concurrency</a:t>
            </a:r>
            <a:r>
              <a:rPr lang="en-US">
                <a:ea typeface="+mn-lt"/>
                <a:cs typeface="+mn-lt"/>
              </a:rPr>
              <a:t> (many tasks at once)</a:t>
            </a:r>
            <a:endParaRPr lang="en-US"/>
          </a:p>
          <a:p>
            <a:pPr marL="493395" lvl="1"/>
            <a:r>
              <a:rPr lang="en-US" b="1">
                <a:ea typeface="+mn-lt"/>
                <a:cs typeface="+mn-lt"/>
              </a:rPr>
              <a:t>Fault tolerance</a:t>
            </a:r>
            <a:r>
              <a:rPr lang="en-US">
                <a:ea typeface="+mn-lt"/>
                <a:cs typeface="+mn-lt"/>
              </a:rPr>
              <a:t> (self-healing systems)</a:t>
            </a:r>
            <a:endParaRPr lang="en-US"/>
          </a:p>
          <a:p>
            <a:pPr marL="493395" lvl="1"/>
            <a:r>
              <a:rPr lang="en-US" b="1">
                <a:ea typeface="+mn-lt"/>
                <a:cs typeface="+mn-lt"/>
              </a:rPr>
              <a:t>Distributed computing</a:t>
            </a:r>
            <a:r>
              <a:rPr lang="en-US">
                <a:ea typeface="+mn-lt"/>
                <a:cs typeface="+mn-lt"/>
              </a:rPr>
              <a:t> (runs across many servers)</a:t>
            </a:r>
            <a:endParaRPr lang="en-US"/>
          </a:p>
          <a:p>
            <a:r>
              <a:rPr lang="en-US">
                <a:ea typeface="+mn-lt"/>
                <a:cs typeface="+mn-lt"/>
              </a:rPr>
              <a:t>José Valim was part of the</a:t>
            </a:r>
            <a:r>
              <a:rPr lang="en-US" b="1">
                <a:ea typeface="+mn-lt"/>
                <a:cs typeface="+mn-lt"/>
              </a:rPr>
              <a:t> </a:t>
            </a:r>
            <a:r>
              <a:rPr lang="en-US">
                <a:ea typeface="+mn-lt"/>
                <a:cs typeface="+mn-lt"/>
              </a:rPr>
              <a:t>Ruby on Rails core team before creating Elixir.</a:t>
            </a:r>
            <a:endParaRPr lang="en-US"/>
          </a:p>
          <a:p>
            <a:r>
              <a:rPr lang="en-US">
                <a:ea typeface="+mn-lt"/>
                <a:cs typeface="+mn-lt"/>
              </a:rPr>
              <a:t>He loved Ruby’s clean, human friendly syntax and developer productivity, so he brought that same friendliness into Elixir.</a:t>
            </a:r>
            <a:endParaRPr lang="en-US"/>
          </a:p>
          <a:p>
            <a:r>
              <a:rPr lang="en-US">
                <a:ea typeface="+mn-lt"/>
                <a:cs typeface="+mn-lt"/>
              </a:rPr>
              <a:t>Elixir code looks beautiful and easy to read like Ruby but performs like Erlang.</a:t>
            </a:r>
            <a:endParaRPr lang="en-US"/>
          </a:p>
          <a:p>
            <a:endParaRPr lang="en-US"/>
          </a:p>
        </p:txBody>
      </p:sp>
    </p:spTree>
    <p:extLst>
      <p:ext uri="{BB962C8B-B14F-4D97-AF65-F5344CB8AC3E}">
        <p14:creationId xmlns:p14="http://schemas.microsoft.com/office/powerpoint/2010/main" val="1300698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C7049-3491-143B-C583-2948B966105F}"/>
              </a:ext>
            </a:extLst>
          </p:cNvPr>
          <p:cNvSpPr>
            <a:spLocks noGrp="1"/>
          </p:cNvSpPr>
          <p:nvPr>
            <p:ph type="title"/>
          </p:nvPr>
        </p:nvSpPr>
        <p:spPr>
          <a:xfrm>
            <a:off x="-2571" y="2245"/>
            <a:ext cx="2983229" cy="2612976"/>
          </a:xfrm>
        </p:spPr>
        <p:txBody>
          <a:bodyPr vert="horz" lIns="91440" tIns="45720" rIns="91440" bIns="45720" rtlCol="0" anchor="t">
            <a:normAutofit/>
          </a:bodyPr>
          <a:lstStyle/>
          <a:p>
            <a:r>
              <a:rPr lang="en-US" sz="4400"/>
              <a:t>What does Elixir Code look like?</a:t>
            </a:r>
          </a:p>
        </p:txBody>
      </p:sp>
      <p:pic>
        <p:nvPicPr>
          <p:cNvPr id="4" name="Content Placeholder 3" descr="A screenshot of a computer code&#10;&#10;AI-generated content may be incorrect.">
            <a:extLst>
              <a:ext uri="{FF2B5EF4-FFF2-40B4-BE49-F238E27FC236}">
                <a16:creationId xmlns:a16="http://schemas.microsoft.com/office/drawing/2014/main" id="{EACF7D86-C8B7-1AA5-2E63-93F07AB83770}"/>
              </a:ext>
            </a:extLst>
          </p:cNvPr>
          <p:cNvPicPr>
            <a:picLocks noGrp="1" noChangeAspect="1"/>
          </p:cNvPicPr>
          <p:nvPr>
            <p:ph idx="1"/>
          </p:nvPr>
        </p:nvPicPr>
        <p:blipFill>
          <a:blip r:embed="rId2"/>
          <a:stretch>
            <a:fillRect/>
          </a:stretch>
        </p:blipFill>
        <p:spPr>
          <a:xfrm>
            <a:off x="4229100" y="1886405"/>
            <a:ext cx="7290648" cy="3025619"/>
          </a:xfrm>
          <a:prstGeom prst="rect">
            <a:avLst/>
          </a:prstGeom>
        </p:spPr>
      </p:pic>
      <p:cxnSp>
        <p:nvCxnSpPr>
          <p:cNvPr id="13" name="Straight Connector 12">
            <a:extLst>
              <a:ext uri="{FF2B5EF4-FFF2-40B4-BE49-F238E27FC236}">
                <a16:creationId xmlns:a16="http://schemas.microsoft.com/office/drawing/2014/main" id="{426B4E86-32C4-273A-1ADF-6B44243549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9059863-2B4D-D815-65C1-D2EB79BEFF81}"/>
              </a:ext>
            </a:extLst>
          </p:cNvPr>
          <p:cNvSpPr txBox="1"/>
          <p:nvPr/>
        </p:nvSpPr>
        <p:spPr>
          <a:xfrm>
            <a:off x="73446" y="2988325"/>
            <a:ext cx="437002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a:t>Runs two tasks at the same time.</a:t>
            </a:r>
          </a:p>
          <a:p>
            <a:pPr marL="228600" indent="-228600">
              <a:buFont typeface=""/>
              <a:buChar char="•"/>
            </a:pPr>
            <a:r>
              <a:rPr lang="en-US"/>
              <a:t>Each task waits a different amount of time.</a:t>
            </a:r>
          </a:p>
          <a:p>
            <a:pPr marL="228600" indent="-228600">
              <a:buFont typeface=""/>
              <a:buChar char="•"/>
            </a:pPr>
            <a:r>
              <a:rPr lang="en-US"/>
              <a:t>Collects the results when both are finished.</a:t>
            </a:r>
          </a:p>
          <a:p>
            <a:pPr marL="285750" indent="-285750">
              <a:buFont typeface="Arial"/>
              <a:buChar char="•"/>
            </a:pPr>
            <a:r>
              <a:rPr lang="en-US">
                <a:ea typeface="+mn-lt"/>
                <a:cs typeface="+mn-lt"/>
              </a:rPr>
              <a:t>(Task 1 done, Task 2 done)</a:t>
            </a:r>
            <a:endParaRPr lang="en-US"/>
          </a:p>
          <a:p>
            <a:pPr marL="228600" indent="-228600">
              <a:buFont typeface=""/>
              <a:buChar char="•"/>
            </a:pPr>
            <a:endParaRPr lang="en-US"/>
          </a:p>
          <a:p>
            <a:pPr algn="ctr"/>
            <a:endParaRPr lang="en-US"/>
          </a:p>
        </p:txBody>
      </p:sp>
    </p:spTree>
    <p:extLst>
      <p:ext uri="{BB962C8B-B14F-4D97-AF65-F5344CB8AC3E}">
        <p14:creationId xmlns:p14="http://schemas.microsoft.com/office/powerpoint/2010/main" val="430845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366A3A-EF04-3A35-F24B-E1CF5D1D9E54}"/>
              </a:ext>
            </a:extLst>
          </p:cNvPr>
          <p:cNvSpPr>
            <a:spLocks noGrp="1"/>
          </p:cNvSpPr>
          <p:nvPr>
            <p:ph type="title"/>
          </p:nvPr>
        </p:nvSpPr>
        <p:spPr>
          <a:xfrm>
            <a:off x="640080" y="914399"/>
            <a:ext cx="10847494" cy="1171069"/>
          </a:xfrm>
        </p:spPr>
        <p:txBody>
          <a:bodyPr anchor="t">
            <a:normAutofit/>
          </a:bodyPr>
          <a:lstStyle/>
          <a:p>
            <a:r>
              <a:rPr lang="en-US"/>
              <a:t>Another Example</a:t>
            </a:r>
          </a:p>
        </p:txBody>
      </p:sp>
      <p:pic>
        <p:nvPicPr>
          <p:cNvPr id="4" name="Content Placeholder 3" descr="A computer screen shot of a code&#10;&#10;AI-generated content may be incorrect.">
            <a:extLst>
              <a:ext uri="{FF2B5EF4-FFF2-40B4-BE49-F238E27FC236}">
                <a16:creationId xmlns:a16="http://schemas.microsoft.com/office/drawing/2014/main" id="{D5AC1745-76EA-AF81-3452-3002244446F1}"/>
              </a:ext>
            </a:extLst>
          </p:cNvPr>
          <p:cNvPicPr>
            <a:picLocks noChangeAspect="1"/>
          </p:cNvPicPr>
          <p:nvPr/>
        </p:nvPicPr>
        <p:blipFill>
          <a:blip r:embed="rId2"/>
          <a:stretch>
            <a:fillRect/>
          </a:stretch>
        </p:blipFill>
        <p:spPr>
          <a:xfrm>
            <a:off x="795859" y="1999890"/>
            <a:ext cx="5648193" cy="4227349"/>
          </a:xfrm>
          <a:prstGeom prst="rect">
            <a:avLst/>
          </a:prstGeom>
        </p:spPr>
      </p:pic>
      <p:sp>
        <p:nvSpPr>
          <p:cNvPr id="8" name="Content Placeholder 7">
            <a:extLst>
              <a:ext uri="{FF2B5EF4-FFF2-40B4-BE49-F238E27FC236}">
                <a16:creationId xmlns:a16="http://schemas.microsoft.com/office/drawing/2014/main" id="{CC9FAE51-3D89-CD63-384A-8DB6DA3A85CF}"/>
              </a:ext>
            </a:extLst>
          </p:cNvPr>
          <p:cNvSpPr>
            <a:spLocks noGrp="1"/>
          </p:cNvSpPr>
          <p:nvPr>
            <p:ph idx="1"/>
          </p:nvPr>
        </p:nvSpPr>
        <p:spPr>
          <a:xfrm>
            <a:off x="6915150" y="2256287"/>
            <a:ext cx="4563618" cy="3760459"/>
          </a:xfrm>
        </p:spPr>
        <p:txBody>
          <a:bodyPr anchor="t">
            <a:normAutofit/>
          </a:bodyPr>
          <a:lstStyle/>
          <a:p>
            <a:r>
              <a:rPr lang="en-US"/>
              <a:t>When using function expressions, you can use the pipe operator to pass the value to one expressions to another.</a:t>
            </a:r>
          </a:p>
        </p:txBody>
      </p:sp>
      <p:cxnSp>
        <p:nvCxnSpPr>
          <p:cNvPr id="13" name="Straight Connector 12">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33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915844-48F6-FCD3-A9F0-8CB8B57D8804}"/>
              </a:ext>
            </a:extLst>
          </p:cNvPr>
          <p:cNvSpPr>
            <a:spLocks noGrp="1"/>
          </p:cNvSpPr>
          <p:nvPr>
            <p:ph type="title"/>
          </p:nvPr>
        </p:nvSpPr>
        <p:spPr>
          <a:xfrm>
            <a:off x="209384" y="5093252"/>
            <a:ext cx="3327886" cy="2799345"/>
          </a:xfrm>
        </p:spPr>
        <p:txBody>
          <a:bodyPr anchor="t">
            <a:normAutofit/>
          </a:bodyPr>
          <a:lstStyle/>
          <a:p>
            <a:r>
              <a:rPr lang="en-US"/>
              <a:t>Exilir</a:t>
            </a:r>
            <a:r>
              <a:rPr lang="en-US" dirty="0"/>
              <a:t> Vs Ruby Code</a:t>
            </a:r>
            <a:endParaRPr lang="en-US" b="0" dirty="0"/>
          </a:p>
          <a:p>
            <a:endParaRPr lang="en-US" dirty="0"/>
          </a:p>
        </p:txBody>
      </p:sp>
      <p:pic>
        <p:nvPicPr>
          <p:cNvPr id="4" name="Content Placeholder 3" descr="Elixir vs Ruby — where to use?">
            <a:extLst>
              <a:ext uri="{FF2B5EF4-FFF2-40B4-BE49-F238E27FC236}">
                <a16:creationId xmlns:a16="http://schemas.microsoft.com/office/drawing/2014/main" id="{3A74A68A-1FB1-2506-D466-7DCFA655F451}"/>
              </a:ext>
            </a:extLst>
          </p:cNvPr>
          <p:cNvPicPr>
            <a:picLocks noChangeAspect="1"/>
          </p:cNvPicPr>
          <p:nvPr/>
        </p:nvPicPr>
        <p:blipFill>
          <a:blip r:embed="rId2"/>
          <a:stretch>
            <a:fillRect/>
          </a:stretch>
        </p:blipFill>
        <p:spPr>
          <a:xfrm>
            <a:off x="207613" y="2594344"/>
            <a:ext cx="3329657" cy="1664828"/>
          </a:xfrm>
          <a:prstGeom prst="rect">
            <a:avLst/>
          </a:prstGeom>
        </p:spPr>
      </p:pic>
      <p:pic>
        <p:nvPicPr>
          <p:cNvPr id="6" name="Picture 5" descr="A screenshot of a computer code&#10;&#10;AI-generated content may be incorrect.">
            <a:extLst>
              <a:ext uri="{FF2B5EF4-FFF2-40B4-BE49-F238E27FC236}">
                <a16:creationId xmlns:a16="http://schemas.microsoft.com/office/drawing/2014/main" id="{0E4150C5-5C65-BC40-1D94-A23A188E216C}"/>
              </a:ext>
            </a:extLst>
          </p:cNvPr>
          <p:cNvPicPr>
            <a:picLocks noChangeAspect="1"/>
          </p:cNvPicPr>
          <p:nvPr/>
        </p:nvPicPr>
        <p:blipFill>
          <a:blip r:embed="rId3"/>
          <a:stretch>
            <a:fillRect/>
          </a:stretch>
        </p:blipFill>
        <p:spPr>
          <a:xfrm>
            <a:off x="3978389" y="182207"/>
            <a:ext cx="3572613" cy="3595707"/>
          </a:xfrm>
          <a:prstGeom prst="rect">
            <a:avLst/>
          </a:prstGeom>
        </p:spPr>
      </p:pic>
      <p:pic>
        <p:nvPicPr>
          <p:cNvPr id="5" name="Picture 4" descr="A computer code with text&#10;&#10;AI-generated content may be incorrect.">
            <a:extLst>
              <a:ext uri="{FF2B5EF4-FFF2-40B4-BE49-F238E27FC236}">
                <a16:creationId xmlns:a16="http://schemas.microsoft.com/office/drawing/2014/main" id="{43DCF1A0-4E60-DA2A-4DB5-4271E106D546}"/>
              </a:ext>
            </a:extLst>
          </p:cNvPr>
          <p:cNvPicPr>
            <a:picLocks noChangeAspect="1"/>
          </p:cNvPicPr>
          <p:nvPr/>
        </p:nvPicPr>
        <p:blipFill>
          <a:blip r:embed="rId4"/>
          <a:stretch>
            <a:fillRect/>
          </a:stretch>
        </p:blipFill>
        <p:spPr>
          <a:xfrm>
            <a:off x="7806361" y="185227"/>
            <a:ext cx="3426473" cy="3567580"/>
          </a:xfrm>
          <a:prstGeom prst="rect">
            <a:avLst/>
          </a:prstGeom>
        </p:spPr>
      </p:pic>
      <p:cxnSp>
        <p:nvCxnSpPr>
          <p:cNvPr id="15" name="Straight Connector 14">
            <a:extLst>
              <a:ext uri="{FF2B5EF4-FFF2-40B4-BE49-F238E27FC236}">
                <a16:creationId xmlns:a16="http://schemas.microsoft.com/office/drawing/2014/main" id="{3153FDD1-3F11-CEAD-E1A8-C58867359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63103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3B722206-F407-0B80-0A4B-5FA1AC4E5085}"/>
              </a:ext>
            </a:extLst>
          </p:cNvPr>
          <p:cNvSpPr>
            <a:spLocks noGrp="1"/>
          </p:cNvSpPr>
          <p:nvPr>
            <p:ph idx="1"/>
          </p:nvPr>
        </p:nvSpPr>
        <p:spPr>
          <a:xfrm>
            <a:off x="4613494" y="4259028"/>
            <a:ext cx="6972732" cy="3143238"/>
          </a:xfrm>
        </p:spPr>
        <p:txBody>
          <a:bodyPr anchor="t">
            <a:normAutofit/>
          </a:bodyPr>
          <a:lstStyle/>
          <a:p>
            <a:r>
              <a:rPr lang="en-US" dirty="0">
                <a:ea typeface="+mn-lt"/>
                <a:cs typeface="+mn-lt"/>
              </a:rPr>
              <a:t>Both dynamically typed.</a:t>
            </a:r>
            <a:endParaRPr lang="en-US" dirty="0"/>
          </a:p>
          <a:p>
            <a:r>
              <a:rPr lang="en-US" dirty="0">
                <a:ea typeface="+mn-lt"/>
                <a:cs typeface="+mn-lt"/>
              </a:rPr>
              <a:t>Elixir variables work by once assigned, you can’t change them you can rebind, but the original value is preserved</a:t>
            </a:r>
            <a:endParaRPr lang="en-US" dirty="0"/>
          </a:p>
          <a:p>
            <a:endParaRPr lang="en-US"/>
          </a:p>
          <a:p>
            <a:r>
              <a:rPr lang="en-US" dirty="0">
                <a:ea typeface="+mn-lt"/>
                <a:cs typeface="+mn-lt"/>
              </a:rPr>
              <a:t>Ruby variables are changeable.</a:t>
            </a:r>
            <a:endParaRPr lang="en-US" dirty="0"/>
          </a:p>
        </p:txBody>
      </p:sp>
    </p:spTree>
    <p:extLst>
      <p:ext uri="{BB962C8B-B14F-4D97-AF65-F5344CB8AC3E}">
        <p14:creationId xmlns:p14="http://schemas.microsoft.com/office/powerpoint/2010/main" val="1813232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BDC0C-B6F4-D31F-4828-5D3EB9738D2E}"/>
              </a:ext>
            </a:extLst>
          </p:cNvPr>
          <p:cNvSpPr>
            <a:spLocks noGrp="1"/>
          </p:cNvSpPr>
          <p:nvPr>
            <p:ph type="title"/>
          </p:nvPr>
        </p:nvSpPr>
        <p:spPr>
          <a:xfrm>
            <a:off x="640080" y="3794760"/>
            <a:ext cx="3975869" cy="2055218"/>
          </a:xfrm>
        </p:spPr>
        <p:txBody>
          <a:bodyPr anchor="t">
            <a:normAutofit/>
          </a:bodyPr>
          <a:lstStyle/>
          <a:p>
            <a:r>
              <a:rPr lang="en-US" b="0">
                <a:ea typeface="+mj-lt"/>
                <a:cs typeface="+mj-lt"/>
              </a:rPr>
              <a:t>New features &amp; unique constructs</a:t>
            </a:r>
            <a:endParaRPr lang="en-US"/>
          </a:p>
        </p:txBody>
      </p:sp>
      <p:pic>
        <p:nvPicPr>
          <p:cNvPr id="4" name="Picture 3" descr="A black text with a white background&#10;&#10;AI-generated content may be incorrect.">
            <a:extLst>
              <a:ext uri="{FF2B5EF4-FFF2-40B4-BE49-F238E27FC236}">
                <a16:creationId xmlns:a16="http://schemas.microsoft.com/office/drawing/2014/main" id="{36F95FE2-7FE8-B10E-7950-207D87BBFE18}"/>
              </a:ext>
            </a:extLst>
          </p:cNvPr>
          <p:cNvPicPr>
            <a:picLocks noChangeAspect="1"/>
          </p:cNvPicPr>
          <p:nvPr/>
        </p:nvPicPr>
        <p:blipFill>
          <a:blip r:embed="rId2"/>
          <a:stretch>
            <a:fillRect/>
          </a:stretch>
        </p:blipFill>
        <p:spPr>
          <a:xfrm>
            <a:off x="180751" y="611767"/>
            <a:ext cx="5015060" cy="943243"/>
          </a:xfrm>
          <a:prstGeom prst="rect">
            <a:avLst/>
          </a:prstGeom>
        </p:spPr>
      </p:pic>
      <p:sp>
        <p:nvSpPr>
          <p:cNvPr id="3" name="Content Placeholder 2">
            <a:extLst>
              <a:ext uri="{FF2B5EF4-FFF2-40B4-BE49-F238E27FC236}">
                <a16:creationId xmlns:a16="http://schemas.microsoft.com/office/drawing/2014/main" id="{5548B05A-3C6A-9044-1B2B-3F5A13318772}"/>
              </a:ext>
            </a:extLst>
          </p:cNvPr>
          <p:cNvSpPr>
            <a:spLocks noGrp="1"/>
          </p:cNvSpPr>
          <p:nvPr>
            <p:ph idx="1"/>
          </p:nvPr>
        </p:nvSpPr>
        <p:spPr>
          <a:xfrm>
            <a:off x="5431536" y="914399"/>
            <a:ext cx="6056039" cy="5164175"/>
          </a:xfrm>
        </p:spPr>
        <p:txBody>
          <a:bodyPr vert="horz" lIns="91440" tIns="45720" rIns="91440" bIns="45720" rtlCol="0" anchor="t">
            <a:normAutofit/>
          </a:bodyPr>
          <a:lstStyle/>
          <a:p>
            <a:r>
              <a:rPr lang="en-US"/>
              <a:t>Instead of traditional if statements, Elixir uses pattern matching to make decisions.</a:t>
            </a:r>
          </a:p>
          <a:p>
            <a:r>
              <a:rPr lang="en-US">
                <a:ea typeface="+mn-lt"/>
                <a:cs typeface="+mn-lt"/>
              </a:rPr>
              <a:t>Data in Elixir can’t be changed once created instead, new versions are made.</a:t>
            </a:r>
          </a:p>
          <a:p>
            <a:r>
              <a:rPr lang="en-US">
                <a:ea typeface="+mn-lt"/>
                <a:cs typeface="+mn-lt"/>
              </a:rPr>
              <a:t>Elixir allows updating code without stopping the program.</a:t>
            </a:r>
            <a:endParaRPr lang="en-US"/>
          </a:p>
        </p:txBody>
      </p:sp>
      <p:cxnSp>
        <p:nvCxnSpPr>
          <p:cNvPr id="11" name="Straight Connector 10">
            <a:extLst>
              <a:ext uri="{FF2B5EF4-FFF2-40B4-BE49-F238E27FC236}">
                <a16:creationId xmlns:a16="http://schemas.microsoft.com/office/drawing/2014/main" id="{3CB646F3-FFAB-11FA-9A88-F695FA818D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906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3AB8-D5F6-602A-5F45-CA7B33549710}"/>
              </a:ext>
            </a:extLst>
          </p:cNvPr>
          <p:cNvSpPr>
            <a:spLocks noGrp="1"/>
          </p:cNvSpPr>
          <p:nvPr>
            <p:ph type="title"/>
          </p:nvPr>
        </p:nvSpPr>
        <p:spPr/>
        <p:txBody>
          <a:bodyPr/>
          <a:lstStyle/>
          <a:p>
            <a:r>
              <a:rPr lang="en-US" b="0">
                <a:ea typeface="+mj-lt"/>
                <a:cs typeface="+mj-lt"/>
              </a:rPr>
              <a:t>Interesting Facts</a:t>
            </a:r>
            <a:endParaRPr lang="en-US">
              <a:ea typeface="+mj-lt"/>
              <a:cs typeface="+mj-lt"/>
            </a:endParaRPr>
          </a:p>
        </p:txBody>
      </p:sp>
      <p:sp>
        <p:nvSpPr>
          <p:cNvPr id="3" name="Content Placeholder 2">
            <a:extLst>
              <a:ext uri="{FF2B5EF4-FFF2-40B4-BE49-F238E27FC236}">
                <a16:creationId xmlns:a16="http://schemas.microsoft.com/office/drawing/2014/main" id="{3EEF2BFB-7683-0AB3-A41A-6301F70C403A}"/>
              </a:ext>
            </a:extLst>
          </p:cNvPr>
          <p:cNvSpPr>
            <a:spLocks noGrp="1"/>
          </p:cNvSpPr>
          <p:nvPr>
            <p:ph idx="1"/>
          </p:nvPr>
        </p:nvSpPr>
        <p:spPr/>
        <p:txBody>
          <a:bodyPr vert="horz" lIns="91440" tIns="45720" rIns="91440" bIns="45720" rtlCol="0" anchor="t">
            <a:normAutofit/>
          </a:bodyPr>
          <a:lstStyle/>
          <a:p>
            <a:pPr marL="0" indent="0">
              <a:buNone/>
            </a:pPr>
            <a:endParaRPr lang="en-US"/>
          </a:p>
          <a:p>
            <a:r>
              <a:rPr lang="en-US"/>
              <a:t>José Valim has said he worked on early versions of Elixir in Brazilian coffee shops while trying to improve scalability problems in Ruby on Rails projects.</a:t>
            </a:r>
          </a:p>
          <a:p>
            <a:r>
              <a:rPr lang="en-US"/>
              <a:t>Elixir Apps Can Run Forever</a:t>
            </a:r>
          </a:p>
          <a:p>
            <a:r>
              <a:rPr lang="en-US"/>
              <a:t>Systems written in Elixir often run for years without restarting because of its fault-tolerant design.</a:t>
            </a:r>
          </a:p>
          <a:p>
            <a:r>
              <a:rPr lang="en-US">
                <a:ea typeface="+mn-lt"/>
                <a:cs typeface="+mn-lt"/>
              </a:rPr>
              <a:t>Most programming languages are either functional or concurrent — Elixir is both.</a:t>
            </a:r>
            <a:endParaRPr lang="en-US"/>
          </a:p>
        </p:txBody>
      </p:sp>
    </p:spTree>
    <p:extLst>
      <p:ext uri="{BB962C8B-B14F-4D97-AF65-F5344CB8AC3E}">
        <p14:creationId xmlns:p14="http://schemas.microsoft.com/office/powerpoint/2010/main" val="13062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20D8-99D9-6AC9-2D53-1003E1E6CCE7}"/>
              </a:ext>
            </a:extLst>
          </p:cNvPr>
          <p:cNvSpPr>
            <a:spLocks noGrp="1"/>
          </p:cNvSpPr>
          <p:nvPr>
            <p:ph type="title"/>
          </p:nvPr>
        </p:nvSpPr>
        <p:spPr>
          <a:xfrm>
            <a:off x="1092862" y="2221949"/>
            <a:ext cx="10890929" cy="1097280"/>
          </a:xfrm>
        </p:spPr>
        <p:txBody>
          <a:bodyPr>
            <a:noAutofit/>
          </a:bodyPr>
          <a:lstStyle/>
          <a:p>
            <a:r>
              <a:rPr lang="en-US" sz="8000"/>
              <a:t>Thank You Questions?</a:t>
            </a:r>
          </a:p>
        </p:txBody>
      </p:sp>
    </p:spTree>
    <p:extLst>
      <p:ext uri="{BB962C8B-B14F-4D97-AF65-F5344CB8AC3E}">
        <p14:creationId xmlns:p14="http://schemas.microsoft.com/office/powerpoint/2010/main" val="269880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7F804A-D3BA-0FF9-0351-5BA5409E1328}"/>
              </a:ext>
            </a:extLst>
          </p:cNvPr>
          <p:cNvSpPr>
            <a:spLocks noGrp="1"/>
          </p:cNvSpPr>
          <p:nvPr>
            <p:ph type="title"/>
          </p:nvPr>
        </p:nvSpPr>
        <p:spPr>
          <a:xfrm>
            <a:off x="640080" y="914399"/>
            <a:ext cx="10847494" cy="1171069"/>
          </a:xfrm>
        </p:spPr>
        <p:txBody>
          <a:bodyPr vert="horz" lIns="91440" tIns="45720" rIns="91440" bIns="45720" rtlCol="0" anchor="t">
            <a:normAutofit/>
          </a:bodyPr>
          <a:lstStyle/>
          <a:p>
            <a:r>
              <a:rPr lang="en-US"/>
              <a:t>What is Elixir?</a:t>
            </a:r>
          </a:p>
          <a:p>
            <a:endParaRPr lang="en-US"/>
          </a:p>
        </p:txBody>
      </p:sp>
      <p:pic>
        <p:nvPicPr>
          <p:cNvPr id="4" name="Content Placeholder 3" descr="A logo with a purple and white circle&#10;&#10;AI-generated content may be incorrect.">
            <a:extLst>
              <a:ext uri="{FF2B5EF4-FFF2-40B4-BE49-F238E27FC236}">
                <a16:creationId xmlns:a16="http://schemas.microsoft.com/office/drawing/2014/main" id="{B049382D-82C1-8C25-3ABD-52226FE21E04}"/>
              </a:ext>
            </a:extLst>
          </p:cNvPr>
          <p:cNvPicPr>
            <a:picLocks noGrp="1" noChangeAspect="1"/>
          </p:cNvPicPr>
          <p:nvPr>
            <p:ph idx="1"/>
          </p:nvPr>
        </p:nvPicPr>
        <p:blipFill>
          <a:blip r:embed="rId2"/>
          <a:stretch>
            <a:fillRect/>
          </a:stretch>
        </p:blipFill>
        <p:spPr>
          <a:xfrm>
            <a:off x="713232" y="2772557"/>
            <a:ext cx="5648193" cy="2727919"/>
          </a:xfrm>
          <a:prstGeom prst="rect">
            <a:avLst/>
          </a:prstGeom>
        </p:spPr>
      </p:pic>
      <p:sp>
        <p:nvSpPr>
          <p:cNvPr id="5" name="TextBox 4">
            <a:extLst>
              <a:ext uri="{FF2B5EF4-FFF2-40B4-BE49-F238E27FC236}">
                <a16:creationId xmlns:a16="http://schemas.microsoft.com/office/drawing/2014/main" id="{172B06ED-8AAB-B372-2EBD-A03BAB9C2C85}"/>
              </a:ext>
            </a:extLst>
          </p:cNvPr>
          <p:cNvSpPr txBox="1"/>
          <p:nvPr/>
        </p:nvSpPr>
        <p:spPr>
          <a:xfrm>
            <a:off x="6915150" y="2256287"/>
            <a:ext cx="4563618" cy="376045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120000"/>
              </a:lnSpc>
              <a:spcAft>
                <a:spcPts val="600"/>
              </a:spcAft>
              <a:buSzPct val="87000"/>
              <a:buFont typeface="Arial" panose="020B0604020202020204" pitchFamily="34" charset="0"/>
              <a:buChar char="•"/>
            </a:pPr>
            <a:r>
              <a:rPr lang="en-US"/>
              <a:t>Elixir is a dynamic general purpose programming language that is designed to build scalable concurrent applications. </a:t>
            </a:r>
          </a:p>
          <a:p>
            <a:pPr>
              <a:lnSpc>
                <a:spcPct val="120000"/>
              </a:lnSpc>
              <a:spcAft>
                <a:spcPts val="600"/>
              </a:spcAft>
              <a:buSzPct val="87000"/>
              <a:buFont typeface="Arial" panose="020B0604020202020204" pitchFamily="34" charset="0"/>
              <a:buChar char="•"/>
            </a:pPr>
            <a:r>
              <a:rPr lang="en-US">
                <a:ea typeface="+mn-lt"/>
                <a:cs typeface="+mn-lt"/>
              </a:rPr>
              <a:t>Elixir is trusted by companies that value real-time performance, fault tolerance, and scalability.</a:t>
            </a:r>
          </a:p>
        </p:txBody>
      </p:sp>
      <p:cxnSp>
        <p:nvCxnSpPr>
          <p:cNvPr id="20" name="Straight Connector 19">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800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8A6B36-86ED-D302-8B08-FC2CE28EB4AA}"/>
              </a:ext>
            </a:extLst>
          </p:cNvPr>
          <p:cNvSpPr>
            <a:spLocks noGrp="1"/>
          </p:cNvSpPr>
          <p:nvPr>
            <p:ph type="title"/>
          </p:nvPr>
        </p:nvSpPr>
        <p:spPr>
          <a:xfrm>
            <a:off x="640080" y="914399"/>
            <a:ext cx="3000587" cy="4160520"/>
          </a:xfrm>
        </p:spPr>
        <p:txBody>
          <a:bodyPr anchor="t">
            <a:normAutofit/>
          </a:bodyPr>
          <a:lstStyle/>
          <a:p>
            <a:r>
              <a:rPr lang="en-US" sz="3600"/>
              <a:t>What does that mean?</a:t>
            </a:r>
          </a:p>
        </p:txBody>
      </p:sp>
      <p:cxnSp>
        <p:nvCxnSpPr>
          <p:cNvPr id="11" name="Straight Connector 10">
            <a:extLst>
              <a:ext uri="{FF2B5EF4-FFF2-40B4-BE49-F238E27FC236}">
                <a16:creationId xmlns:a16="http://schemas.microsoft.com/office/drawing/2014/main" id="{05ADA91C-AD52-A530-A898-AD6E698745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65D3D32-B7F6-394F-C638-9AF8D1020EA6}"/>
              </a:ext>
            </a:extLst>
          </p:cNvPr>
          <p:cNvGraphicFramePr>
            <a:graphicFrameLocks noGrp="1"/>
          </p:cNvGraphicFramePr>
          <p:nvPr>
            <p:ph idx="1"/>
            <p:extLst>
              <p:ext uri="{D42A27DB-BD31-4B8C-83A1-F6EECF244321}">
                <p14:modId xmlns:p14="http://schemas.microsoft.com/office/powerpoint/2010/main" val="67953227"/>
              </p:ext>
            </p:extLst>
          </p:nvPr>
        </p:nvGraphicFramePr>
        <p:xfrm>
          <a:off x="4303332" y="891606"/>
          <a:ext cx="7216416" cy="5111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6663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B7D365-641B-1ACA-3E1E-9624F0A57407}"/>
              </a:ext>
            </a:extLst>
          </p:cNvPr>
          <p:cNvSpPr>
            <a:spLocks noGrp="1"/>
          </p:cNvSpPr>
          <p:nvPr>
            <p:ph type="title"/>
          </p:nvPr>
        </p:nvSpPr>
        <p:spPr>
          <a:xfrm>
            <a:off x="640079" y="1371600"/>
            <a:ext cx="6382512" cy="1097280"/>
          </a:xfrm>
        </p:spPr>
        <p:txBody>
          <a:bodyPr>
            <a:normAutofit/>
          </a:bodyPr>
          <a:lstStyle/>
          <a:p>
            <a:r>
              <a:rPr lang="en-US"/>
              <a:t>Why people love Elixir?</a:t>
            </a:r>
          </a:p>
        </p:txBody>
      </p:sp>
      <p:cxnSp>
        <p:nvCxnSpPr>
          <p:cNvPr id="28" name="Straight Connector 27">
            <a:extLst>
              <a:ext uri="{FF2B5EF4-FFF2-40B4-BE49-F238E27FC236}">
                <a16:creationId xmlns:a16="http://schemas.microsoft.com/office/drawing/2014/main" id="{A1DB5636-7209-441D-A20B-2A24C54D5C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B2B86719-0683-06D9-C01D-5681DD2195DF}"/>
              </a:ext>
            </a:extLst>
          </p:cNvPr>
          <p:cNvSpPr>
            <a:spLocks noGrp="1"/>
          </p:cNvSpPr>
          <p:nvPr>
            <p:ph idx="1"/>
          </p:nvPr>
        </p:nvSpPr>
        <p:spPr>
          <a:xfrm>
            <a:off x="640079" y="2633236"/>
            <a:ext cx="6382512" cy="3664681"/>
          </a:xfrm>
        </p:spPr>
        <p:txBody>
          <a:bodyPr vert="horz" lIns="91440" tIns="45720" rIns="91440" bIns="45720" rtlCol="0" anchor="t">
            <a:normAutofit/>
          </a:bodyPr>
          <a:lstStyle/>
          <a:p>
            <a:r>
              <a:rPr lang="en-US"/>
              <a:t>Elixir ranks as one of the most loved programming languages. </a:t>
            </a:r>
            <a:r>
              <a:rPr lang="en-US">
                <a:ea typeface="+mn-lt"/>
                <a:cs typeface="+mn-lt"/>
              </a:rPr>
              <a:t>Elixir special is that it’s designed to build scalable and concurrent applications.</a:t>
            </a:r>
          </a:p>
          <a:p>
            <a:r>
              <a:rPr lang="en-US">
                <a:ea typeface="+mn-lt"/>
                <a:cs typeface="+mn-lt"/>
              </a:rPr>
              <a:t>Dynamically typed language  </a:t>
            </a:r>
          </a:p>
          <a:p>
            <a:r>
              <a:rPr lang="en-US">
                <a:ea typeface="+mn-lt"/>
                <a:cs typeface="+mn-lt"/>
              </a:rPr>
              <a:t>Minimal Ruby inspired syntax</a:t>
            </a:r>
          </a:p>
          <a:p>
            <a:r>
              <a:rPr lang="en-US">
                <a:ea typeface="+mn-lt"/>
                <a:cs typeface="+mn-lt"/>
              </a:rPr>
              <a:t>Delivers better performance and scalability compared to other interpreted languages</a:t>
            </a:r>
          </a:p>
          <a:p>
            <a:endParaRPr lang="en-US">
              <a:ea typeface="+mn-lt"/>
              <a:cs typeface="+mn-lt"/>
            </a:endParaRPr>
          </a:p>
        </p:txBody>
      </p:sp>
      <p:pic>
        <p:nvPicPr>
          <p:cNvPr id="4" name="Content Placeholder 3" descr="Elixir vs Erlang: A comparison both programming languages - Devathon">
            <a:extLst>
              <a:ext uri="{FF2B5EF4-FFF2-40B4-BE49-F238E27FC236}">
                <a16:creationId xmlns:a16="http://schemas.microsoft.com/office/drawing/2014/main" id="{E0818DBA-2F21-A2A8-D812-05FE691832AA}"/>
              </a:ext>
            </a:extLst>
          </p:cNvPr>
          <p:cNvPicPr>
            <a:picLocks noChangeAspect="1"/>
          </p:cNvPicPr>
          <p:nvPr/>
        </p:nvPicPr>
        <p:blipFill>
          <a:blip r:embed="rId2"/>
          <a:srcRect l="27499" r="626"/>
          <a:stretch>
            <a:fillRect/>
          </a:stretch>
        </p:blipFill>
        <p:spPr>
          <a:xfrm>
            <a:off x="7810504" y="1"/>
            <a:ext cx="4381494" cy="3429000"/>
          </a:xfrm>
          <a:prstGeom prst="rect">
            <a:avLst/>
          </a:prstGeom>
        </p:spPr>
      </p:pic>
      <p:pic>
        <p:nvPicPr>
          <p:cNvPr id="5" name="Picture 4" descr="A red heart on a black background&#10;&#10;AI-generated content may be incorrect.">
            <a:extLst>
              <a:ext uri="{FF2B5EF4-FFF2-40B4-BE49-F238E27FC236}">
                <a16:creationId xmlns:a16="http://schemas.microsoft.com/office/drawing/2014/main" id="{FCE7F80F-658E-85B2-3214-E414B08A0F8A}"/>
              </a:ext>
            </a:extLst>
          </p:cNvPr>
          <p:cNvPicPr>
            <a:picLocks noChangeAspect="1"/>
          </p:cNvPicPr>
          <p:nvPr/>
        </p:nvPicPr>
        <p:blipFill>
          <a:blip r:embed="rId3"/>
          <a:srcRect t="8006" r="5" b="13737"/>
          <a:stretch>
            <a:fillRect/>
          </a:stretch>
        </p:blipFill>
        <p:spPr>
          <a:xfrm>
            <a:off x="7810505" y="3429000"/>
            <a:ext cx="4381494" cy="3429000"/>
          </a:xfrm>
          <a:prstGeom prst="rect">
            <a:avLst/>
          </a:prstGeom>
        </p:spPr>
      </p:pic>
    </p:spTree>
    <p:extLst>
      <p:ext uri="{BB962C8B-B14F-4D97-AF65-F5344CB8AC3E}">
        <p14:creationId xmlns:p14="http://schemas.microsoft.com/office/powerpoint/2010/main" val="152737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9C153C-CC7F-6AA4-DD76-A6BEE657E39C}"/>
              </a:ext>
            </a:extLst>
          </p:cNvPr>
          <p:cNvSpPr>
            <a:spLocks noGrp="1"/>
          </p:cNvSpPr>
          <p:nvPr>
            <p:ph type="title"/>
          </p:nvPr>
        </p:nvSpPr>
        <p:spPr>
          <a:xfrm>
            <a:off x="1308743" y="-135"/>
            <a:ext cx="5358392" cy="1298477"/>
          </a:xfrm>
        </p:spPr>
        <p:txBody>
          <a:bodyPr anchor="b">
            <a:normAutofit/>
          </a:bodyPr>
          <a:lstStyle/>
          <a:p>
            <a:r>
              <a:rPr lang="en-US" b="0">
                <a:ea typeface="+mj-lt"/>
                <a:cs typeface="+mj-lt"/>
              </a:rPr>
              <a:t>Who uses it?</a:t>
            </a:r>
            <a:endParaRPr lang="en-US"/>
          </a:p>
        </p:txBody>
      </p:sp>
      <p:pic>
        <p:nvPicPr>
          <p:cNvPr id="4" name="Content Placeholder 3" descr="8 Companies That Use Elixir for Software Development | by Serokell ...">
            <a:extLst>
              <a:ext uri="{FF2B5EF4-FFF2-40B4-BE49-F238E27FC236}">
                <a16:creationId xmlns:a16="http://schemas.microsoft.com/office/drawing/2014/main" id="{F71F15E5-AD8A-E3DB-1C1D-3E3D4CAA970E}"/>
              </a:ext>
            </a:extLst>
          </p:cNvPr>
          <p:cNvPicPr>
            <a:picLocks noChangeAspect="1"/>
          </p:cNvPicPr>
          <p:nvPr/>
        </p:nvPicPr>
        <p:blipFill>
          <a:blip r:embed="rId2"/>
          <a:stretch>
            <a:fillRect/>
          </a:stretch>
        </p:blipFill>
        <p:spPr>
          <a:xfrm>
            <a:off x="279825" y="1294540"/>
            <a:ext cx="6195611" cy="4699798"/>
          </a:xfrm>
          <a:prstGeom prst="rect">
            <a:avLst/>
          </a:prstGeom>
        </p:spPr>
      </p:pic>
      <p:cxnSp>
        <p:nvCxnSpPr>
          <p:cNvPr id="13" name="Straight Connector 12">
            <a:extLst>
              <a:ext uri="{FF2B5EF4-FFF2-40B4-BE49-F238E27FC236}">
                <a16:creationId xmlns:a16="http://schemas.microsoft.com/office/drawing/2014/main" id="{B209265E-E0D7-493B-97CE-2263D50C3F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62720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D088E850-136E-2C96-5CB9-7ED2069D10D6}"/>
              </a:ext>
            </a:extLst>
          </p:cNvPr>
          <p:cNvSpPr>
            <a:spLocks noGrp="1"/>
          </p:cNvSpPr>
          <p:nvPr>
            <p:ph idx="1"/>
          </p:nvPr>
        </p:nvSpPr>
        <p:spPr>
          <a:xfrm>
            <a:off x="6767622" y="914400"/>
            <a:ext cx="4763387" cy="5383523"/>
          </a:xfrm>
        </p:spPr>
        <p:txBody>
          <a:bodyPr anchor="t">
            <a:normAutofit fontScale="92500" lnSpcReduction="10000"/>
          </a:bodyPr>
          <a:lstStyle/>
          <a:p>
            <a:r>
              <a:rPr lang="en-US" b="1">
                <a:ea typeface="+mn-lt"/>
                <a:cs typeface="+mn-lt"/>
              </a:rPr>
              <a:t>Discord </a:t>
            </a:r>
            <a:r>
              <a:rPr lang="en-US">
                <a:ea typeface="+mn-lt"/>
                <a:cs typeface="+mn-lt"/>
              </a:rPr>
              <a:t>- Handles millions of concurrent users in real time; Elixir powers its chat and messaging backend.</a:t>
            </a:r>
            <a:endParaRPr lang="en-US"/>
          </a:p>
          <a:p>
            <a:r>
              <a:rPr lang="en-US" b="1">
                <a:ea typeface="+mn-lt"/>
                <a:cs typeface="+mn-lt"/>
              </a:rPr>
              <a:t>WhatsApp - </a:t>
            </a:r>
            <a:r>
              <a:rPr lang="en-US">
                <a:ea typeface="+mn-lt"/>
                <a:cs typeface="+mn-lt"/>
              </a:rPr>
              <a:t>Though built in Erlang, Elixir apps share the same BEAM technology that allows massive scalability.</a:t>
            </a:r>
            <a:endParaRPr lang="en-US"/>
          </a:p>
          <a:p>
            <a:r>
              <a:rPr lang="en-US" b="1">
                <a:ea typeface="+mn-lt"/>
                <a:cs typeface="+mn-lt"/>
              </a:rPr>
              <a:t>PepsiCo </a:t>
            </a:r>
            <a:r>
              <a:rPr lang="en-US">
                <a:ea typeface="+mn-lt"/>
                <a:cs typeface="+mn-lt"/>
              </a:rPr>
              <a:t>- Uses Elixir to manage supply chain systems and real-time logistics.</a:t>
            </a:r>
            <a:endParaRPr lang="en-US"/>
          </a:p>
          <a:p>
            <a:r>
              <a:rPr lang="en-US" b="1">
                <a:ea typeface="+mn-lt"/>
                <a:cs typeface="+mn-lt"/>
              </a:rPr>
              <a:t>Pinterest </a:t>
            </a:r>
            <a:r>
              <a:rPr lang="en-US">
                <a:ea typeface="+mn-lt"/>
                <a:cs typeface="+mn-lt"/>
              </a:rPr>
              <a:t>- Uses Elixir for event tracking and sending notifications to millions of users quickly.</a:t>
            </a:r>
            <a:endParaRPr lang="en-US"/>
          </a:p>
          <a:p>
            <a:r>
              <a:rPr lang="en-US" b="1">
                <a:ea typeface="+mn-lt"/>
                <a:cs typeface="+mn-lt"/>
              </a:rPr>
              <a:t>Bleacher Report</a:t>
            </a:r>
            <a:r>
              <a:rPr lang="en-US">
                <a:ea typeface="+mn-lt"/>
                <a:cs typeface="+mn-lt"/>
              </a:rPr>
              <a:t> - Built its live sports notification system in Elixir for instant updates.</a:t>
            </a:r>
            <a:endParaRPr lang="en-US"/>
          </a:p>
        </p:txBody>
      </p:sp>
    </p:spTree>
    <p:extLst>
      <p:ext uri="{BB962C8B-B14F-4D97-AF65-F5344CB8AC3E}">
        <p14:creationId xmlns:p14="http://schemas.microsoft.com/office/powerpoint/2010/main" val="123585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6A3BD3-B891-4FE6-D83F-8D05DA8BEDB8}"/>
              </a:ext>
            </a:extLst>
          </p:cNvPr>
          <p:cNvSpPr>
            <a:spLocks noGrp="1"/>
          </p:cNvSpPr>
          <p:nvPr>
            <p:ph type="title"/>
          </p:nvPr>
        </p:nvSpPr>
        <p:spPr>
          <a:xfrm>
            <a:off x="640080" y="914399"/>
            <a:ext cx="3000587" cy="4160520"/>
          </a:xfrm>
        </p:spPr>
        <p:txBody>
          <a:bodyPr anchor="t">
            <a:normAutofit/>
          </a:bodyPr>
          <a:lstStyle/>
          <a:p>
            <a:r>
              <a:rPr lang="en-US" sz="3600" b="0">
                <a:ea typeface="+mj-lt"/>
                <a:cs typeface="+mj-lt"/>
              </a:rPr>
              <a:t>Why These Companies Use Elixir</a:t>
            </a:r>
            <a:endParaRPr lang="en-US" sz="3600">
              <a:ea typeface="+mj-lt"/>
              <a:cs typeface="+mj-lt"/>
            </a:endParaRPr>
          </a:p>
        </p:txBody>
      </p:sp>
      <p:cxnSp>
        <p:nvCxnSpPr>
          <p:cNvPr id="14" name="Straight Connector 13">
            <a:extLst>
              <a:ext uri="{FF2B5EF4-FFF2-40B4-BE49-F238E27FC236}">
                <a16:creationId xmlns:a16="http://schemas.microsoft.com/office/drawing/2014/main" id="{05ADA91C-AD52-A530-A898-AD6E698745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08B30C09-80FA-0466-3F06-5B5E4D0DF5A6}"/>
              </a:ext>
            </a:extLst>
          </p:cNvPr>
          <p:cNvGraphicFramePr>
            <a:graphicFrameLocks noGrp="1"/>
          </p:cNvGraphicFramePr>
          <p:nvPr>
            <p:ph idx="1"/>
            <p:extLst>
              <p:ext uri="{D42A27DB-BD31-4B8C-83A1-F6EECF244321}">
                <p14:modId xmlns:p14="http://schemas.microsoft.com/office/powerpoint/2010/main" val="700112373"/>
              </p:ext>
            </p:extLst>
          </p:nvPr>
        </p:nvGraphicFramePr>
        <p:xfrm>
          <a:off x="4303332" y="891606"/>
          <a:ext cx="7216416" cy="5111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237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3F038-92F8-D8E3-89AB-99EBC3D01AE9}"/>
              </a:ext>
            </a:extLst>
          </p:cNvPr>
          <p:cNvSpPr>
            <a:spLocks noGrp="1"/>
          </p:cNvSpPr>
          <p:nvPr>
            <p:ph type="title"/>
          </p:nvPr>
        </p:nvSpPr>
        <p:spPr/>
        <p:txBody>
          <a:bodyPr/>
          <a:lstStyle/>
          <a:p>
            <a:r>
              <a:rPr lang="en-US"/>
              <a:t>When was Elixir Released </a:t>
            </a:r>
          </a:p>
        </p:txBody>
      </p:sp>
      <p:sp>
        <p:nvSpPr>
          <p:cNvPr id="3" name="Content Placeholder 2">
            <a:extLst>
              <a:ext uri="{FF2B5EF4-FFF2-40B4-BE49-F238E27FC236}">
                <a16:creationId xmlns:a16="http://schemas.microsoft.com/office/drawing/2014/main" id="{D272CE2B-3419-8FE5-0F63-71EA249BC2B2}"/>
              </a:ext>
            </a:extLst>
          </p:cNvPr>
          <p:cNvSpPr>
            <a:spLocks noGrp="1"/>
          </p:cNvSpPr>
          <p:nvPr>
            <p:ph idx="1"/>
          </p:nvPr>
        </p:nvSpPr>
        <p:spPr/>
        <p:txBody>
          <a:bodyPr vert="horz" lIns="91440" tIns="45720" rIns="91440" bIns="45720" rtlCol="0" anchor="t">
            <a:normAutofit/>
          </a:bodyPr>
          <a:lstStyle/>
          <a:p>
            <a:r>
              <a:rPr lang="en-US">
                <a:ea typeface="+mn-lt"/>
                <a:cs typeface="+mn-lt"/>
              </a:rPr>
              <a:t>Elixir was released in First released 2012.</a:t>
            </a:r>
            <a:endParaRPr lang="en-US"/>
          </a:p>
        </p:txBody>
      </p:sp>
    </p:spTree>
    <p:extLst>
      <p:ext uri="{BB962C8B-B14F-4D97-AF65-F5344CB8AC3E}">
        <p14:creationId xmlns:p14="http://schemas.microsoft.com/office/powerpoint/2010/main" val="395763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D57014-65FE-52C5-D346-CFB01771522A}"/>
              </a:ext>
            </a:extLst>
          </p:cNvPr>
          <p:cNvSpPr>
            <a:spLocks noGrp="1"/>
          </p:cNvSpPr>
          <p:nvPr>
            <p:ph type="title"/>
          </p:nvPr>
        </p:nvSpPr>
        <p:spPr>
          <a:xfrm>
            <a:off x="640080" y="1371600"/>
            <a:ext cx="5737859" cy="1097280"/>
          </a:xfrm>
        </p:spPr>
        <p:txBody>
          <a:bodyPr anchor="t">
            <a:normAutofit/>
          </a:bodyPr>
          <a:lstStyle/>
          <a:p>
            <a:r>
              <a:rPr lang="en-US"/>
              <a:t>Who made Elixir</a:t>
            </a:r>
          </a:p>
        </p:txBody>
      </p:sp>
      <p:cxnSp>
        <p:nvCxnSpPr>
          <p:cNvPr id="27" name="Straight Connector 26">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D2DE8F35-C40D-4F9F-DDDA-B6BC2026784F}"/>
              </a:ext>
            </a:extLst>
          </p:cNvPr>
          <p:cNvSpPr>
            <a:spLocks noGrp="1"/>
          </p:cNvSpPr>
          <p:nvPr>
            <p:ph idx="1"/>
          </p:nvPr>
        </p:nvSpPr>
        <p:spPr>
          <a:xfrm>
            <a:off x="640080" y="2633236"/>
            <a:ext cx="5737860" cy="3666980"/>
          </a:xfrm>
        </p:spPr>
        <p:txBody>
          <a:bodyPr vert="horz" lIns="91440" tIns="45720" rIns="91440" bIns="45720" rtlCol="0" anchor="t">
            <a:normAutofit/>
          </a:bodyPr>
          <a:lstStyle/>
          <a:p>
            <a:r>
              <a:rPr lang="en-US">
                <a:ea typeface="+mn-lt"/>
                <a:cs typeface="+mn-lt"/>
              </a:rPr>
              <a:t>Creator: José Valim, in 2012</a:t>
            </a:r>
          </a:p>
          <a:p>
            <a:r>
              <a:rPr lang="en-US">
                <a:ea typeface="+mn-lt"/>
                <a:cs typeface="+mn-lt"/>
              </a:rPr>
              <a:t>He’s a Brazilian software engineer who was originally part of the Ruby on Rails core team</a:t>
            </a:r>
          </a:p>
          <a:p>
            <a:r>
              <a:rPr lang="en-US">
                <a:ea typeface="+mn-lt"/>
                <a:cs typeface="+mn-lt"/>
              </a:rPr>
              <a:t>While working with Ruby, he loved its simplicity and productivity, but he also noticed that Ruby struggled with performance and scalability</a:t>
            </a:r>
          </a:p>
        </p:txBody>
      </p:sp>
      <p:pic>
        <p:nvPicPr>
          <p:cNvPr id="4" name="Content Placeholder 3" descr="A person speaking into a microphone&#10;&#10;AI-generated content may be incorrect.">
            <a:extLst>
              <a:ext uri="{FF2B5EF4-FFF2-40B4-BE49-F238E27FC236}">
                <a16:creationId xmlns:a16="http://schemas.microsoft.com/office/drawing/2014/main" id="{7B0A812A-ABD6-67D7-1A31-930A5DB1D749}"/>
              </a:ext>
            </a:extLst>
          </p:cNvPr>
          <p:cNvPicPr>
            <a:picLocks noChangeAspect="1"/>
          </p:cNvPicPr>
          <p:nvPr/>
        </p:nvPicPr>
        <p:blipFill>
          <a:blip r:embed="rId2"/>
          <a:srcRect l="13261" r="16072"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46150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3095-12E8-89D7-4FC4-7866043F91DD}"/>
              </a:ext>
            </a:extLst>
          </p:cNvPr>
          <p:cNvSpPr>
            <a:spLocks noGrp="1"/>
          </p:cNvSpPr>
          <p:nvPr>
            <p:ph type="title"/>
          </p:nvPr>
        </p:nvSpPr>
        <p:spPr/>
        <p:txBody>
          <a:bodyPr/>
          <a:lstStyle/>
          <a:p>
            <a:r>
              <a:rPr lang="en-US" b="0">
                <a:ea typeface="+mj-lt"/>
                <a:cs typeface="+mj-lt"/>
              </a:rPr>
              <a:t>Why was Elixir created?</a:t>
            </a:r>
            <a:endParaRPr lang="en-US"/>
          </a:p>
        </p:txBody>
      </p:sp>
      <p:sp>
        <p:nvSpPr>
          <p:cNvPr id="3" name="Content Placeholder 2">
            <a:extLst>
              <a:ext uri="{FF2B5EF4-FFF2-40B4-BE49-F238E27FC236}">
                <a16:creationId xmlns:a16="http://schemas.microsoft.com/office/drawing/2014/main" id="{A8809F6E-178F-A1E2-7708-6C53F7EBA3B4}"/>
              </a:ext>
            </a:extLst>
          </p:cNvPr>
          <p:cNvSpPr>
            <a:spLocks noGrp="1"/>
          </p:cNvSpPr>
          <p:nvPr>
            <p:ph idx="1"/>
          </p:nvPr>
        </p:nvSpPr>
        <p:spPr/>
        <p:txBody>
          <a:bodyPr vert="horz" lIns="91440" tIns="45720" rIns="91440" bIns="45720" rtlCol="0" anchor="t">
            <a:normAutofit/>
          </a:bodyPr>
          <a:lstStyle/>
          <a:p>
            <a:r>
              <a:rPr lang="en-US">
                <a:ea typeface="+mn-lt"/>
                <a:cs typeface="+mn-lt"/>
              </a:rPr>
              <a:t>José Valim wanted to make it easier for developers especially those from Ruby to build highly scalable, concurrent applications without sacrificing code clarity. Erlang was already excellent for telecom and messaging systems, but its syntax was hard to learn.</a:t>
            </a:r>
            <a:endParaRPr lang="en-US"/>
          </a:p>
          <a:p>
            <a:r>
              <a:rPr lang="en-US">
                <a:ea typeface="+mn-lt"/>
                <a:cs typeface="+mn-lt"/>
              </a:rPr>
              <a:t>Elixir solved that by combining Erlang’s reliability with a cleaner, more modern syntax.</a:t>
            </a:r>
            <a:endParaRPr lang="en-US"/>
          </a:p>
        </p:txBody>
      </p:sp>
    </p:spTree>
    <p:extLst>
      <p:ext uri="{BB962C8B-B14F-4D97-AF65-F5344CB8AC3E}">
        <p14:creationId xmlns:p14="http://schemas.microsoft.com/office/powerpoint/2010/main" val="1726465311"/>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DashVTI</vt:lpstr>
      <vt:lpstr>Elixir: Origins, Features &amp; Evolution</vt:lpstr>
      <vt:lpstr>What is Elixir? </vt:lpstr>
      <vt:lpstr>What does that mean?</vt:lpstr>
      <vt:lpstr>Why people love Elixir?</vt:lpstr>
      <vt:lpstr>Who uses it?</vt:lpstr>
      <vt:lpstr>Why These Companies Use Elixir</vt:lpstr>
      <vt:lpstr>When was Elixir Released </vt:lpstr>
      <vt:lpstr>Who made Elixir</vt:lpstr>
      <vt:lpstr>Why was Elixir created?</vt:lpstr>
      <vt:lpstr>What influenced Elixir</vt:lpstr>
      <vt:lpstr>What does Elixir Code look like?</vt:lpstr>
      <vt:lpstr>Another Example</vt:lpstr>
      <vt:lpstr>Exilir Vs Ruby Code </vt:lpstr>
      <vt:lpstr>New features &amp; unique constructs</vt:lpstr>
      <vt:lpstr>Interesting Facts</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42</cp:revision>
  <dcterms:created xsi:type="dcterms:W3CDTF">2025-10-23T04:12:47Z</dcterms:created>
  <dcterms:modified xsi:type="dcterms:W3CDTF">2025-11-19T19:47:26Z</dcterms:modified>
</cp:coreProperties>
</file>