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32"/>
  </p:notesMasterIdLst>
  <p:handoutMasterIdLst>
    <p:handoutMasterId r:id="rId33"/>
  </p:handoutMasterIdLst>
  <p:sldIdLst>
    <p:sldId id="1497" r:id="rId5"/>
    <p:sldId id="1498" r:id="rId6"/>
    <p:sldId id="1499" r:id="rId7"/>
    <p:sldId id="1513" r:id="rId8"/>
    <p:sldId id="1514" r:id="rId9"/>
    <p:sldId id="1515" r:id="rId10"/>
    <p:sldId id="1516" r:id="rId11"/>
    <p:sldId id="1527" r:id="rId12"/>
    <p:sldId id="1528" r:id="rId13"/>
    <p:sldId id="1529" r:id="rId14"/>
    <p:sldId id="1517" r:id="rId15"/>
    <p:sldId id="1500" r:id="rId16"/>
    <p:sldId id="1502" r:id="rId17"/>
    <p:sldId id="1503" r:id="rId18"/>
    <p:sldId id="1519" r:id="rId19"/>
    <p:sldId id="1518" r:id="rId20"/>
    <p:sldId id="1507" r:id="rId21"/>
    <p:sldId id="1526" r:id="rId22"/>
    <p:sldId id="1508" r:id="rId23"/>
    <p:sldId id="1504" r:id="rId24"/>
    <p:sldId id="1520" r:id="rId25"/>
    <p:sldId id="1521" r:id="rId26"/>
    <p:sldId id="1522" r:id="rId27"/>
    <p:sldId id="1523" r:id="rId28"/>
    <p:sldId id="1524" r:id="rId29"/>
    <p:sldId id="1525" r:id="rId30"/>
    <p:sldId id="15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943CF-2272-8CF4-53C8-EFA67A6E11ED}" v="291" dt="2025-10-24T03:29:15.391"/>
    <p1510:client id="{7C558487-7C3B-88F6-3901-9BB1050BF2FD}" v="1682" dt="2025-10-24T01:11:24.803"/>
    <p1510:client id="{CE0B60D0-16E6-B021-5F61-DF4473DDE2B7}" v="1" dt="2025-10-24T03:31:23.69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218032"/>
            <a:ext cx="10932414" cy="786384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5972629"/>
            <a:ext cx="10932414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2F663-2D42-4D8D-8B66-F6D7B96B7E4F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1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939" y="603250"/>
            <a:ext cx="6940265" cy="124711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9939" y="2946400"/>
            <a:ext cx="6940265" cy="307736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D06-3677-41B9-93FF-F244A316173A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57EC6461-B110-039F-5E9B-951A244C5823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6FE7E00A-9B1B-C1C5-8E1D-04154B081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26" y="4899892"/>
            <a:ext cx="6303475" cy="1322744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726" y="635364"/>
            <a:ext cx="6303475" cy="417987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6261" y="0"/>
            <a:ext cx="496567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726" y="6453002"/>
            <a:ext cx="1996689" cy="365125"/>
          </a:xfrm>
        </p:spPr>
        <p:txBody>
          <a:bodyPr/>
          <a:lstStyle/>
          <a:p>
            <a:fld id="{AF1BDF4E-8C13-44FB-9026-C40AFBD27988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353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4994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3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8899-13A2-4E87-9940-E0F530BAB98F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4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E565-C398-4C36-A428-0551C7D5DE8E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8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206-50E4-41A4-9C8E-9A1E3F3312DD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39E-6716-4AEB-B56E-5A4637DB6293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39"/>
            <a:ext cx="3494314" cy="5719639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D3B-2389-48A8-BD1C-64E8B564DC2A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56914DD-DD42-4B3C-8A86-D2A3379492DC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6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2452897"/>
          </a:xfrm>
        </p:spPr>
        <p:txBody>
          <a:bodyPr anchor="t"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36" y="3238524"/>
            <a:ext cx="6295060" cy="298411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048" y="635364"/>
            <a:ext cx="4942952" cy="558727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344424-14BD-402D-BC7C-E30C5D38EAD0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8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6C782C4-C2E5-4A86-A35E-5A0906541E04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012950"/>
            <a:ext cx="10966705" cy="42964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3E9E-867F-47D4-B13F-6E6FFB1B7C4A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40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126C11-AC0C-4F72-92E2-191602B652CE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8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97D0C8B-A7D7-4085-BD6C-F718C2812B1E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1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7194C-F80D-4BE7-86E9-35DE71EE480C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21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1667510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2178050"/>
            <a:ext cx="4512601" cy="4186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0ECAE9-8D9C-48C6-ACCA-BF6EC7CF4D71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4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2D13F-205F-4391-B493-94CB2F69FA8D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4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4802C336-AE02-47E8-B1F7-E3673B5DD374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9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99A118-8426-4787-A906-B547D3E835BD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B885821-1E04-4388-9DFB-9D6F038AB81E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B16B68-C4C5-408E-8C30-F0466EF6C40A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57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942FD4E2-42C2-4AC0-A6C7-FAAF9BF6E496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8AABB8B-4620-4B01-AC08-F2C17CE7BAD0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61424"/>
            <a:ext cx="2953618" cy="2240279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1248C849-3CC8-4626-8E0A-32A0C0EC1B11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583422" cy="224028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3079730"/>
            <a:ext cx="10930126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57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ED60-CD2F-4F53-857A-08E5A431BD6A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7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F98E-28B2-4DBA-9573-27866346135C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5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2D0-124B-490C-94A4-F4CC42766C0B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098" y="1145787"/>
            <a:ext cx="7286460" cy="4253946"/>
          </a:xfrm>
        </p:spPr>
        <p:txBody>
          <a:bodyPr lIns="91440" r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9994" i="1" kern="1200" dirty="0">
                <a:solidFill>
                  <a:srgbClr val="113D61">
                    <a:alpha val="100000"/>
                  </a:srgbClr>
                </a:solidFill>
                <a:latin typeface="+mj-lt"/>
                <a:ea typeface="Bodoni MT Italic" pitchFamily="34" charset="-122"/>
                <a:cs typeface="Bodoni MT Italic" pitchFamily="34" charset="-12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01B54B-9DB4-4059-8190-43A1603AB7A6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FD6197F8-EB4C-31FB-CACD-B4DF3CEE1283}"/>
              </a:ext>
            </a:extLst>
          </p:cNvPr>
          <p:cNvSpPr/>
          <p:nvPr/>
        </p:nvSpPr>
        <p:spPr>
          <a:xfrm>
            <a:off x="679447" y="577819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000A43B0-2460-97F8-262A-620AEC02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5995505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4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6286-1B70-4E0C-B2C0-63FFDB80C08C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05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48D83-BA57-480C-A651-E1F12A52220D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8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09F-6B5C-4A0B-A24E-27CA187C6F22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1540" y="852674"/>
            <a:ext cx="6704076" cy="5218942"/>
          </a:xfrm>
        </p:spPr>
        <p:txBody>
          <a:bodyPr anchor="b">
            <a:noAutofit/>
          </a:bodyPr>
          <a:lstStyle>
            <a:lvl1pPr marL="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F3C08D-1BEA-426E-8A12-EAC8B933B281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AB8284D4-E410-0C16-3B21-75F959B42F1D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23" name="Image 0" descr=" ">
            <a:extLst>
              <a:ext uri="{FF2B5EF4-FFF2-40B4-BE49-F238E27FC236}">
                <a16:creationId xmlns:a16="http://schemas.microsoft.com/office/drawing/2014/main" id="{2786DCB8-E15A-25F3-8114-B7D8D228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419100"/>
            <a:ext cx="9125470" cy="5734812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03AD-2573-454F-BD0E-2D3DB950FC3B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DF64F846-9D70-7948-0A9A-D23B58E67C1F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9578DCE1-E8BD-87F6-A7B9-37851EB85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690B0201-F822-4EAC-9483-794208D24AB4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939" y="625120"/>
            <a:ext cx="6675932" cy="446558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1746468"/>
            <a:ext cx="9069870" cy="4687806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000" i="1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4A80-538B-4093-B891-E402591ADC09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F1FC064-1EF7-F6C3-E918-0DB191789005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0944C70F-AA92-9A20-9499-4F304A06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1EB763-80CA-44DF-BADD-E51CF4879EBA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A87457-CCFA-4CB7-AF73-1C00B72ACEFA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89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DA029-15C9-49C5-AE61-337B4CB298FB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89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6A390-CFE6-8675-47BC-3045FA54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754332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876" y="1754332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7876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4B114-1CEB-44E4-B4DC-0FE65F147252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73BA38-B2A9-A134-1305-92B26CF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71428D-A792-4823-A426-07DC9CC2D5EF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48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2DF6E-DF24-4ABC-A778-6F43478B6361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10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D10DB0-052E-428E-9E35-0BF1448C4998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36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789044-BABB-43A2-8C8F-E40E14C9D842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15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257300"/>
            <a:ext cx="8757924" cy="1723644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73450"/>
            <a:ext cx="10890374" cy="28638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38684E-FC43-4B19-84BC-9DA97C82EAD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635364"/>
            <a:ext cx="10923339" cy="4915803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A86B1-8D3C-44FE-BD06-31F50B197DDB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2574B0E-E690-3936-E24A-039421B24FD7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FD99B78C-30FB-8F34-4B19-F781FCD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7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5F431-D69D-47BB-ACFE-82303040D5B6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4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816D-C79A-4399-A589-78065E5C7E1B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590" y="1318302"/>
            <a:ext cx="960882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76B-36AC-4A3A-AD2A-9A0966D16D3E}" type="datetime1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5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A4C8E-0512-44ED-A117-15A43817985F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8F39D539-C72A-46A0-EB96-C3401D538D65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rgbClr val="DCEBFF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FD8622F3-14FF-0CA2-1EC3-17C66BA6C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39" y="374649"/>
            <a:ext cx="9632961" cy="5847987"/>
          </a:xfrm>
        </p:spPr>
        <p:txBody>
          <a:bodyPr anchor="b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42C84F-F977-43DB-90CF-ECC5710077AC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97058303-9BE8-7CE5-6918-3467664B819B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BC632823-5A98-7687-702C-BB6CA7E9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C748914-8664-457B-A714-4A5A7F87DF93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  <p:sldLayoutId id="2147483802" r:id="rId37"/>
    <p:sldLayoutId id="2147483803" r:id="rId38"/>
    <p:sldLayoutId id="2147483804" r:id="rId39"/>
    <p:sldLayoutId id="2147483805" r:id="rId40"/>
    <p:sldLayoutId id="2147483806" r:id="rId41"/>
    <p:sldLayoutId id="2147483807" r:id="rId42"/>
    <p:sldLayoutId id="2147483808" r:id="rId43"/>
    <p:sldLayoutId id="2147483809" r:id="rId44"/>
    <p:sldLayoutId id="2147483810" r:id="rId45"/>
    <p:sldLayoutId id="2147483811" r:id="rId46"/>
    <p:sldLayoutId id="2147483812" r:id="rId47"/>
    <p:sldLayoutId id="2147483813" r:id="rId48"/>
    <p:sldLayoutId id="2147483814" r:id="rId49"/>
    <p:sldLayoutId id="2147483815" r:id="rId5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7989-07E4-B482-9F2A-EBF670F7F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2921365"/>
            <a:ext cx="10923339" cy="1013839"/>
          </a:xfrm>
        </p:spPr>
        <p:txBody>
          <a:bodyPr>
            <a:normAutofit fontScale="90000"/>
          </a:bodyPr>
          <a:lstStyle/>
          <a:p>
            <a:r>
              <a:rPr lang="en-US" dirty="0"/>
              <a:t>Cobol: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F5F8-0028-8636-5006-5D5C52B3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>
            <a:normAutofit/>
          </a:bodyPr>
          <a:lstStyle/>
          <a:p>
            <a:r>
              <a:rPr lang="en-US" dirty="0"/>
              <a:t>A brief, yet sufficient summary</a:t>
            </a:r>
          </a:p>
        </p:txBody>
      </p:sp>
    </p:spTree>
    <p:extLst>
      <p:ext uri="{BB962C8B-B14F-4D97-AF65-F5344CB8AC3E}">
        <p14:creationId xmlns:p14="http://schemas.microsoft.com/office/powerpoint/2010/main" val="17738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D051-A7F5-113F-9797-F229059A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2C0A3-E4C6-602D-BF8A-690AF729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8BDED-E3D3-3A5D-BE5F-F5D17909FE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 sz="4800" dirty="0"/>
              <a:t>This </a:t>
            </a:r>
            <a:r>
              <a:rPr lang="en-US" sz="4800"/>
              <a:t>is the first microchip</a:t>
            </a:r>
          </a:p>
        </p:txBody>
      </p:sp>
      <p:pic>
        <p:nvPicPr>
          <p:cNvPr id="3" name="Picture 2" descr="The history of the first Microchip">
            <a:extLst>
              <a:ext uri="{FF2B5EF4-FFF2-40B4-BE49-F238E27FC236}">
                <a16:creationId xmlns:a16="http://schemas.microsoft.com/office/drawing/2014/main" id="{7319228B-E9F1-C776-AAE9-D3DF1684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45" y="1589690"/>
            <a:ext cx="6858000" cy="49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82AEE-AD07-C16A-1179-06297249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A0C212-5AF0-FE73-5A75-86C34C56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64CB2-C7C0-E8A4-BD87-4A8A32139B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/>
              <a:t>This is what a computer is</a:t>
            </a:r>
          </a:p>
        </p:txBody>
      </p:sp>
      <p:pic>
        <p:nvPicPr>
          <p:cNvPr id="3" name="Picture 2" descr="Computer History: IBM 1401 Announcement 1959 Data Processing Mainframe  7070, RAMAC Endicott, &amp; more">
            <a:extLst>
              <a:ext uri="{FF2B5EF4-FFF2-40B4-BE49-F238E27FC236}">
                <a16:creationId xmlns:a16="http://schemas.microsoft.com/office/drawing/2014/main" id="{0FAD448E-49B6-05E3-5A32-8A0768EA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70" y="1714500"/>
            <a:ext cx="7453859" cy="45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072A-5F3E-FB56-A498-3CACC2BC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012" y="320040"/>
            <a:ext cx="6408562" cy="1654595"/>
          </a:xfrm>
        </p:spPr>
        <p:txBody>
          <a:bodyPr/>
          <a:lstStyle/>
          <a:p>
            <a:r>
              <a:rPr lang="en-US" dirty="0"/>
              <a:t>Why do we need </a:t>
            </a:r>
            <a:r>
              <a:rPr lang="en-US" dirty="0" err="1"/>
              <a:t>cobol</a:t>
            </a:r>
            <a:r>
              <a:rPr lang="en-US" dirty="0"/>
              <a:t> in 1959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E842F-FDC7-B259-9F3B-88630D44DF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7540" y="3702050"/>
            <a:ext cx="4522627" cy="556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Designed for the UNIVAC 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OBOL - Visual Studio Marketplace">
            <a:extLst>
              <a:ext uri="{FF2B5EF4-FFF2-40B4-BE49-F238E27FC236}">
                <a16:creationId xmlns:a16="http://schemas.microsoft.com/office/drawing/2014/main" id="{19CC99FB-D57E-0ADD-E014-B0889CE1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28" y="1515227"/>
            <a:ext cx="3817519" cy="38175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E4AC03-F5E0-C32F-B459-643499E1C49B}"/>
              </a:ext>
            </a:extLst>
          </p:cNvPr>
          <p:cNvSpPr txBox="1">
            <a:spLocks/>
          </p:cNvSpPr>
          <p:nvPr/>
        </p:nvSpPr>
        <p:spPr>
          <a:xfrm>
            <a:off x="5456630" y="2585355"/>
            <a:ext cx="4522627" cy="556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Flow-Matic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B9D7A0-5D25-33B8-762B-28DE3ACD1591}"/>
              </a:ext>
            </a:extLst>
          </p:cNvPr>
          <p:cNvSpPr txBox="1">
            <a:spLocks/>
          </p:cNvSpPr>
          <p:nvPr/>
        </p:nvSpPr>
        <p:spPr>
          <a:xfrm>
            <a:off x="5456630" y="3142581"/>
            <a:ext cx="4522627" cy="55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Created by </a:t>
            </a:r>
            <a:r>
              <a:rPr lang="en-US"/>
              <a:t>Grace Hopper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E0CABA-5DC3-F1D8-E0D9-E1A6535921EB}"/>
              </a:ext>
            </a:extLst>
          </p:cNvPr>
          <p:cNvSpPr txBox="1">
            <a:spLocks/>
          </p:cNvSpPr>
          <p:nvPr/>
        </p:nvSpPr>
        <p:spPr>
          <a:xfrm>
            <a:off x="5444904" y="1850377"/>
            <a:ext cx="5930389" cy="72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Businesses were beginning to invest in computers as a primary infrastructure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FC2BAF6-17FD-D6CA-8A80-5D4748E7D351}"/>
              </a:ext>
            </a:extLst>
          </p:cNvPr>
          <p:cNvSpPr txBox="1">
            <a:spLocks/>
          </p:cNvSpPr>
          <p:nvPr/>
        </p:nvSpPr>
        <p:spPr>
          <a:xfrm>
            <a:off x="5469545" y="4252614"/>
            <a:ext cx="4522627" cy="55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… and only the UNIVAC 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DDC54FB-C19D-DB9F-DD70-2419D8705D47}"/>
              </a:ext>
            </a:extLst>
          </p:cNvPr>
          <p:cNvSpPr txBox="1">
            <a:spLocks/>
          </p:cNvSpPr>
          <p:nvPr/>
        </p:nvSpPr>
        <p:spPr>
          <a:xfrm>
            <a:off x="5471550" y="4803176"/>
            <a:ext cx="6421169" cy="73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Every time a business wanted to use FLOW-MATIC on a different machine, they had to reengineer the compiler itself.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2A0D562E-6C60-F752-4ABE-7A9A52114152}"/>
              </a:ext>
            </a:extLst>
          </p:cNvPr>
          <p:cNvSpPr txBox="1">
            <a:spLocks/>
          </p:cNvSpPr>
          <p:nvPr/>
        </p:nvSpPr>
        <p:spPr>
          <a:xfrm>
            <a:off x="942714" y="5751429"/>
            <a:ext cx="4522627" cy="55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343DC55-2A81-E232-9FC0-436703A02299}"/>
              </a:ext>
            </a:extLst>
          </p:cNvPr>
          <p:cNvSpPr txBox="1">
            <a:spLocks/>
          </p:cNvSpPr>
          <p:nvPr/>
        </p:nvSpPr>
        <p:spPr>
          <a:xfrm>
            <a:off x="5445720" y="5544105"/>
            <a:ext cx="6149948" cy="556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So, we needed to make FLOW-MATIC, but portable</a:t>
            </a:r>
          </a:p>
        </p:txBody>
      </p:sp>
    </p:spTree>
    <p:extLst>
      <p:ext uri="{BB962C8B-B14F-4D97-AF65-F5344CB8AC3E}">
        <p14:creationId xmlns:p14="http://schemas.microsoft.com/office/powerpoint/2010/main" val="948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  <p:bldP spid="12" grpId="0" build="p"/>
      <p:bldP spid="14" grpId="0" build="p"/>
      <p:bldP spid="16" grpId="0" build="p"/>
      <p:bldP spid="18" grpId="0" build="p"/>
      <p:bldP spid="20" grpId="0" build="p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0D7-F74C-CD9E-C576-1CB8FFE87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131" y="2630600"/>
            <a:ext cx="7263032" cy="1602454"/>
          </a:xfrm>
        </p:spPr>
        <p:txBody>
          <a:bodyPr>
            <a:normAutofit/>
          </a:bodyPr>
          <a:lstStyle/>
          <a:p>
            <a:r>
              <a:rPr lang="en-US" dirty="0" err="1"/>
              <a:t>codasyl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183AE4-4E74-6D8D-8BB8-80C1AA2FF1B9}"/>
              </a:ext>
            </a:extLst>
          </p:cNvPr>
          <p:cNvSpPr txBox="1">
            <a:spLocks/>
          </p:cNvSpPr>
          <p:nvPr/>
        </p:nvSpPr>
        <p:spPr>
          <a:xfrm>
            <a:off x="2139937" y="5799354"/>
            <a:ext cx="9418399" cy="4465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Conference/Committee on Data Systems Languages</a:t>
            </a:r>
          </a:p>
        </p:txBody>
      </p:sp>
    </p:spTree>
    <p:extLst>
      <p:ext uri="{BB962C8B-B14F-4D97-AF65-F5344CB8AC3E}">
        <p14:creationId xmlns:p14="http://schemas.microsoft.com/office/powerpoint/2010/main" val="185838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B16D-2F4A-F938-64C3-F8B6808F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948950"/>
          </a:xfrm>
        </p:spPr>
        <p:txBody>
          <a:bodyPr/>
          <a:lstStyle/>
          <a:p>
            <a:r>
              <a:rPr lang="en-US" dirty="0"/>
              <a:t>CODASYL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CE1C32-E3BE-E820-0C0D-D82105EBFB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647" y="1584182"/>
            <a:ext cx="6034376" cy="768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Formed in 1959 with the mission of guiding the development for programming languages.</a:t>
            </a:r>
          </a:p>
        </p:txBody>
      </p:sp>
      <p:pic>
        <p:nvPicPr>
          <p:cNvPr id="8" name="Picture 7" descr="Computer Languages by Committee - the 1960s">
            <a:extLst>
              <a:ext uri="{FF2B5EF4-FFF2-40B4-BE49-F238E27FC236}">
                <a16:creationId xmlns:a16="http://schemas.microsoft.com/office/drawing/2014/main" id="{32F22FAF-CA2D-AB5E-16DD-81BFB388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1" y="1972137"/>
            <a:ext cx="4708357" cy="327467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6C7D4C-6F2C-5857-1B2C-DEB5B80E1532}"/>
              </a:ext>
            </a:extLst>
          </p:cNvPr>
          <p:cNvSpPr txBox="1">
            <a:spLocks/>
          </p:cNvSpPr>
          <p:nvPr/>
        </p:nvSpPr>
        <p:spPr>
          <a:xfrm>
            <a:off x="512626" y="2358214"/>
            <a:ext cx="6024350" cy="507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 did substantial work in the standardization of databases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B997481-F71D-5E75-10F4-726BF9862679}"/>
              </a:ext>
            </a:extLst>
          </p:cNvPr>
          <p:cNvSpPr txBox="1">
            <a:spLocks/>
          </p:cNvSpPr>
          <p:nvPr/>
        </p:nvSpPr>
        <p:spPr>
          <a:xfrm>
            <a:off x="524657" y="2871562"/>
            <a:ext cx="6034376" cy="768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Department of Defense, who had spent a LOT of money translating programs prior to COBOL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AD65DE2-68F2-35FF-747F-032A55CE885B}"/>
              </a:ext>
            </a:extLst>
          </p:cNvPr>
          <p:cNvSpPr txBox="1">
            <a:spLocks/>
          </p:cNvSpPr>
          <p:nvPr/>
        </p:nvSpPr>
        <p:spPr>
          <a:xfrm>
            <a:off x="516636" y="3645594"/>
            <a:ext cx="6034376" cy="768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Consisted of academics, government officials, industry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8349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12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0BBF-BFF7-D98B-FBFA-A023AC689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347C-ED2E-B219-2FD0-A998ED22D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026" y="1066495"/>
            <a:ext cx="11223426" cy="3166559"/>
          </a:xfrm>
        </p:spPr>
        <p:txBody>
          <a:bodyPr>
            <a:normAutofit/>
          </a:bodyPr>
          <a:lstStyle/>
          <a:p>
            <a:r>
              <a:rPr lang="en-US" dirty="0"/>
              <a:t>Who is using </a:t>
            </a:r>
            <a:r>
              <a:rPr lang="en-US" dirty="0" err="1"/>
              <a:t>cobol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55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1C9A-62A2-AC7E-26C1-7682D854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66C1-3922-5C3A-E4F8-8611AFAA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>
            <a:normAutofit/>
          </a:bodyPr>
          <a:lstStyle/>
          <a:p>
            <a:r>
              <a:rPr lang="en-US" dirty="0"/>
              <a:t>Of Credit-transactions rely on COBOL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FAD2-3001-0630-3280-AE7032FE4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098" y="1145787"/>
            <a:ext cx="7286460" cy="4253946"/>
          </a:xfrm>
        </p:spPr>
        <p:txBody>
          <a:bodyPr>
            <a:normAutofit fontScale="92500"/>
          </a:bodyPr>
          <a:lstStyle/>
          <a:p>
            <a:r>
              <a:rPr lang="en-US" sz="2995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11990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7380-A532-66A4-50B3-112ED802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>
            <a:normAutofit/>
          </a:bodyPr>
          <a:lstStyle/>
          <a:p>
            <a:r>
              <a:rPr lang="en-US" dirty="0"/>
              <a:t>Of ATM Transactions rely on COBOL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F2BB-F067-C1A6-62D5-1F8FF64A2B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098" y="1145787"/>
            <a:ext cx="7286460" cy="4253946"/>
          </a:xfrm>
        </p:spPr>
        <p:txBody>
          <a:bodyPr>
            <a:normAutofit fontScale="92500"/>
          </a:bodyPr>
          <a:lstStyle/>
          <a:p>
            <a:r>
              <a:rPr lang="en-US" sz="29950"/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109362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9BA77-5076-4590-E128-94DA9D96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77B0-8471-0AE6-6EC7-52D0564C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948950"/>
          </a:xfrm>
        </p:spPr>
        <p:txBody>
          <a:bodyPr/>
          <a:lstStyle/>
          <a:p>
            <a:r>
              <a:rPr lang="en-US" dirty="0"/>
              <a:t>Who's using it?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E4CE20-7CD1-D29F-7EDE-FF471B754C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647" y="1584182"/>
            <a:ext cx="6034376" cy="768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Organizations which need infrastructure which will function NO MATTER WHAT.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5C8EFFA-A8F9-CAFC-AF0A-0B4AD48D2E51}"/>
              </a:ext>
            </a:extLst>
          </p:cNvPr>
          <p:cNvSpPr txBox="1">
            <a:spLocks/>
          </p:cNvSpPr>
          <p:nvPr/>
        </p:nvSpPr>
        <p:spPr>
          <a:xfrm>
            <a:off x="512626" y="2358214"/>
            <a:ext cx="6024350" cy="507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Finance, insurance, banking, fortune 500 companies.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49F74C7-8941-BD10-85A9-02E291A0EDB9}"/>
              </a:ext>
            </a:extLst>
          </p:cNvPr>
          <p:cNvSpPr txBox="1">
            <a:spLocks/>
          </p:cNvSpPr>
          <p:nvPr/>
        </p:nvSpPr>
        <p:spPr>
          <a:xfrm>
            <a:off x="524657" y="2871562"/>
            <a:ext cx="6034376" cy="768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Places which have been around for long enough to have roots within the language itself.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790E393-3ED3-6599-9181-6BEC65302C05}"/>
              </a:ext>
            </a:extLst>
          </p:cNvPr>
          <p:cNvSpPr txBox="1">
            <a:spLocks/>
          </p:cNvSpPr>
          <p:nvPr/>
        </p:nvSpPr>
        <p:spPr>
          <a:xfrm>
            <a:off x="529551" y="3645594"/>
            <a:ext cx="6034376" cy="768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bulk fiscal exchanges</a:t>
            </a:r>
          </a:p>
        </p:txBody>
      </p:sp>
      <p:pic>
        <p:nvPicPr>
          <p:cNvPr id="4" name="Picture 3" descr="The Inevitable Return of COBOL - HackerRank Blog">
            <a:extLst>
              <a:ext uri="{FF2B5EF4-FFF2-40B4-BE49-F238E27FC236}">
                <a16:creationId xmlns:a16="http://schemas.microsoft.com/office/drawing/2014/main" id="{70B27C8E-16BB-D707-4841-E2CB4B2F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59" y="861180"/>
            <a:ext cx="4331775" cy="2694657"/>
          </a:xfrm>
          <a:prstGeom prst="rect">
            <a:avLst/>
          </a:prstGeom>
        </p:spPr>
      </p:pic>
      <p:pic>
        <p:nvPicPr>
          <p:cNvPr id="6" name="Picture 5" descr="Special Report: COBOL Survey Results Prove Pervasiveness, Value and a  Bright Future - TechChannel">
            <a:extLst>
              <a:ext uri="{FF2B5EF4-FFF2-40B4-BE49-F238E27FC236}">
                <a16:creationId xmlns:a16="http://schemas.microsoft.com/office/drawing/2014/main" id="{F3F1D1E6-9D1F-E70F-74C8-40C29DD2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671" y="3644008"/>
            <a:ext cx="4615911" cy="30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12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7223-A893-96A6-F0E7-83F317B9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>
            <a:normAutofit/>
          </a:bodyPr>
          <a:lstStyle/>
          <a:p>
            <a:r>
              <a:rPr lang="en-US" dirty="0"/>
              <a:t>The evolution of </a:t>
            </a:r>
            <a:r>
              <a:rPr lang="en-US" dirty="0" err="1"/>
              <a:t>cobol</a:t>
            </a:r>
          </a:p>
        </p:txBody>
      </p:sp>
    </p:spTree>
    <p:extLst>
      <p:ext uri="{BB962C8B-B14F-4D97-AF65-F5344CB8AC3E}">
        <p14:creationId xmlns:p14="http://schemas.microsoft.com/office/powerpoint/2010/main" val="37616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D9FB-B08B-6550-BEBF-B4307419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05" y="307838"/>
            <a:ext cx="6303475" cy="881587"/>
          </a:xfrm>
        </p:spPr>
        <p:txBody>
          <a:bodyPr/>
          <a:lstStyle/>
          <a:p>
            <a:r>
              <a:rPr lang="en-US" dirty="0"/>
              <a:t>Cobol: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7904-BA22-561E-1DE0-8E716FCEA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305" y="1537732"/>
            <a:ext cx="6303475" cy="700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Common Business-Oriented Language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8C8B0E-EDFF-C499-8D71-F77A81B6F613}"/>
              </a:ext>
            </a:extLst>
          </p:cNvPr>
          <p:cNvSpPr txBox="1">
            <a:spLocks/>
          </p:cNvSpPr>
          <p:nvPr/>
        </p:nvSpPr>
        <p:spPr>
          <a:xfrm>
            <a:off x="472310" y="1028395"/>
            <a:ext cx="1671318" cy="3297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rgbClr val="1F1F1F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1800" b="1" i="1" err="1">
                <a:solidFill>
                  <a:srgbClr val="1F1F1F"/>
                </a:solidFill>
                <a:latin typeface="Roboto"/>
                <a:ea typeface="Roboto"/>
                <a:cs typeface="Roboto"/>
              </a:rPr>
              <a:t>Kow</a:t>
            </a:r>
            <a:r>
              <a:rPr lang="en-US" sz="1800" i="1" err="1">
                <a:solidFill>
                  <a:srgbClr val="3C4043"/>
                </a:solidFill>
                <a:latin typeface="Roboto"/>
                <a:ea typeface="Roboto"/>
                <a:cs typeface="Roboto"/>
              </a:rPr>
              <a:t>·</a:t>
            </a:r>
            <a:r>
              <a:rPr lang="en-US" sz="1800" i="1" err="1">
                <a:solidFill>
                  <a:srgbClr val="1F1F1F"/>
                </a:solidFill>
                <a:latin typeface="Roboto"/>
                <a:ea typeface="Roboto"/>
                <a:cs typeface="Roboto"/>
              </a:rPr>
              <a:t>baal</a:t>
            </a:r>
            <a:r>
              <a:rPr lang="en-US" sz="1800" i="1" dirty="0">
                <a:solidFill>
                  <a:srgbClr val="1F1F1F"/>
                </a:solidFill>
                <a:latin typeface="Roboto"/>
                <a:ea typeface="Roboto"/>
                <a:cs typeface="Roboto"/>
              </a:rPr>
              <a:t>)</a:t>
            </a:r>
            <a:endParaRPr lang="en-US" sz="1800" i="1" dirty="0"/>
          </a:p>
        </p:txBody>
      </p:sp>
      <p:pic>
        <p:nvPicPr>
          <p:cNvPr id="10" name="Picture 9" descr="What is COBOL and Who Still Uses It?">
            <a:extLst>
              <a:ext uri="{FF2B5EF4-FFF2-40B4-BE49-F238E27FC236}">
                <a16:creationId xmlns:a16="http://schemas.microsoft.com/office/drawing/2014/main" id="{D561DB98-BE08-79EE-7C34-DD076731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59" y="421105"/>
            <a:ext cx="6541465" cy="601579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690CFA-74F0-F008-8CB7-A06F855BB685}"/>
              </a:ext>
            </a:extLst>
          </p:cNvPr>
          <p:cNvSpPr txBox="1">
            <a:spLocks/>
          </p:cNvSpPr>
          <p:nvPr/>
        </p:nvSpPr>
        <p:spPr>
          <a:xfrm>
            <a:off x="472310" y="2361895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 in 1959 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0406264-6356-06B9-E0FD-D0DDE14757AF}"/>
              </a:ext>
            </a:extLst>
          </p:cNvPr>
          <p:cNvSpPr txBox="1">
            <a:spLocks/>
          </p:cNvSpPr>
          <p:nvPr/>
        </p:nvSpPr>
        <p:spPr>
          <a:xfrm>
            <a:off x="955578" y="2955453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By CODASYL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D167D4-6200-9C3D-A39E-46DFDF128E66}"/>
              </a:ext>
            </a:extLst>
          </p:cNvPr>
          <p:cNvSpPr txBox="1">
            <a:spLocks/>
          </p:cNvSpPr>
          <p:nvPr/>
        </p:nvSpPr>
        <p:spPr>
          <a:xfrm>
            <a:off x="474315" y="3657295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Cobol is: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A43DB37-076B-2262-A8D4-5239C19377BA}"/>
              </a:ext>
            </a:extLst>
          </p:cNvPr>
          <p:cNvSpPr txBox="1">
            <a:spLocks/>
          </p:cNvSpPr>
          <p:nvPr/>
        </p:nvSpPr>
        <p:spPr>
          <a:xfrm>
            <a:off x="486347" y="4361142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Procedural: </a:t>
            </a:r>
            <a:br>
              <a:rPr lang="en-US" dirty="0"/>
            </a:br>
            <a:r>
              <a:rPr lang="en-US"/>
              <a:t> - </a:t>
            </a:r>
            <a:r>
              <a:rPr lang="en-US" sz="1600" dirty="0"/>
              <a:t>sequences of instructions perform tasks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1C5A949-DBE3-2E98-7AA6-8E86BAE11CDB}"/>
              </a:ext>
            </a:extLst>
          </p:cNvPr>
          <p:cNvSpPr txBox="1">
            <a:spLocks/>
          </p:cNvSpPr>
          <p:nvPr/>
        </p:nvSpPr>
        <p:spPr>
          <a:xfrm>
            <a:off x="468300" y="5165252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Imperative:</a:t>
            </a:r>
            <a:br>
              <a:rPr lang="en-US" dirty="0"/>
            </a:br>
            <a:r>
              <a:rPr lang="en-US" dirty="0"/>
              <a:t> </a:t>
            </a:r>
            <a:r>
              <a:rPr lang="en-US" sz="1600" dirty="0"/>
              <a:t>- statements change a programs state</a:t>
            </a:r>
            <a:r>
              <a:rPr lang="en-US" dirty="0"/>
              <a:t> 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09332B7-7268-6FC7-2B38-5F84E1218914}"/>
              </a:ext>
            </a:extLst>
          </p:cNvPr>
          <p:cNvSpPr txBox="1">
            <a:spLocks/>
          </p:cNvSpPr>
          <p:nvPr/>
        </p:nvSpPr>
        <p:spPr>
          <a:xfrm>
            <a:off x="460279" y="5869099"/>
            <a:ext cx="4709291" cy="700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+mj-l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Object Oriented: (as of 2002)</a:t>
            </a:r>
          </a:p>
          <a:p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51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4" grpId="0" build="p"/>
      <p:bldP spid="17" grpId="0" build="p"/>
      <p:bldP spid="19" grpId="0" build="p"/>
      <p:bldP spid="21" grpId="0" build="p"/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E62F-F757-97CA-69BF-74C05CF9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60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4BB1-16D4-8510-7BFE-056208DE4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915862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Key Features:</a:t>
            </a:r>
            <a:endParaRPr lang="en-US" u="s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82616-224C-DC6E-0F91-81634111B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581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ea typeface="+mn-lt"/>
                <a:cs typeface="+mn-lt"/>
              </a:rPr>
              <a:t>Controversial</a:t>
            </a:r>
            <a:r>
              <a:rPr lang="en-US" b="1" u="sng" dirty="0"/>
              <a:t> Features:</a:t>
            </a:r>
            <a:endParaRPr lang="en-US" u="sng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1F3BA0-C19A-31E9-2771-32006B891A28}"/>
              </a:ext>
            </a:extLst>
          </p:cNvPr>
          <p:cNvSpPr txBox="1">
            <a:spLocks/>
          </p:cNvSpPr>
          <p:nvPr/>
        </p:nvSpPr>
        <p:spPr>
          <a:xfrm>
            <a:off x="632941" y="2409157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PICTURE clause</a:t>
            </a:r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79F98B-0393-DCCF-A4CA-FFEBAB8E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7" y="2902619"/>
            <a:ext cx="5613233" cy="219576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7DFF91-F35A-D518-C89A-63F69BFD1FFF}"/>
              </a:ext>
            </a:extLst>
          </p:cNvPr>
          <p:cNvSpPr txBox="1">
            <a:spLocks/>
          </p:cNvSpPr>
          <p:nvPr/>
        </p:nvSpPr>
        <p:spPr>
          <a:xfrm>
            <a:off x="634946" y="531879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IF statements (deprecated GOTO)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CDA0DF-AF29-4CA3-084A-1130C1500065}"/>
              </a:ext>
            </a:extLst>
          </p:cNvPr>
          <p:cNvSpPr txBox="1">
            <a:spLocks/>
          </p:cNvSpPr>
          <p:nvPr/>
        </p:nvSpPr>
        <p:spPr>
          <a:xfrm>
            <a:off x="6099288" y="3323557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Booleans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F13C8C3-E477-187C-B318-8A3F26D0CCC2}"/>
              </a:ext>
            </a:extLst>
          </p:cNvPr>
          <p:cNvSpPr txBox="1">
            <a:spLocks/>
          </p:cNvSpPr>
          <p:nvPr/>
        </p:nvSpPr>
        <p:spPr>
          <a:xfrm>
            <a:off x="6101293" y="4679115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9" grpId="0" build="p"/>
      <p:bldP spid="13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D0AB-5ACC-10D9-9E54-39595B7A7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1AAC-2D55-9B9E-9430-5CFCF259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74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24E95-3DB7-60F5-F050-F56172579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16388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Cobol becomes the most used language in the world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49ED5-CDC9-0A20-DEEF-6F417AEE4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581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>
                <a:ea typeface="+mn-lt"/>
                <a:cs typeface="+mn-lt"/>
              </a:rPr>
              <a:t>New</a:t>
            </a:r>
            <a:r>
              <a:rPr lang="en-US" b="1" u="sng"/>
              <a:t> Features: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F09762-972B-DDCA-D0B4-DE0A3925134B}"/>
              </a:ext>
            </a:extLst>
          </p:cNvPr>
          <p:cNvSpPr txBox="1">
            <a:spLocks/>
          </p:cNvSpPr>
          <p:nvPr/>
        </p:nvSpPr>
        <p:spPr>
          <a:xfrm>
            <a:off x="636951" y="283427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Inter-program communication introduced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9BE34A-1FBA-9B78-FCEB-450F6D509DCF}"/>
              </a:ext>
            </a:extLst>
          </p:cNvPr>
          <p:cNvSpPr txBox="1">
            <a:spLocks/>
          </p:cNvSpPr>
          <p:nvPr/>
        </p:nvSpPr>
        <p:spPr>
          <a:xfrm>
            <a:off x="638956" y="356820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Formal debugging features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DC085A-BA1F-DA73-722B-ECBE264F55EF}"/>
              </a:ext>
            </a:extLst>
          </p:cNvPr>
          <p:cNvSpPr txBox="1">
            <a:spLocks/>
          </p:cNvSpPr>
          <p:nvPr/>
        </p:nvSpPr>
        <p:spPr>
          <a:xfrm>
            <a:off x="630935" y="4302126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File merging capabilities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A7A2D6C-BECA-C556-27F6-F813C83AB238}"/>
              </a:ext>
            </a:extLst>
          </p:cNvPr>
          <p:cNvSpPr txBox="1">
            <a:spLocks/>
          </p:cNvSpPr>
          <p:nvPr/>
        </p:nvSpPr>
        <p:spPr>
          <a:xfrm>
            <a:off x="622914" y="5036052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Library inclusions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FAE257C-A78C-5AD1-F8A8-470541CB23E2}"/>
              </a:ext>
            </a:extLst>
          </p:cNvPr>
          <p:cNvSpPr txBox="1">
            <a:spLocks/>
          </p:cNvSpPr>
          <p:nvPr/>
        </p:nvSpPr>
        <p:spPr>
          <a:xfrm>
            <a:off x="6378019" y="357221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DELETE statement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build="p"/>
      <p:bldP spid="8" grpId="0" build="p"/>
      <p:bldP spid="12" grpId="0" build="p"/>
      <p:bldP spid="16" grpId="0" build="p"/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9D21-E8AB-D4A7-78A3-7395A06A7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E603-B4FE-4C51-4458-E568FDF2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85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F09B-51CC-1649-0522-1C9C75F58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16388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Controversy surrounding backwards compatibility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CA141-5460-04A2-7569-612C41559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581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>
                <a:ea typeface="+mn-lt"/>
                <a:cs typeface="+mn-lt"/>
              </a:rPr>
              <a:t>New</a:t>
            </a:r>
            <a:r>
              <a:rPr lang="en-US" b="1" u="sng"/>
              <a:t> Features: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5A1A510-8CA9-2874-B948-67A88EA7C67D}"/>
              </a:ext>
            </a:extLst>
          </p:cNvPr>
          <p:cNvSpPr txBox="1">
            <a:spLocks/>
          </p:cNvSpPr>
          <p:nvPr/>
        </p:nvSpPr>
        <p:spPr>
          <a:xfrm>
            <a:off x="636951" y="283427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Do we choose 60 features but lose some </a:t>
            </a:r>
            <a:r>
              <a:rPr lang="en-US" b="1" dirty="0" err="1"/>
              <a:t>compatability</a:t>
            </a:r>
            <a:endParaRPr lang="en-US" dirty="0" err="1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A5580C-6B54-E79B-5030-2D51993C7241}"/>
              </a:ext>
            </a:extLst>
          </p:cNvPr>
          <p:cNvSpPr txBox="1">
            <a:spLocks/>
          </p:cNvSpPr>
          <p:nvPr/>
        </p:nvSpPr>
        <p:spPr>
          <a:xfrm>
            <a:off x="638956" y="356820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Thousands of pushback comments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CA6D22-D997-2EC2-628E-1843B793A738}"/>
              </a:ext>
            </a:extLst>
          </p:cNvPr>
          <p:cNvSpPr txBox="1">
            <a:spLocks/>
          </p:cNvSpPr>
          <p:nvPr/>
        </p:nvSpPr>
        <p:spPr>
          <a:xfrm>
            <a:off x="630935" y="4302126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They did it anyways.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B8B6F1B-0F39-CAEC-0EA9-A0D349B92808}"/>
              </a:ext>
            </a:extLst>
          </p:cNvPr>
          <p:cNvSpPr txBox="1">
            <a:spLocks/>
          </p:cNvSpPr>
          <p:nvPr/>
        </p:nvSpPr>
        <p:spPr>
          <a:xfrm>
            <a:off x="632940" y="5036052"/>
            <a:ext cx="5171574" cy="1413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Now, saying Cobol makes up so much legacy code means worrying about which version as well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5EE8747-0EF4-EFC1-496A-2FE4399F6EBA}"/>
              </a:ext>
            </a:extLst>
          </p:cNvPr>
          <p:cNvSpPr txBox="1">
            <a:spLocks/>
          </p:cNvSpPr>
          <p:nvPr/>
        </p:nvSpPr>
        <p:spPr>
          <a:xfrm>
            <a:off x="6378019" y="2940552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Continue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C7A54F-60A6-CE40-BDBF-4B32ACCBA9D5}"/>
              </a:ext>
            </a:extLst>
          </p:cNvPr>
          <p:cNvSpPr txBox="1">
            <a:spLocks/>
          </p:cNvSpPr>
          <p:nvPr/>
        </p:nvSpPr>
        <p:spPr>
          <a:xfrm>
            <a:off x="6380024" y="3564189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Evaluate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7DE8CE-BC18-5A8C-39B8-7F8BCA8153C3}"/>
              </a:ext>
            </a:extLst>
          </p:cNvPr>
          <p:cNvSpPr txBox="1">
            <a:spLocks/>
          </p:cNvSpPr>
          <p:nvPr/>
        </p:nvSpPr>
        <p:spPr>
          <a:xfrm>
            <a:off x="6382030" y="4187826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Initialize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718482-222D-546A-2E69-18B9589C2613}"/>
              </a:ext>
            </a:extLst>
          </p:cNvPr>
          <p:cNvSpPr txBox="1">
            <a:spLocks/>
          </p:cNvSpPr>
          <p:nvPr/>
        </p:nvSpPr>
        <p:spPr>
          <a:xfrm>
            <a:off x="6374009" y="479141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Looping without separate procedure declarations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60A77E-E222-4121-FE61-6D0EA4701967}"/>
              </a:ext>
            </a:extLst>
          </p:cNvPr>
          <p:cNvSpPr txBox="1">
            <a:spLocks/>
          </p:cNvSpPr>
          <p:nvPr/>
        </p:nvSpPr>
        <p:spPr>
          <a:xfrm>
            <a:off x="6376014" y="539499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I/O status codes</a:t>
            </a:r>
          </a:p>
        </p:txBody>
      </p:sp>
    </p:spTree>
    <p:extLst>
      <p:ext uri="{BB962C8B-B14F-4D97-AF65-F5344CB8AC3E}">
        <p14:creationId xmlns:p14="http://schemas.microsoft.com/office/powerpoint/2010/main" val="38237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build="p"/>
      <p:bldP spid="8" grpId="0" build="p"/>
      <p:bldP spid="12" grpId="0" build="p"/>
      <p:bldP spid="16" grpId="0" build="p"/>
      <p:bldP spid="18" grpId="0" build="p"/>
      <p:bldP spid="6" grpId="0" build="p"/>
      <p:bldP spid="9" grpId="0" build="p"/>
      <p:bldP spid="13" grpId="0" build="p"/>
      <p:bldP spid="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2CE3-7A9F-14B4-948E-556AAB3F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35D1-76D1-A5D1-8270-07452710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2002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BCF2B-2FC6-3166-8EAD-760B93F21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16388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At this point, 200 billion lines of COBOL exist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5FAF0-85B7-89BA-2862-28BFE0205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581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>
                <a:ea typeface="+mn-lt"/>
                <a:cs typeface="+mn-lt"/>
              </a:rPr>
              <a:t>New</a:t>
            </a:r>
            <a:r>
              <a:rPr lang="en-US" b="1" u="sng"/>
              <a:t> Features: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F86DF6-E00C-CFA9-E884-5ECE35B334ED}"/>
              </a:ext>
            </a:extLst>
          </p:cNvPr>
          <p:cNvSpPr txBox="1">
            <a:spLocks/>
          </p:cNvSpPr>
          <p:nvPr/>
        </p:nvSpPr>
        <p:spPr>
          <a:xfrm>
            <a:off x="636951" y="283427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Took influence from C++ and adds objects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9FE4CF-6C69-D21B-2D6B-299AADBB3FD6}"/>
              </a:ext>
            </a:extLst>
          </p:cNvPr>
          <p:cNvSpPr txBox="1">
            <a:spLocks/>
          </p:cNvSpPr>
          <p:nvPr/>
        </p:nvSpPr>
        <p:spPr>
          <a:xfrm>
            <a:off x="638956" y="356820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80% of all business programs ran on COBOL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41BAE3-AC01-C8D6-24A4-395C5093C410}"/>
              </a:ext>
            </a:extLst>
          </p:cNvPr>
          <p:cNvSpPr txBox="1">
            <a:spLocks/>
          </p:cNvSpPr>
          <p:nvPr/>
        </p:nvSpPr>
        <p:spPr>
          <a:xfrm>
            <a:off x="6378019" y="2940552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Recursion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8EFAD3-3761-0D7D-5FFD-667C2E5052A2}"/>
              </a:ext>
            </a:extLst>
          </p:cNvPr>
          <p:cNvSpPr txBox="1">
            <a:spLocks/>
          </p:cNvSpPr>
          <p:nvPr/>
        </p:nvSpPr>
        <p:spPr>
          <a:xfrm>
            <a:off x="6380024" y="3564189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User-defined functions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C77B98-1308-7487-F88C-4ABB0E780D08}"/>
              </a:ext>
            </a:extLst>
          </p:cNvPr>
          <p:cNvSpPr txBox="1">
            <a:spLocks/>
          </p:cNvSpPr>
          <p:nvPr/>
        </p:nvSpPr>
        <p:spPr>
          <a:xfrm>
            <a:off x="6382030" y="4187826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Floating point values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59A3B22-B05E-B77F-53E3-C59B6A1B4DBC}"/>
              </a:ext>
            </a:extLst>
          </p:cNvPr>
          <p:cNvSpPr txBox="1">
            <a:spLocks/>
          </p:cNvSpPr>
          <p:nvPr/>
        </p:nvSpPr>
        <p:spPr>
          <a:xfrm>
            <a:off x="6374009" y="479141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Bit data types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9944E5-D652-E826-4199-16CBAF97937C}"/>
              </a:ext>
            </a:extLst>
          </p:cNvPr>
          <p:cNvSpPr txBox="1">
            <a:spLocks/>
          </p:cNvSpPr>
          <p:nvPr/>
        </p:nvSpPr>
        <p:spPr>
          <a:xfrm>
            <a:off x="6376014" y="539499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build="p"/>
      <p:bldP spid="8" grpId="0" build="p"/>
      <p:bldP spid="18" grpId="0" build="p"/>
      <p:bldP spid="6" grpId="0" build="p"/>
      <p:bldP spid="9" grpId="0" build="p"/>
      <p:bldP spid="13" grpId="0" build="p"/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A236-FF2A-263E-B652-1B34F4A7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9902-CAC9-825D-2A92-BBC3BC12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2014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D9582-8EC4-D924-7865-880250A99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16388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Method overloading added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58D5A8-2DCD-8875-33FD-EC25CA7A77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B2D6-B918-355C-39CC-0688ADEFB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CC55-84C3-6977-2E04-D6A3EE8A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/>
          <a:lstStyle/>
          <a:p>
            <a:r>
              <a:rPr lang="en-US" sz="6600" dirty="0"/>
              <a:t>Cobol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2D992-B8AA-AC65-F404-7B3622A83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16388"/>
            <a:ext cx="5181600" cy="49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Asynchronous messaging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6746E-06CE-5082-50B1-8926487CB5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581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u="sng">
                <a:ea typeface="+mn-lt"/>
                <a:cs typeface="+mn-lt"/>
              </a:rPr>
              <a:t>New</a:t>
            </a:r>
            <a:r>
              <a:rPr lang="en-US" b="1" u="sng"/>
              <a:t> Features: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F1002B-0836-6CF7-7C74-1A450F0371AB}"/>
              </a:ext>
            </a:extLst>
          </p:cNvPr>
          <p:cNvSpPr txBox="1">
            <a:spLocks/>
          </p:cNvSpPr>
          <p:nvPr/>
        </p:nvSpPr>
        <p:spPr>
          <a:xfrm>
            <a:off x="636951" y="2834274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Transactional processing (COMMIT)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C752F9-ECEC-5B0D-CC1B-140A32BF3431}"/>
              </a:ext>
            </a:extLst>
          </p:cNvPr>
          <p:cNvSpPr txBox="1">
            <a:spLocks/>
          </p:cNvSpPr>
          <p:nvPr/>
        </p:nvSpPr>
        <p:spPr>
          <a:xfrm>
            <a:off x="638956" y="356820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80% of all business programs ran on COBOL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554C367-97BB-8256-72BF-29787BBAAF4E}"/>
              </a:ext>
            </a:extLst>
          </p:cNvPr>
          <p:cNvSpPr txBox="1">
            <a:spLocks/>
          </p:cNvSpPr>
          <p:nvPr/>
        </p:nvSpPr>
        <p:spPr>
          <a:xfrm>
            <a:off x="6378019" y="2940552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XOR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1D4594-2FE7-A984-35EF-A85EAC35C926}"/>
              </a:ext>
            </a:extLst>
          </p:cNvPr>
          <p:cNvSpPr txBox="1">
            <a:spLocks/>
          </p:cNvSpPr>
          <p:nvPr/>
        </p:nvSpPr>
        <p:spPr>
          <a:xfrm>
            <a:off x="6380024" y="3564189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DELETE FILE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C17ED4-D7A4-B4FA-9961-71BE513DCEE7}"/>
              </a:ext>
            </a:extLst>
          </p:cNvPr>
          <p:cNvSpPr txBox="1">
            <a:spLocks/>
          </p:cNvSpPr>
          <p:nvPr/>
        </p:nvSpPr>
        <p:spPr>
          <a:xfrm>
            <a:off x="6382030" y="4187826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Infinite looping with PERFORM UNTIL EXIT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9E39DB2-E0CF-9CF7-5650-B4408511BE88}"/>
              </a:ext>
            </a:extLst>
          </p:cNvPr>
          <p:cNvSpPr txBox="1">
            <a:spLocks/>
          </p:cNvSpPr>
          <p:nvPr/>
        </p:nvSpPr>
        <p:spPr>
          <a:xfrm>
            <a:off x="6374009" y="4791410"/>
            <a:ext cx="5181600" cy="491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CONVERT for base conversions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build="p"/>
      <p:bldP spid="8" grpId="0" build="p"/>
      <p:bldP spid="18" grpId="0" build="p"/>
      <p:bldP spid="6" grpId="0" build="p"/>
      <p:bldP spid="9" grpId="0" build="p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6060D-B49C-45B6-6D64-A4FFFC3D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E37C-BCAF-8E54-AC5F-213537CD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948950"/>
          </a:xfrm>
        </p:spPr>
        <p:txBody>
          <a:bodyPr/>
          <a:lstStyle/>
          <a:p>
            <a:r>
              <a:rPr lang="en-US" dirty="0"/>
              <a:t>That's 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03CB40-778F-1B89-A510-B0FA2F52BD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647" y="1584182"/>
            <a:ext cx="6034376" cy="768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COBOL largely exists today to provide banking a solid infrastructure.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8191AF4-262E-0936-AA34-35EC577A46FB}"/>
              </a:ext>
            </a:extLst>
          </p:cNvPr>
          <p:cNvSpPr txBox="1">
            <a:spLocks/>
          </p:cNvSpPr>
          <p:nvPr/>
        </p:nvSpPr>
        <p:spPr>
          <a:xfrm>
            <a:off x="512626" y="2358214"/>
            <a:ext cx="6024350" cy="507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It's evolved slowly up to current day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180AB7C-83C0-7F45-92A1-362BCC49C1C0}"/>
              </a:ext>
            </a:extLst>
          </p:cNvPr>
          <p:cNvSpPr txBox="1">
            <a:spLocks/>
          </p:cNvSpPr>
          <p:nvPr/>
        </p:nvSpPr>
        <p:spPr>
          <a:xfrm>
            <a:off x="524657" y="2871562"/>
            <a:ext cx="6034376" cy="768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projects in COBOL entail the maintenance of current systems within contemporary systems (i.e. y2k)</a:t>
            </a:r>
          </a:p>
        </p:txBody>
      </p:sp>
      <p:pic>
        <p:nvPicPr>
          <p:cNvPr id="3" name="Picture 2" descr="Peeter Joot's Blog » My first COBOL program.">
            <a:extLst>
              <a:ext uri="{FF2B5EF4-FFF2-40B4-BE49-F238E27FC236}">
                <a16:creationId xmlns:a16="http://schemas.microsoft.com/office/drawing/2014/main" id="{EE3CC30F-3D05-4FEA-0D85-E53B8ED4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31" y="433429"/>
            <a:ext cx="3926305" cy="57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87EA-8BB3-79C6-656A-1A8ABD658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218032"/>
            <a:ext cx="10932414" cy="78638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DF94A-DA27-1E29-408E-F5360E814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5972629"/>
            <a:ext cx="10932414" cy="4803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7084-C959-6935-0D99-455326A7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/>
          <a:lstStyle/>
          <a:p>
            <a:r>
              <a:rPr lang="en-US" dirty="0"/>
              <a:t>It's 1959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2E75B9-BD42-EAC8-8534-4AB43F6058CE}"/>
              </a:ext>
            </a:extLst>
          </p:cNvPr>
          <p:cNvSpPr txBox="1">
            <a:spLocks/>
          </p:cNvSpPr>
          <p:nvPr/>
        </p:nvSpPr>
        <p:spPr>
          <a:xfrm>
            <a:off x="2139937" y="5799354"/>
            <a:ext cx="9418399" cy="4465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Here's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75188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01D7-435D-8E7D-53C0-66C0C37F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28AED-625B-E804-C564-D56DF9C8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36CAB-BB4B-BDCA-63F6-F77BA904E5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/>
              <a:t>This is the president</a:t>
            </a:r>
          </a:p>
        </p:txBody>
      </p:sp>
      <p:pic>
        <p:nvPicPr>
          <p:cNvPr id="3" name="Picture 2" descr="Dwight D. Eisenhower's Legacy of Honor | Hall Family Foundation">
            <a:extLst>
              <a:ext uri="{FF2B5EF4-FFF2-40B4-BE49-F238E27FC236}">
                <a16:creationId xmlns:a16="http://schemas.microsoft.com/office/drawing/2014/main" id="{4D69794E-A5C1-6F72-D6C1-B6D367DF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70" y="1584961"/>
            <a:ext cx="8408066" cy="46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C672-B04A-789E-95D7-DDDE208A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C89D5-6184-B965-EDC7-4BE28DB5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B316F-79DA-CB17-2B97-3DE7E4F98A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 dirty="0"/>
              <a:t>This is </a:t>
            </a:r>
            <a:r>
              <a:rPr lang="en-US" err="1"/>
              <a:t>alan</a:t>
            </a:r>
            <a:r>
              <a:rPr lang="en-US"/>
              <a:t> turing</a:t>
            </a:r>
          </a:p>
        </p:txBody>
      </p:sp>
      <p:pic>
        <p:nvPicPr>
          <p:cNvPr id="2" name="Picture 1" descr="Throwback Thursday Turing father of artificial intelligence and codebreaker  born in 1912">
            <a:extLst>
              <a:ext uri="{FF2B5EF4-FFF2-40B4-BE49-F238E27FC236}">
                <a16:creationId xmlns:a16="http://schemas.microsoft.com/office/drawing/2014/main" id="{B33D0F4A-7201-BDC0-808D-BAFD76A0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4" y="1710490"/>
            <a:ext cx="8899356" cy="4399547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8DAAFC1-09A6-18A8-5167-3782AD728922}"/>
              </a:ext>
            </a:extLst>
          </p:cNvPr>
          <p:cNvSpPr/>
          <p:nvPr/>
        </p:nvSpPr>
        <p:spPr>
          <a:xfrm>
            <a:off x="5063289" y="3047999"/>
            <a:ext cx="1213184" cy="1112921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33F476F7-C560-2222-19AF-6704DF04DC36}"/>
              </a:ext>
            </a:extLst>
          </p:cNvPr>
          <p:cNvSpPr/>
          <p:nvPr/>
        </p:nvSpPr>
        <p:spPr>
          <a:xfrm>
            <a:off x="6156157" y="3047999"/>
            <a:ext cx="1213184" cy="1112921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E0842-3926-B5CA-D0D5-7C0A8B0BD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F436A-0841-9634-E01B-ED02774D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86B00-4E49-8FF8-768C-915B1EE828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/>
              <a:t>This is how much $1 is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8511E45-8FD5-1FEA-F9EE-3EF53EFB81EF}"/>
              </a:ext>
            </a:extLst>
          </p:cNvPr>
          <p:cNvSpPr txBox="1">
            <a:spLocks/>
          </p:cNvSpPr>
          <p:nvPr/>
        </p:nvSpPr>
        <p:spPr>
          <a:xfrm>
            <a:off x="4533098" y="3431441"/>
            <a:ext cx="3114654" cy="777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6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 algn="l" defTabSz="914400" rtl="0" eaLnBrk="1" latinLnBrk="0" hangingPunct="1">
              <a:lnSpc>
                <a:spcPct val="65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 algn="l" defTabSz="914400" rtl="0" eaLnBrk="1" latinLnBrk="0" hangingPunct="1">
              <a:lnSpc>
                <a:spcPct val="65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 algn="l" defTabSz="914400" rtl="0" eaLnBrk="1" latinLnBrk="0" hangingPunct="1">
              <a:lnSpc>
                <a:spcPct val="65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 algn="l" defTabSz="914400" rtl="0" eaLnBrk="1" latinLnBrk="0" hangingPunct="1">
              <a:lnSpc>
                <a:spcPct val="65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/>
              <a:t>$11.13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0643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16BD-312B-5D17-EB28-BE28566B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84E08-7FD4-9695-E9AF-654644AD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F74F5-14E7-90E7-0C40-F288072BE4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/>
              <a:t>This is mccarthyism</a:t>
            </a:r>
          </a:p>
        </p:txBody>
      </p:sp>
      <p:pic>
        <p:nvPicPr>
          <p:cNvPr id="2" name="Picture 1" descr="The Cold War Home Front: McCarthyism - History">
            <a:extLst>
              <a:ext uri="{FF2B5EF4-FFF2-40B4-BE49-F238E27FC236}">
                <a16:creationId xmlns:a16="http://schemas.microsoft.com/office/drawing/2014/main" id="{16B6EC8D-9ECE-7B00-59FA-F887BD79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49" y="1712386"/>
            <a:ext cx="5901488" cy="4656439"/>
          </a:xfrm>
          <a:prstGeom prst="rect">
            <a:avLst/>
          </a:prstGeom>
        </p:spPr>
      </p:pic>
      <p:pic>
        <p:nvPicPr>
          <p:cNvPr id="3" name="Picture 2" descr="531 Decline Graph Images Stock Vectors and Vector Art | Shutterstock">
            <a:extLst>
              <a:ext uri="{FF2B5EF4-FFF2-40B4-BE49-F238E27FC236}">
                <a16:creationId xmlns:a16="http://schemas.microsoft.com/office/drawing/2014/main" id="{F82EA093-4D4D-1192-0022-B36F109DC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17" y="3578210"/>
            <a:ext cx="2743200" cy="23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E6A7E-0D9C-A1D8-6393-08546119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74EFCC-1847-3C02-0D94-6AB6B111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CB5FE-BDCE-4303-8025-002C194527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 dirty="0"/>
              <a:t>This </a:t>
            </a:r>
            <a:r>
              <a:rPr lang="en-US"/>
              <a:t>Alaska</a:t>
            </a:r>
          </a:p>
        </p:txBody>
      </p:sp>
      <p:pic>
        <p:nvPicPr>
          <p:cNvPr id="7" name="Picture 6" descr="AK Map - Alaska State Maps">
            <a:extLst>
              <a:ext uri="{FF2B5EF4-FFF2-40B4-BE49-F238E27FC236}">
                <a16:creationId xmlns:a16="http://schemas.microsoft.com/office/drawing/2014/main" id="{3B73C0AC-8D1B-BE20-66BF-F07AA27E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06" y="1930227"/>
            <a:ext cx="6049295" cy="4103674"/>
          </a:xfrm>
          <a:prstGeom prst="rect">
            <a:avLst/>
          </a:prstGeom>
        </p:spPr>
      </p:pic>
      <p:pic>
        <p:nvPicPr>
          <p:cNvPr id="10" name="Picture 9" descr="File:Eo circle green checkmark.svg - Wikimedia Commons">
            <a:extLst>
              <a:ext uri="{FF2B5EF4-FFF2-40B4-BE49-F238E27FC236}">
                <a16:creationId xmlns:a16="http://schemas.microsoft.com/office/drawing/2014/main" id="{E4ABEF70-4F10-64B6-5350-327FEB0C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650" y="2535621"/>
            <a:ext cx="1760149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EBFFD-16B6-45FF-F58D-5AC8A87D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F020A-5DA3-F00D-FF0A-C0F7CBF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BDB64-9BFE-49D6-4AD8-665B8D25B7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3461" y="411515"/>
            <a:ext cx="10273444" cy="777286"/>
          </a:xfrm>
        </p:spPr>
        <p:txBody>
          <a:bodyPr anchor="b"/>
          <a:lstStyle/>
          <a:p>
            <a:r>
              <a:rPr lang="en-US"/>
              <a:t>This hawaii</a:t>
            </a:r>
          </a:p>
        </p:txBody>
      </p:sp>
      <p:pic>
        <p:nvPicPr>
          <p:cNvPr id="2" name="Picture 1" descr="Hawaii Islands Map - A full map of the islands in Hawaii">
            <a:extLst>
              <a:ext uri="{FF2B5EF4-FFF2-40B4-BE49-F238E27FC236}">
                <a16:creationId xmlns:a16="http://schemas.microsoft.com/office/drawing/2014/main" id="{DF78AB3A-80E3-9E1E-8261-CC11B05D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23" y="1907911"/>
            <a:ext cx="5275005" cy="3509211"/>
          </a:xfrm>
          <a:prstGeom prst="rect">
            <a:avLst/>
          </a:prstGeom>
        </p:spPr>
      </p:pic>
      <p:pic>
        <p:nvPicPr>
          <p:cNvPr id="10" name="Picture 9" descr="File:Eo circle green checkmark.svg - Wikimedia Commons">
            <a:extLst>
              <a:ext uri="{FF2B5EF4-FFF2-40B4-BE49-F238E27FC236}">
                <a16:creationId xmlns:a16="http://schemas.microsoft.com/office/drawing/2014/main" id="{96C82802-679A-4ED3-769D-6ABF5312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715" y="2535621"/>
            <a:ext cx="1760149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 Monochrome">
  <a:themeElements>
    <a:clrScheme name="Custom 57">
      <a:dk1>
        <a:srgbClr val="113D61"/>
      </a:dk1>
      <a:lt1>
        <a:srgbClr val="DCEBFF"/>
      </a:lt1>
      <a:dk2>
        <a:srgbClr val="000000"/>
      </a:dk2>
      <a:lt2>
        <a:srgbClr val="FFFFFF"/>
      </a:lt2>
      <a:accent1>
        <a:srgbClr val="3855B4"/>
      </a:accent1>
      <a:accent2>
        <a:srgbClr val="8E0000"/>
      </a:accent2>
      <a:accent3>
        <a:srgbClr val="DE0000"/>
      </a:accent3>
      <a:accent4>
        <a:srgbClr val="FFDCF2"/>
      </a:accent4>
      <a:accent5>
        <a:srgbClr val="DED2E3"/>
      </a:accent5>
      <a:accent6>
        <a:srgbClr val="F7F4F1"/>
      </a:accent6>
      <a:hlink>
        <a:srgbClr val="169C9A"/>
      </a:hlink>
      <a:folHlink>
        <a:srgbClr val="E15C3D"/>
      </a:folHlink>
    </a:clrScheme>
    <a:fontScheme name="Custom 23">
      <a:majorFont>
        <a:latin typeface="Bodoni MT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ined Monochrome_Sales Presentation_win32_LW_V3" id="{5CA088F4-77D6-4E20-827C-8AA84F124F2F}" vid="{4489657A-662E-4C81-B6D3-306CF5BE4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81A4212-02C6-475D-B332-DC5017D045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AF2CE-2C32-498E-B467-6C60C376794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185BFC-6E97-4C88-9034-F2A7ED1C005E}">
  <ds:schemaRefs>
    <ds:schemaRef ds:uri="230e9df3-be65-4c73-a93b-d1236ebd677e"/>
    <ds:schemaRef ds:uri="http://purl.org/dc/elements/1.1/"/>
    <ds:schemaRef ds:uri="16c05727-aa75-4e4a-9b5f-8a80a1165891"/>
    <ds:schemaRef ds:uri="http://schemas.microsoft.com/sharepoint/v3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Widescreen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Bodoni MT</vt:lpstr>
      <vt:lpstr>Roboto</vt:lpstr>
      <vt:lpstr>Trade Gothic Next</vt:lpstr>
      <vt:lpstr>Refined Monochrome</vt:lpstr>
      <vt:lpstr>Cobol:</vt:lpstr>
      <vt:lpstr>Cobol:</vt:lpstr>
      <vt:lpstr>It's 1959</vt:lpstr>
      <vt:lpstr>Quote</vt:lpstr>
      <vt:lpstr>Quote</vt:lpstr>
      <vt:lpstr>Quote</vt:lpstr>
      <vt:lpstr>Quote</vt:lpstr>
      <vt:lpstr>Quote</vt:lpstr>
      <vt:lpstr>Quote</vt:lpstr>
      <vt:lpstr>Quote</vt:lpstr>
      <vt:lpstr>Quote</vt:lpstr>
      <vt:lpstr>Why do we need cobol in 1959</vt:lpstr>
      <vt:lpstr>codasyl</vt:lpstr>
      <vt:lpstr>CODASYL</vt:lpstr>
      <vt:lpstr>Who is using cobol?</vt:lpstr>
      <vt:lpstr>Of Credit-transactions rely on COBOL</vt:lpstr>
      <vt:lpstr>Of ATM Transactions rely on COBOL</vt:lpstr>
      <vt:lpstr>Who's using it?</vt:lpstr>
      <vt:lpstr>The evolution of cobol</vt:lpstr>
      <vt:lpstr>Cobol 60</vt:lpstr>
      <vt:lpstr>Cobol 74</vt:lpstr>
      <vt:lpstr>Cobol 85</vt:lpstr>
      <vt:lpstr>Cobol 2002</vt:lpstr>
      <vt:lpstr>Cobol 2014</vt:lpstr>
      <vt:lpstr>Cobol 2023</vt:lpstr>
      <vt:lpstr>That's 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Stucki, David</cp:lastModifiedBy>
  <cp:revision>467</cp:revision>
  <dcterms:created xsi:type="dcterms:W3CDTF">2025-10-20T15:17:48Z</dcterms:created>
  <dcterms:modified xsi:type="dcterms:W3CDTF">2025-10-25T00:48:27Z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