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7" r:id="rId9"/>
    <p:sldId id="263" r:id="rId10"/>
    <p:sldId id="264" r:id="rId11"/>
    <p:sldId id="266" r:id="rId12"/>
    <p:sldId id="270" r:id="rId13"/>
    <p:sldId id="265" r:id="rId14"/>
    <p:sldId id="259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0"/>
    <p:restoredTop sz="94719"/>
  </p:normalViewPr>
  <p:slideViewPr>
    <p:cSldViewPr snapToGrid="0">
      <p:cViewPr>
        <p:scale>
          <a:sx n="50" d="100"/>
          <a:sy n="50" d="100"/>
        </p:scale>
        <p:origin x="7608" y="2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84DC-9EFA-E9F0-1ACB-4696F2799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8F4EF-7093-EF91-755D-B81DC047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0405-0230-DF99-09BE-6C3FFC85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A6C8-2A81-43B2-3FF3-6D3F1054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02450-3370-17AA-EFEF-827EBDC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B8F9-9CAE-FFBE-0109-4DA2E2B6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B371-12DE-00B9-4BEB-25AEF5AB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B52FE-0D9C-9337-3F57-32847CA7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20716-13E9-AB4C-FD10-E43CA214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B1D7-40D9-B75E-FA44-5E64A71D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49486-C9EF-66E3-848B-7F33C0A3F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B890C-A718-6077-A146-3E1785695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F67F-3BAA-653B-3E84-8CA49F2D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32F-C7A8-99DC-83F5-7C9D2A7C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A3F09-DB1C-A82D-EBD3-EC9F73A5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2F0B-C854-0A13-08B0-0104EBB9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1B3F-8C0F-011F-B30A-2B3048AE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946C-5892-544E-F20E-46D5021B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D6BA-8999-3EFB-C535-D0F063EB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7F8E-68D8-97CC-88F6-428065D1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952E-4E57-B12E-C6D7-6C8D5AB8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7664B-277D-C0F0-3735-97C7AB35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251F1-9E9E-E71D-162B-0F13D3C8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DA81-14F9-134F-9968-D41B5A6E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65200-012C-63FB-AFA1-46C1DA7F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D1F9-BD85-CADC-918F-64FC0660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AE7D-9B99-F8F7-30B5-12F1EF3E5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D389-1BDE-B483-3448-896DA422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48D6F-E232-3F2A-BB47-2FD780EC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5A948-8648-C2E2-D1F0-E0F24414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C805D-F459-2494-7D32-38B3EAD9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D34A-95D0-6950-0B14-4C7F4E23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BCF82-687C-C011-4018-58CF82F5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CCB9D-AEB6-46DF-A80A-1A8671685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A95F4-DB5E-7CF2-E7DC-75CF6C00B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F5592-40F3-624A-B18F-CDE6E5EA3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94101-AF95-F6B2-3446-27C04E59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CB47D-DCB0-57EA-72CA-2DD26EAE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2DBA9-06D7-66FC-9EEE-2BC0F4E3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A4FD-F22B-7676-2536-5111ADEC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B85C7-21FE-9BCC-E7A2-65B1141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2FCD9-97C6-0D83-18C2-F6A3B52A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16C3C-927A-8055-C1AC-527842D8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61FE8-E9F1-777D-DD9E-378B82A3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D275F-2F43-F4C0-8DA8-6BBBEA8B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89251-6BF3-1B31-A19A-7A76147D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0990-10D4-272D-1C00-A7A0E6E0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EE0B-5633-40E5-A44C-C17AB36E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4A28-D8C3-A7F6-6A14-BF2BA73DE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12ED1-8AF0-C928-673F-CFE6D91A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9567C-9D6F-B29B-6B7C-3DE408D1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0678D-8326-9E17-F571-BF2EFF0D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98CC-70A2-0C30-3037-0F73A51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B5F04-9BFC-1AC6-7A73-3F63DE32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991C3-EDE0-0ADD-E8D3-E54E2A1D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9C44-AE7F-6151-3A4C-27C749E3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184C9-245D-B46C-E8DE-F7740BE5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6592-0C68-D183-470A-AFFB0123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8C815-2E5F-86D2-33BC-B3BE39CD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76143-3668-7268-B198-80F2E7FC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2F38-1A68-B8D5-A166-6DDE79D42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B130-946A-894D-8031-D1112B4F3601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FCEC-317C-6CAE-9108-8EE056964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DB318-2FA4-314F-C368-664A6F105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8F-205D-4342-997F-92ED0338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news.ycombinato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cket.discourse.group/" TargetMode="External"/><Relationship Id="rId2" Type="http://schemas.openxmlformats.org/officeDocument/2006/relationships/hyperlink" Target="https://felleisen.org/matthias/manifes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racketla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cket_%28programming_language%29" TargetMode="External"/><Relationship Id="rId2" Type="http://schemas.openxmlformats.org/officeDocument/2006/relationships/hyperlink" Target="https://medium.com/@G_Kumar/racket-programming-language-features-c71b83b625c4#:~:text=A%20Brief%20History&amp;text=PLT%20Scheme%2C%20the%20predecessor%20of,Scheme%20and%20other%20programming%20langu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lleisen.org/matthias/manifesto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7B44-0022-7A97-EF46-633B30CDE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26"/>
            <a:ext cx="9144000" cy="2387600"/>
          </a:xfrm>
        </p:spPr>
        <p:txBody>
          <a:bodyPr/>
          <a:lstStyle/>
          <a:p>
            <a:r>
              <a:rPr lang="en-US" dirty="0"/>
              <a:t>Racket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049AB-2083-8DCB-7ECB-37BA4F07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4801"/>
            <a:ext cx="9144000" cy="1655762"/>
          </a:xfrm>
        </p:spPr>
        <p:txBody>
          <a:bodyPr/>
          <a:lstStyle/>
          <a:p>
            <a:r>
              <a:rPr lang="en-US" dirty="0"/>
              <a:t>Ian Johnston</a:t>
            </a:r>
          </a:p>
        </p:txBody>
      </p:sp>
      <p:pic>
        <p:nvPicPr>
          <p:cNvPr id="1028" name="Picture 4" descr="Racket (programming language) - Wikipedia">
            <a:extLst>
              <a:ext uri="{FF2B5EF4-FFF2-40B4-BE49-F238E27FC236}">
                <a16:creationId xmlns:a16="http://schemas.microsoft.com/office/drawing/2014/main" id="{59D94D7A-B4FE-A159-D9DC-851578D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6726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0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F523-8382-3719-C261-0F949D8D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Racket?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A24D-5548-C15D-37A3-5591DB43F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Companies</a:t>
            </a:r>
          </a:p>
          <a:p>
            <a:pPr lvl="1"/>
            <a:r>
              <a:rPr lang="en-US" dirty="0"/>
              <a:t>Small business</a:t>
            </a:r>
          </a:p>
          <a:p>
            <a:pPr lvl="1"/>
            <a:r>
              <a:rPr lang="en-US" dirty="0"/>
              <a:t>Startups</a:t>
            </a:r>
          </a:p>
          <a:p>
            <a:pPr lvl="1"/>
            <a:r>
              <a:rPr lang="en-US" dirty="0"/>
              <a:t>Untyped, </a:t>
            </a:r>
            <a:r>
              <a:rPr lang="en-US" dirty="0" err="1"/>
              <a:t>Biomantica</a:t>
            </a:r>
            <a:r>
              <a:rPr lang="en-US" dirty="0"/>
              <a:t>, </a:t>
            </a:r>
            <a:r>
              <a:rPr lang="en-US" dirty="0" err="1"/>
              <a:t>YouPatch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Hacker News</a:t>
            </a:r>
            <a:endParaRPr lang="en-US" dirty="0"/>
          </a:p>
          <a:p>
            <a:r>
              <a:rPr lang="en-US" dirty="0"/>
              <a:t>Schools</a:t>
            </a:r>
          </a:p>
          <a:p>
            <a:pPr lvl="1"/>
            <a:r>
              <a:rPr lang="en-US" dirty="0"/>
              <a:t>Brown University</a:t>
            </a:r>
          </a:p>
          <a:p>
            <a:pPr lvl="1"/>
            <a:r>
              <a:rPr lang="en-US" dirty="0"/>
              <a:t>Indiana University</a:t>
            </a:r>
          </a:p>
          <a:p>
            <a:pPr lvl="1"/>
            <a:r>
              <a:rPr lang="en-US" dirty="0"/>
              <a:t>Undergraduate entry level classes</a:t>
            </a:r>
          </a:p>
        </p:txBody>
      </p:sp>
      <p:pic>
        <p:nvPicPr>
          <p:cNvPr id="3078" name="Picture 6" descr="Logo and Marks: Visual Language: Brand Expression: IU Brand: Indiana  University">
            <a:extLst>
              <a:ext uri="{FF2B5EF4-FFF2-40B4-BE49-F238E27FC236}">
                <a16:creationId xmlns:a16="http://schemas.microsoft.com/office/drawing/2014/main" id="{1966713C-A572-6E81-3186-59CFFC95A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t="14344" r="30143" b="15286"/>
          <a:stretch/>
        </p:blipFill>
        <p:spPr bwMode="auto">
          <a:xfrm>
            <a:off x="9285514" y="0"/>
            <a:ext cx="2906486" cy="35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00F1-44B4-4DF9-A15A-2B1CE5E8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078D-E2A6-91A9-B568-8CB7E0E7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Racket Manifesto </a:t>
            </a:r>
            <a:endParaRPr lang="en-US" dirty="0"/>
          </a:p>
          <a:p>
            <a:r>
              <a:rPr lang="en-US" dirty="0">
                <a:hlinkClick r:id="rId3"/>
              </a:rPr>
              <a:t>Discourse group</a:t>
            </a:r>
            <a:endParaRPr lang="en-US" dirty="0"/>
          </a:p>
          <a:p>
            <a:r>
              <a:rPr lang="en-US" dirty="0"/>
              <a:t>Racketeers: commit to Racket code base</a:t>
            </a:r>
          </a:p>
          <a:p>
            <a:r>
              <a:rPr lang="en-US" dirty="0">
                <a:hlinkClick r:id="rId4"/>
              </a:rPr>
              <a:t>YouTube</a:t>
            </a:r>
            <a:endParaRPr lang="en-US" dirty="0"/>
          </a:p>
          <a:p>
            <a:r>
              <a:rPr lang="en-US" dirty="0"/>
              <a:t>Discord</a:t>
            </a:r>
          </a:p>
          <a:p>
            <a:r>
              <a:rPr lang="en-US" dirty="0" err="1"/>
              <a:t>RacketCon</a:t>
            </a:r>
            <a:r>
              <a:rPr lang="en-US" dirty="0"/>
              <a:t>: October 28-29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1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443B-D44E-CA16-9E3A-3DF9DB4B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898" y="6474941"/>
            <a:ext cx="3810000" cy="3830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 err="1"/>
              <a:t>micahcantor</a:t>
            </a:r>
            <a:r>
              <a:rPr lang="en-US" dirty="0"/>
              <a:t> &amp; Sid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8824AB-741A-75D7-5216-A351C99D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945573"/>
            <a:ext cx="5962996" cy="44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A58A463-ADFA-F7B1-C195-8AF7E4A8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5573"/>
            <a:ext cx="5962996" cy="44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6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era lens close up">
            <a:extLst>
              <a:ext uri="{FF2B5EF4-FFF2-40B4-BE49-F238E27FC236}">
                <a16:creationId xmlns:a16="http://schemas.microsoft.com/office/drawing/2014/main" id="{FBA61E36-FD53-F576-6529-C54F0EB45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BD884-32DA-AFCC-0B36-4434974B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3837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99C8-9A6D-0A96-7105-748EFD3B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BB14-E7A9-AB68-446B-7114DC1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https://medium.com/@G_Kumar/racket-programming-language-features-c71b83b625c4#:~:text=A%20Brief%20History&amp;text=PLT%20Scheme%2C%20the%20predecessor%20of,Scheme%20and%20other%20programming%20languages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https://en.wikipedia.org/wiki/Racket_%28programming_language%29</a:t>
            </a:r>
            <a:endParaRPr lang="en-US" dirty="0"/>
          </a:p>
          <a:p>
            <a:r>
              <a:rPr lang="en-US" dirty="0">
                <a:hlinkClick r:id="rId4"/>
              </a:rPr>
              <a:t>https://felleisen.org/matthias/manifesto/index.html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6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907F15-BA0A-8B39-6360-C5692EBA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15" name="Picture 14" descr="Question marks in a line and one question mark is lit">
            <a:extLst>
              <a:ext uri="{FF2B5EF4-FFF2-40B4-BE49-F238E27FC236}">
                <a16:creationId xmlns:a16="http://schemas.microsoft.com/office/drawing/2014/main" id="{C5FC8CED-BF91-388A-4CDB-31BE20B4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8" b="22926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9419-9B73-45E5-C48E-B14CFE64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Racket?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95E2-87C4-3E05-960E-D0B57E36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The programming language Racket</a:t>
            </a:r>
          </a:p>
        </p:txBody>
      </p:sp>
      <p:pic>
        <p:nvPicPr>
          <p:cNvPr id="5" name="Picture 4" descr="Tennis racket and ball on white background">
            <a:extLst>
              <a:ext uri="{FF2B5EF4-FFF2-40B4-BE49-F238E27FC236}">
                <a16:creationId xmlns:a16="http://schemas.microsoft.com/office/drawing/2014/main" id="{B5F75412-3629-4DCB-4088-5148F0D4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00" y="1213333"/>
            <a:ext cx="5904100" cy="44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858C-8936-45B2-5A06-661CE6ED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History and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E350-A31B-2A83-FD61-17C5771C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PLT Scheme was created in the late 1990s by a group of researchers which was led by Matthias </a:t>
            </a:r>
            <a:r>
              <a:rPr lang="en-US" sz="2000" dirty="0" err="1"/>
              <a:t>Felleisen</a:t>
            </a:r>
            <a:r>
              <a:rPr lang="en-US" sz="2000" dirty="0"/>
              <a:t>. </a:t>
            </a:r>
          </a:p>
          <a:p>
            <a:r>
              <a:rPr lang="en-US" sz="2000" dirty="0"/>
              <a:t>Used Scheme to serve his needs.</a:t>
            </a:r>
          </a:p>
          <a:p>
            <a:r>
              <a:rPr lang="en-US" sz="2000" dirty="0"/>
              <a:t>Introduced a syntax extension system on top of Schemes macros. </a:t>
            </a:r>
          </a:p>
          <a:p>
            <a:r>
              <a:rPr lang="en-US" sz="2000" dirty="0"/>
              <a:t>His language became a full-fledged tool for the working engineer.</a:t>
            </a:r>
          </a:p>
          <a:p>
            <a:r>
              <a:rPr lang="en-US" sz="2000" dirty="0"/>
              <a:t>PLT Scheme was renamed to Racket on June 7th, 2010</a:t>
            </a:r>
          </a:p>
          <a:p>
            <a:r>
              <a:rPr lang="en-US" sz="2000" dirty="0"/>
              <a:t>We are on version 8.0</a:t>
            </a:r>
          </a:p>
        </p:txBody>
      </p:sp>
      <p:pic>
        <p:nvPicPr>
          <p:cNvPr id="2050" name="Picture 2" descr="Matthias Felleisen - CurryOn 2016">
            <a:extLst>
              <a:ext uri="{FF2B5EF4-FFF2-40B4-BE49-F238E27FC236}">
                <a16:creationId xmlns:a16="http://schemas.microsoft.com/office/drawing/2014/main" id="{F4287390-ECFB-C486-8C72-B0C0E9DFC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3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7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D6C4-B06E-108F-3BC6-7795995A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Racket?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11D4-F099-E710-7AF7-73A5315B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 purpose – it has a lot of applications</a:t>
            </a:r>
          </a:p>
          <a:p>
            <a:r>
              <a:rPr lang="en-US" dirty="0"/>
              <a:t>Free and open-source</a:t>
            </a:r>
          </a:p>
          <a:p>
            <a:r>
              <a:rPr lang="en-US" dirty="0"/>
              <a:t>Paradigms</a:t>
            </a:r>
          </a:p>
          <a:p>
            <a:pPr lvl="1"/>
            <a:r>
              <a:rPr lang="en-US" dirty="0"/>
              <a:t>Functional </a:t>
            </a:r>
          </a:p>
          <a:p>
            <a:pPr lvl="1"/>
            <a:r>
              <a:rPr lang="en-US" dirty="0"/>
              <a:t>Object-oriented </a:t>
            </a:r>
          </a:p>
          <a:p>
            <a:pPr lvl="1"/>
            <a:r>
              <a:rPr lang="en-US" dirty="0"/>
              <a:t>Imperative</a:t>
            </a:r>
          </a:p>
          <a:p>
            <a:pPr lvl="2"/>
            <a:r>
              <a:rPr lang="en-US" dirty="0"/>
              <a:t>Assignments, step-by-step</a:t>
            </a:r>
          </a:p>
          <a:p>
            <a:pPr lvl="1"/>
            <a:r>
              <a:rPr lang="en-US" dirty="0"/>
              <a:t>Logic</a:t>
            </a:r>
          </a:p>
          <a:p>
            <a:pPr lvl="2"/>
            <a:r>
              <a:rPr lang="en-US" dirty="0"/>
              <a:t>Syntax and Semantics of facts, rules and queries</a:t>
            </a:r>
          </a:p>
          <a:p>
            <a:pPr lvl="1"/>
            <a:r>
              <a:rPr lang="en-US" dirty="0"/>
              <a:t>Meta</a:t>
            </a:r>
          </a:p>
          <a:p>
            <a:pPr lvl="2"/>
            <a:r>
              <a:rPr lang="en-US" dirty="0"/>
              <a:t>Treat other apps as their data</a:t>
            </a:r>
          </a:p>
          <a:p>
            <a:pPr lvl="1"/>
            <a:r>
              <a:rPr lang="en-US" dirty="0"/>
              <a:t>Modular</a:t>
            </a:r>
          </a:p>
          <a:p>
            <a:pPr lvl="2"/>
            <a:r>
              <a:rPr lang="en-US" dirty="0"/>
              <a:t>Functions as independent pieces</a:t>
            </a:r>
          </a:p>
          <a:p>
            <a:pPr lvl="1"/>
            <a:r>
              <a:rPr lang="en-US" dirty="0"/>
              <a:t>Reflective</a:t>
            </a:r>
          </a:p>
          <a:p>
            <a:pPr lvl="2"/>
            <a:r>
              <a:rPr lang="en-US" dirty="0"/>
              <a:t>Process can examine and modify its own structure or 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3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1B11-C4E4-420A-9C00-DC5004C3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319E-035A-6CE1-A6BD-496815052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Dialect of Lisp </a:t>
            </a:r>
          </a:p>
          <a:p>
            <a:r>
              <a:rPr lang="en-US" dirty="0"/>
              <a:t>Descendent of Scheme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DECC9-31D4-8231-84C6-2D54558E7829}"/>
              </a:ext>
            </a:extLst>
          </p:cNvPr>
          <p:cNvSpPr txBox="1"/>
          <p:nvPr/>
        </p:nvSpPr>
        <p:spPr>
          <a:xfrm>
            <a:off x="838200" y="3429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Racket: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F789A-AA5C-7A92-5DA7-E2782B153FA4}"/>
              </a:ext>
            </a:extLst>
          </p:cNvPr>
          <p:cNvSpPr txBox="1"/>
          <p:nvPr/>
        </p:nvSpPr>
        <p:spPr>
          <a:xfrm>
            <a:off x="6096000" y="3429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Scheme:</a:t>
            </a:r>
          </a:p>
        </p:txBody>
      </p:sp>
      <p:pic>
        <p:nvPicPr>
          <p:cNvPr id="8" name="Picture 7" descr="A black screen with orange text&#10;&#10;Description automatically generated">
            <a:extLst>
              <a:ext uri="{FF2B5EF4-FFF2-40B4-BE49-F238E27FC236}">
                <a16:creationId xmlns:a16="http://schemas.microsoft.com/office/drawing/2014/main" id="{53F6AB41-8B21-2EAA-9E15-F4B4D84E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8332"/>
            <a:ext cx="4945160" cy="136580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22570F-0D1A-6C6A-4943-163247ED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98332"/>
            <a:ext cx="4134332" cy="13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44F7-6BC1-1831-D32F-6EA12515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Racket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53BD-2E06-80B1-A095-96A67DBEB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Language Oriented</a:t>
            </a:r>
          </a:p>
          <a:p>
            <a:pPr lvl="1"/>
            <a:r>
              <a:rPr lang="en-US" dirty="0"/>
              <a:t>Allows developers to create their own languages</a:t>
            </a:r>
          </a:p>
          <a:p>
            <a:r>
              <a:rPr lang="en-US" dirty="0"/>
              <a:t>Macros</a:t>
            </a:r>
          </a:p>
          <a:p>
            <a:pPr lvl="1"/>
            <a:r>
              <a:rPr lang="en-US" dirty="0"/>
              <a:t>Extension of the Racket compiler</a:t>
            </a:r>
          </a:p>
          <a:p>
            <a:r>
              <a:rPr lang="en-US" dirty="0"/>
              <a:t>First-class Functions</a:t>
            </a:r>
          </a:p>
          <a:p>
            <a:pPr lvl="1"/>
            <a:r>
              <a:rPr lang="en-US" dirty="0"/>
              <a:t>Pass functions into functions, return functions and assign functions.</a:t>
            </a:r>
          </a:p>
          <a:p>
            <a:r>
              <a:rPr lang="en-US" dirty="0"/>
              <a:t>Libraries</a:t>
            </a:r>
          </a:p>
          <a:p>
            <a:pPr lvl="1"/>
            <a:r>
              <a:rPr lang="en-US" dirty="0" err="1"/>
              <a:t>raco</a:t>
            </a:r>
            <a:r>
              <a:rPr lang="en-US" dirty="0"/>
              <a:t> is used to simplify installation</a:t>
            </a:r>
          </a:p>
          <a:p>
            <a:r>
              <a:rPr lang="en-US" dirty="0"/>
              <a:t>IDE Support</a:t>
            </a:r>
          </a:p>
          <a:p>
            <a:pPr lvl="1"/>
            <a:r>
              <a:rPr lang="en-US" dirty="0" err="1"/>
              <a:t>DrRacket</a:t>
            </a:r>
            <a:r>
              <a:rPr lang="en-US" dirty="0"/>
              <a:t> – debugger – GUI – web server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/>
              <a:t>Compatibility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73FE-B681-99C3-5BAE-6F6E43A7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Racket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974D1-BDDB-CB9D-1763-149A72D2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Development</a:t>
            </a:r>
          </a:p>
          <a:p>
            <a:pPr lvl="1"/>
            <a:r>
              <a:rPr lang="en-US" dirty="0"/>
              <a:t>It’s a programming language for programming new programming languages</a:t>
            </a:r>
          </a:p>
          <a:p>
            <a:pPr lvl="1"/>
            <a:r>
              <a:rPr lang="en-US" dirty="0"/>
              <a:t>Rather than solving problems in a general-purpose language, the programmer can create one or many domain specific languages.</a:t>
            </a:r>
          </a:p>
          <a:p>
            <a:pPr lvl="1"/>
            <a:r>
              <a:rPr lang="en-US" dirty="0"/>
              <a:t>The languages are specifically created for the problem. </a:t>
            </a:r>
          </a:p>
          <a:p>
            <a:pPr lvl="1"/>
            <a:endParaRPr lang="en-US" dirty="0"/>
          </a:p>
        </p:txBody>
      </p:sp>
      <p:pic>
        <p:nvPicPr>
          <p:cNvPr id="5" name="Picture 4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DB615674-A442-FB4A-DD19-62811F37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92" y="4445000"/>
            <a:ext cx="4979208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241D-E2A0-D66A-D251-A8AA7D98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48CF-7813-2666-877D-8457C8DC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typing</a:t>
            </a:r>
          </a:p>
          <a:p>
            <a:pPr lvl="1"/>
            <a:r>
              <a:rPr lang="en-US" dirty="0"/>
              <a:t>Numbers: </a:t>
            </a:r>
            <a:r>
              <a:rPr lang="en-US" dirty="0" err="1"/>
              <a:t>ints</a:t>
            </a:r>
            <a:r>
              <a:rPr lang="en-US" dirty="0"/>
              <a:t> and floats</a:t>
            </a:r>
          </a:p>
          <a:p>
            <a:pPr lvl="1"/>
            <a:r>
              <a:rPr lang="en-US" dirty="0"/>
              <a:t>Characters: #/a</a:t>
            </a:r>
          </a:p>
          <a:p>
            <a:pPr lvl="1"/>
            <a:r>
              <a:rPr lang="en-US" dirty="0"/>
              <a:t>Booleans: #t or #f</a:t>
            </a:r>
          </a:p>
          <a:p>
            <a:pPr lvl="1"/>
            <a:r>
              <a:rPr lang="en-US" dirty="0"/>
              <a:t>Strings: “String”</a:t>
            </a:r>
          </a:p>
          <a:p>
            <a:pPr lvl="1"/>
            <a:r>
              <a:rPr lang="en-US" dirty="0"/>
              <a:t>Symbols: like an immutable string</a:t>
            </a:r>
          </a:p>
          <a:p>
            <a:r>
              <a:rPr lang="en-US" dirty="0"/>
              <a:t>Prefix notation </a:t>
            </a:r>
          </a:p>
          <a:p>
            <a:pPr lvl="1"/>
            <a:r>
              <a:rPr lang="en-US" dirty="0"/>
              <a:t>(+ 1 2)</a:t>
            </a:r>
          </a:p>
          <a:p>
            <a:r>
              <a:rPr lang="en-US" dirty="0"/>
              <a:t>Delimiters</a:t>
            </a:r>
          </a:p>
          <a:p>
            <a:pPr lvl="1"/>
            <a:r>
              <a:rPr lang="en-US" dirty="0"/>
              <a:t>(){}”,’`; and whitespace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E0B7-048F-53C6-F088-C794C96E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2334-CC8C-3EC2-95DD-A8C8C359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out as a language to teach novice programmers.</a:t>
            </a:r>
          </a:p>
          <a:p>
            <a:r>
              <a:rPr lang="en-US" dirty="0"/>
              <a:t>Programming Language Design</a:t>
            </a:r>
          </a:p>
          <a:p>
            <a:r>
              <a:rPr lang="en-US" dirty="0"/>
              <a:t>Web Applications</a:t>
            </a:r>
          </a:p>
          <a:p>
            <a:r>
              <a:rPr lang="en-US" dirty="0"/>
              <a:t>AI</a:t>
            </a:r>
          </a:p>
          <a:p>
            <a:r>
              <a:rPr lang="en-US" dirty="0"/>
              <a:t>Game Development</a:t>
            </a:r>
          </a:p>
          <a:p>
            <a:r>
              <a:rPr lang="en-US" dirty="0"/>
              <a:t>Commercial 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1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432</Words>
  <Application>Microsoft Macintosh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Racket</vt:lpstr>
      <vt:lpstr>What is Racket?</vt:lpstr>
      <vt:lpstr>History and Creation</vt:lpstr>
      <vt:lpstr>What is Racket?</vt:lpstr>
      <vt:lpstr>Influences</vt:lpstr>
      <vt:lpstr>Features of Racket</vt:lpstr>
      <vt:lpstr>What makes Racket different?</vt:lpstr>
      <vt:lpstr>Syntax</vt:lpstr>
      <vt:lpstr>Intended Use</vt:lpstr>
      <vt:lpstr>Who Uses Racket?</vt:lpstr>
      <vt:lpstr>Community &amp; Resources</vt:lpstr>
      <vt:lpstr>PowerPoint Presentation</vt:lpstr>
      <vt:lpstr>Demo</vt:lpstr>
      <vt:lpstr>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Racket</dc:title>
  <dc:creator>Johnston, Ian</dc:creator>
  <cp:lastModifiedBy>Johnston, Ian</cp:lastModifiedBy>
  <cp:revision>12</cp:revision>
  <dcterms:created xsi:type="dcterms:W3CDTF">2023-11-17T03:12:11Z</dcterms:created>
  <dcterms:modified xsi:type="dcterms:W3CDTF">2023-11-20T17:23:08Z</dcterms:modified>
</cp:coreProperties>
</file>