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806" y="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lbany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lbany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lbany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D789FD-75EA-4B2E-944C-16A9F293EAD5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lbany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1480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18A8D568-44B8-41A0-AE2F-2D2426313A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SzPct val="45000"/>
      <a:buFont typeface="StarSymbol"/>
      <a:buChar char="●"/>
      <a:tabLst/>
      <a:defRPr lang="en-US" sz="2000" b="0" i="0" u="none" strike="noStrike" kern="0" cap="none" spc="0" baseline="0">
        <a:solidFill>
          <a:srgbClr val="000000"/>
        </a:solidFill>
        <a:uFillTx/>
        <a:latin typeface="Albany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0D257-8E59-486A-A502-CA0B788098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64E509-F4B1-40DB-BBDD-905BD519FA9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4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407270" y="301623"/>
            <a:ext cx="2168527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00117" y="301623"/>
            <a:ext cx="6354759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6DBAD2-6091-4149-8119-1D28246890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3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94F959-56A6-4BAD-961F-DB5A812CA5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12CEB5-9BA1-4736-8420-FED99F3F5F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00117" y="2160590"/>
            <a:ext cx="4260847" cy="4597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313358" y="2160590"/>
            <a:ext cx="4262439" cy="4597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DB2568-8BF7-4EDD-A168-3D18C744ED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83A81D-17A4-4073-8B2B-1A3BCEB30F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F03D25-DF3A-485A-AC04-1BA9CEBA2B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F29573-0410-4404-8698-60F2344789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522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123AA9-9C0E-466D-8947-45A93053F9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D55A21-EDA8-42DA-9AE5-B75AA9338C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79996" y="301322"/>
            <a:ext cx="7595637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99998" y="2159995"/>
            <a:ext cx="8675644" cy="45982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8"/>
            <a:r>
              <a:rPr lang="en-US"/>
              <a:t>Ninth Outline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19998" y="6923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987360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515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FFFF00"/>
                </a:solidFill>
                <a:uFillTx/>
                <a:latin typeface="Thorndale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060DB61-A1CC-47D5-AEC9-6FA7FB20522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4400" b="0" i="0" u="none" strike="noStrike" kern="0" cap="none" spc="0" baseline="0">
          <a:solidFill>
            <a:srgbClr val="FFFF00"/>
          </a:solidFill>
          <a:uFillTx/>
          <a:latin typeface="Albany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Clr>
          <a:srgbClr val="FF0000"/>
        </a:buClr>
        <a:buSzPct val="45000"/>
        <a:buFont typeface="StarSymbol"/>
        <a:buChar char="●"/>
        <a:tabLst/>
        <a:defRPr lang="en-US" sz="3200" b="0" i="0" u="none" strike="noStrike" kern="0" cap="none" spc="0" baseline="0">
          <a:solidFill>
            <a:srgbClr val="FFFF00"/>
          </a:solidFill>
          <a:uFillTx/>
          <a:latin typeface="Albany" pitchFamily="18"/>
          <a:ea typeface="Andale Sans UI" pitchFamily="2"/>
          <a:cs typeface="Tahoma" pitchFamily="2"/>
        </a:defRPr>
      </a:lvl1pPr>
      <a:lvl2pPr marL="863998" marR="0" lvl="1" indent="-287999" defTabSz="914400" rtl="0" fontAlgn="auto" hangingPunct="0">
        <a:lnSpc>
          <a:spcPct val="100000"/>
        </a:lnSpc>
        <a:spcBef>
          <a:spcPts val="0"/>
        </a:spcBef>
        <a:spcAft>
          <a:spcPts val="1135"/>
        </a:spcAft>
        <a:buClr>
          <a:srgbClr val="FF0000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FFFF00"/>
          </a:solidFill>
          <a:uFillTx/>
          <a:latin typeface="Albany" pitchFamily="18"/>
          <a:ea typeface="Andale Sans UI" pitchFamily="2"/>
          <a:cs typeface="Tahoma" pitchFamily="2"/>
        </a:defRPr>
      </a:lvl2pPr>
      <a:lvl3pPr marL="1295997" marR="0" lvl="2" indent="-215999" defTabSz="914400" rtl="0" fontAlgn="auto" hangingPunct="0">
        <a:lnSpc>
          <a:spcPct val="100000"/>
        </a:lnSpc>
        <a:spcBef>
          <a:spcPts val="0"/>
        </a:spcBef>
        <a:spcAft>
          <a:spcPts val="850"/>
        </a:spcAft>
        <a:buClr>
          <a:srgbClr val="FF0000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FFFF00"/>
          </a:solidFill>
          <a:uFillTx/>
          <a:latin typeface="Albany" pitchFamily="18"/>
          <a:ea typeface="Andale Sans UI" pitchFamily="2"/>
          <a:cs typeface="Tahoma" pitchFamily="2"/>
        </a:defRPr>
      </a:lvl3pPr>
      <a:lvl4pPr marL="1727996" marR="0" lvl="3" indent="-215999" defTabSz="914400" rtl="0" fontAlgn="auto" hangingPunct="0">
        <a:lnSpc>
          <a:spcPct val="100000"/>
        </a:lnSpc>
        <a:spcBef>
          <a:spcPts val="0"/>
        </a:spcBef>
        <a:spcAft>
          <a:spcPts val="565"/>
        </a:spcAft>
        <a:buClr>
          <a:srgbClr val="FF0000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FFFF00"/>
          </a:solidFill>
          <a:uFillTx/>
          <a:latin typeface="Albany" pitchFamily="18"/>
          <a:ea typeface="Andale Sans UI" pitchFamily="2"/>
          <a:cs typeface="Tahoma" pitchFamily="2"/>
        </a:defRPr>
      </a:lvl4pPr>
      <a:lvl5pPr marL="2159995" marR="0" lvl="4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FF0000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FFFF00"/>
          </a:solidFill>
          <a:uFillTx/>
          <a:latin typeface="Albany" pitchFamily="18"/>
          <a:ea typeface="Andale Sans UI" pitchFamily="2"/>
          <a:cs typeface="Tahoma" pitchFamily="2"/>
        </a:defRPr>
      </a:lvl5pPr>
      <a:lvl6pPr marL="2592003" marR="0" lvl="5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FF0000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FFFF00"/>
          </a:solidFill>
          <a:uFillTx/>
          <a:latin typeface="Albany" pitchFamily="18"/>
          <a:ea typeface="Andale Sans UI" pitchFamily="2"/>
          <a:cs typeface="Tahoma" pitchFamily="2"/>
        </a:defRPr>
      </a:lvl6pPr>
      <a:lvl7pPr marL="3024003" marR="0" lvl="6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FF0000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FFFF00"/>
          </a:solidFill>
          <a:uFillTx/>
          <a:latin typeface="Albany" pitchFamily="18"/>
          <a:ea typeface="Andale Sans UI" pitchFamily="2"/>
          <a:cs typeface="Tahoma" pitchFamily="2"/>
        </a:defRPr>
      </a:lvl7pPr>
      <a:lvl8pPr marL="3456002" marR="0" lvl="7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FF0000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FFFF00"/>
          </a:solidFill>
          <a:uFillTx/>
          <a:latin typeface="Albany" pitchFamily="18"/>
          <a:ea typeface="Andale Sans UI" pitchFamily="2"/>
          <a:cs typeface="Tahoma" pitchFamily="2"/>
        </a:defRPr>
      </a:lvl8pPr>
      <a:lvl9pPr marL="3888001" marR="0" lvl="8" indent="-215999" defTabSz="914400" rtl="0" fontAlgn="auto" hangingPunct="0">
        <a:lnSpc>
          <a:spcPct val="100000"/>
        </a:lnSpc>
        <a:spcBef>
          <a:spcPts val="0"/>
        </a:spcBef>
        <a:spcAft>
          <a:spcPts val="285"/>
        </a:spcAft>
        <a:buClr>
          <a:srgbClr val="FF0000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FFFF00"/>
          </a:solidFill>
          <a:uFillTx/>
          <a:latin typeface="Albany" pitchFamily="18"/>
          <a:ea typeface="Andale Sans UI" pitchFamily="2"/>
          <a:cs typeface="Tahoma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-history.blogspot.com/2009/01/personal-history-part-1-cw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File:Guido_van_Rossum_OSCON_2006.jpg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cy.python.org/search/hypermail/python-1994q2/1040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-history.blogspot.com/2009/01/brief-timeline-of-pyth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vimeo.com/109374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.org/about/%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python.org/moin/OrganizationsUsingPyth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rose-hulman.edu/class/csse/csse120/201020robotics/C-Programming/Python_vs_C.html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74244" y="363602"/>
            <a:ext cx="7595637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dirty="0"/>
              <a:t>Overview of Python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00400" y="2286000"/>
            <a:ext cx="3676683" cy="4679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772400" y="7086600"/>
            <a:ext cx="2240279" cy="4266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lbany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8434" y="1418562"/>
            <a:ext cx="1687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Eric Finkenbiner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David J. Stucki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79996" y="346319"/>
            <a:ext cx="7595637" cy="1172160"/>
          </a:xfrm>
        </p:spPr>
        <p:txBody>
          <a:bodyPr/>
          <a:lstStyle/>
          <a:p>
            <a:pPr lvl="0">
              <a:buNone/>
            </a:pPr>
            <a:r>
              <a:rPr lang="en-US"/>
              <a:t>History of Python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998" y="2159995"/>
            <a:ext cx="8675644" cy="4508275"/>
          </a:xfrm>
        </p:spPr>
        <p:txBody>
          <a:bodyPr/>
          <a:lstStyle/>
          <a:p>
            <a:pPr lvl="0">
              <a:buNone/>
            </a:pPr>
            <a:endParaRPr lang="en-US" dirty="0"/>
          </a:p>
          <a:p>
            <a:pPr lvl="0"/>
            <a:r>
              <a:rPr lang="en-US" dirty="0"/>
              <a:t>“Bridge the gap between C and the shell.”</a:t>
            </a:r>
          </a:p>
          <a:p>
            <a:pPr lvl="0"/>
            <a:r>
              <a:rPr lang="en-US" dirty="0"/>
              <a:t>Why not Perl?</a:t>
            </a:r>
          </a:p>
          <a:p>
            <a:pPr lvl="1"/>
            <a:r>
              <a:rPr lang="en-US" dirty="0"/>
              <a:t>Too tied into Unix</a:t>
            </a:r>
          </a:p>
          <a:p>
            <a:pPr lvl="1"/>
            <a:r>
              <a:rPr lang="en-US" dirty="0"/>
              <a:t>Syntax</a:t>
            </a:r>
          </a:p>
          <a:p>
            <a:pPr lvl="0"/>
            <a:r>
              <a:rPr lang="en-US" dirty="0"/>
              <a:t>Languages that inspired Python</a:t>
            </a:r>
          </a:p>
          <a:p>
            <a:pPr lvl="1"/>
            <a:r>
              <a:rPr lang="en-US" dirty="0"/>
              <a:t>C, Perl, </a:t>
            </a:r>
            <a:r>
              <a:rPr lang="en-US" dirty="0" err="1"/>
              <a:t>Algol</a:t>
            </a:r>
            <a:r>
              <a:rPr lang="en-US" dirty="0"/>
              <a:t> 60, Pascal, </a:t>
            </a:r>
            <a:r>
              <a:rPr lang="en-US" dirty="0" err="1"/>
              <a:t>Algol</a:t>
            </a:r>
            <a:r>
              <a:rPr lang="en-US" dirty="0"/>
              <a:t> 68, ABC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79996" y="301322"/>
            <a:ext cx="7595637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/>
              <a:t>History of Python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70122"/>
            <a:ext cx="5193718" cy="4917963"/>
          </a:xfrm>
        </p:spPr>
        <p:txBody>
          <a:bodyPr>
            <a:spAutoFit/>
          </a:bodyPr>
          <a:lstStyle/>
          <a:p>
            <a:pPr lvl="0"/>
            <a:r>
              <a:rPr lang="en-US" dirty="0">
                <a:hlinkClick r:id="rId3"/>
              </a:rPr>
              <a:t>Guido van </a:t>
            </a:r>
            <a:r>
              <a:rPr lang="en-US" dirty="0" err="1">
                <a:hlinkClick r:id="rId3"/>
              </a:rPr>
              <a:t>Rossum</a:t>
            </a:r>
            <a:endParaRPr lang="en-US" dirty="0"/>
          </a:p>
          <a:p>
            <a:pPr lvl="0"/>
            <a:r>
              <a:rPr lang="en-US" dirty="0"/>
              <a:t>Development began in 1989 while at CWI (Centrum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Wiskunde</a:t>
            </a:r>
            <a:r>
              <a:rPr lang="en-US" dirty="0"/>
              <a:t> en </a:t>
            </a:r>
            <a:r>
              <a:rPr lang="en-US" dirty="0" err="1"/>
              <a:t>Informatica</a:t>
            </a:r>
            <a:r>
              <a:rPr lang="en-US" dirty="0"/>
              <a:t>) or National Research Institute for Mathematics and Computer Science in the Netherlands</a:t>
            </a:r>
          </a:p>
          <a:p>
            <a:pPr lvl="0"/>
            <a:r>
              <a:rPr lang="en-US" dirty="0"/>
              <a:t>Released 1991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88761" y="1600200"/>
            <a:ext cx="4312438" cy="5245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68163" y="6888595"/>
            <a:ext cx="5811844" cy="4266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Albany" pitchFamily="18"/>
                <a:ea typeface="Andale Sans UI" pitchFamily="2"/>
                <a:cs typeface="Tahoma" pitchFamily="2"/>
                <a:hlinkClick r:id="rId5"/>
              </a:rPr>
              <a:t>http://en.wikipedia.org/wiki/File:Guido_van_Rossum_OSCON_2006.jpg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79996" y="301322"/>
            <a:ext cx="7595637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/>
              <a:t>History of Python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998" y="2159995"/>
            <a:ext cx="8675644" cy="398570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1994, “</a:t>
            </a:r>
            <a:r>
              <a:rPr lang="en-US" dirty="0">
                <a:hlinkClick r:id="rId3"/>
              </a:rPr>
              <a:t>If Guido were hit by a bus</a:t>
            </a:r>
            <a:r>
              <a:rPr lang="en-US" dirty="0"/>
              <a:t>”</a:t>
            </a:r>
          </a:p>
          <a:p>
            <a:pPr lvl="0"/>
            <a:r>
              <a:rPr lang="en-US" dirty="0"/>
              <a:t>1995, Python development begins at CNRI (partly funded by DARPA)</a:t>
            </a:r>
          </a:p>
          <a:p>
            <a:pPr lvl="0"/>
            <a:r>
              <a:rPr lang="en-US" dirty="0"/>
              <a:t>DARPA funding allows for development of </a:t>
            </a:r>
            <a:r>
              <a:rPr lang="en-US" dirty="0" err="1"/>
              <a:t>JPython</a:t>
            </a:r>
            <a:r>
              <a:rPr lang="en-US" dirty="0"/>
              <a:t> (Java Implementation) as well as </a:t>
            </a:r>
            <a:r>
              <a:rPr lang="en-US" dirty="0" err="1"/>
              <a:t>IronPython</a:t>
            </a:r>
            <a:r>
              <a:rPr lang="en-US" dirty="0"/>
              <a:t> (.NET Implementation)</a:t>
            </a:r>
          </a:p>
          <a:p>
            <a:pPr lvl="0"/>
            <a:r>
              <a:rPr lang="en-US" dirty="0"/>
              <a:t>2001, Python Software Foundation created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79996" y="301322"/>
            <a:ext cx="7595637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/>
              <a:t>Timeline of Python Releases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998" y="2159995"/>
            <a:ext cx="8675644" cy="219348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1500" dirty="0"/>
              <a:t>Current Versions:   Python 2.7 and Python 3.1.2.</a:t>
            </a:r>
          </a:p>
          <a:p>
            <a:pPr lvl="0">
              <a:buNone/>
            </a:pPr>
            <a:r>
              <a:rPr lang="en-US" sz="1500" dirty="0">
                <a:hlinkClick r:id="rId3"/>
              </a:rPr>
              <a:t>http://python-history.blogspot.com/2009/01/brief-timeline-of-python.html</a:t>
            </a:r>
          </a:p>
          <a:p>
            <a:pPr lvl="0">
              <a:buNone/>
            </a:pPr>
            <a:r>
              <a:rPr lang="en-US" sz="1500" dirty="0">
                <a:hlinkClick r:id="rId4"/>
              </a:rPr>
              <a:t>http://www.vimeo.com/1093745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43000" y="3200400"/>
            <a:ext cx="8458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79996" y="301322"/>
            <a:ext cx="7595637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/>
              <a:t>Key Features of Python	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998" y="2159995"/>
            <a:ext cx="8675644" cy="4508275"/>
          </a:xfrm>
        </p:spPr>
        <p:txBody>
          <a:bodyPr/>
          <a:lstStyle/>
          <a:p>
            <a:pPr lvl="0"/>
            <a:r>
              <a:rPr lang="en-US" dirty="0"/>
              <a:t>Clear and readable syntax</a:t>
            </a:r>
          </a:p>
          <a:p>
            <a:pPr lvl="0"/>
            <a:r>
              <a:rPr lang="en-US" dirty="0"/>
              <a:t>Embeddable within applications as a scripting interface</a:t>
            </a:r>
          </a:p>
          <a:p>
            <a:pPr lvl="0"/>
            <a:r>
              <a:rPr lang="en-US" dirty="0"/>
              <a:t>Extensions and modules able to be written in C, C++, Java, and .NET</a:t>
            </a:r>
          </a:p>
          <a:p>
            <a:pPr lvl="0"/>
            <a:r>
              <a:rPr lang="en-US" dirty="0"/>
              <a:t>Extensive standard libraries and third-party modules for virtually every task</a:t>
            </a:r>
          </a:p>
          <a:p>
            <a:pPr lvl="0" algn="ctr"/>
            <a:r>
              <a:rPr lang="en-US" sz="1200" dirty="0">
                <a:hlinkClick r:id="rId3"/>
              </a:rPr>
              <a:t>http://python.org/about/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79996" y="301322"/>
            <a:ext cx="7595637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/>
              <a:t>Current Uses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998" y="2159995"/>
            <a:ext cx="8675644" cy="4508275"/>
          </a:xfrm>
        </p:spPr>
        <p:txBody>
          <a:bodyPr/>
          <a:lstStyle/>
          <a:p>
            <a:pPr lvl="0"/>
            <a:r>
              <a:rPr lang="en-US" dirty="0"/>
              <a:t>Yahoo Maps</a:t>
            </a:r>
          </a:p>
          <a:p>
            <a:pPr lvl="0"/>
            <a:r>
              <a:rPr lang="en-US" dirty="0"/>
              <a:t>Google (</a:t>
            </a:r>
            <a:r>
              <a:rPr lang="en-US" dirty="0" err="1"/>
              <a:t>spidering</a:t>
            </a:r>
            <a:r>
              <a:rPr lang="en-US" dirty="0"/>
              <a:t> technology)</a:t>
            </a:r>
          </a:p>
          <a:p>
            <a:pPr lvl="0"/>
            <a:r>
              <a:rPr lang="en-US" dirty="0"/>
              <a:t>Civilization 4</a:t>
            </a:r>
          </a:p>
          <a:p>
            <a:pPr lvl="0"/>
            <a:r>
              <a:rPr lang="en-US" dirty="0"/>
              <a:t>National Weather Service</a:t>
            </a:r>
          </a:p>
          <a:p>
            <a:pPr lvl="0"/>
            <a:r>
              <a:rPr lang="en-US" dirty="0"/>
              <a:t>CIA.gov</a:t>
            </a:r>
          </a:p>
          <a:p>
            <a:pPr lvl="0"/>
            <a:endParaRPr lang="en-US" dirty="0"/>
          </a:p>
          <a:p>
            <a:pPr lvl="0" algn="ctr"/>
            <a:r>
              <a:rPr lang="en-US" sz="1200" dirty="0">
                <a:hlinkClick r:id="rId3"/>
              </a:rPr>
              <a:t>http://wiki.python.org/moin/OrganizationsUsingPython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79996" y="301322"/>
            <a:ext cx="7595637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/>
              <a:t>Comparison to 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2372035"/>
            <a:ext cx="6419517" cy="105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43000" y="4114800"/>
            <a:ext cx="7772400" cy="19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68355" y="6545522"/>
            <a:ext cx="8675644" cy="541077"/>
          </a:xfrm>
        </p:spPr>
        <p:txBody>
          <a:bodyPr anchor="ctr" anchorCtr="1"/>
          <a:lstStyle/>
          <a:p>
            <a:pPr marL="0" lvl="0" indent="-215999" algn="ctr">
              <a:buNone/>
            </a:pPr>
            <a:r>
              <a:rPr lang="en-US" sz="1300" dirty="0">
                <a:solidFill>
                  <a:srgbClr val="808080"/>
                </a:solidFill>
                <a:hlinkClick r:id="rId5"/>
              </a:rPr>
              <a:t>http://www.rose-hulman.edu/class/csse/csse120/201020robotics/C-Programming/Python_vs_C.html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79996" y="301322"/>
            <a:ext cx="7595637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US"/>
              <a:t>Sources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998" y="2159995"/>
            <a:ext cx="8675644" cy="4840202"/>
          </a:xfrm>
        </p:spPr>
        <p:txBody>
          <a:bodyPr/>
          <a:lstStyle/>
          <a:p>
            <a:pPr lvl="0"/>
            <a:r>
              <a:rPr lang="en-US" sz="2000"/>
              <a:t>http://python.org/about/</a:t>
            </a:r>
          </a:p>
          <a:p>
            <a:pPr lvl="0"/>
            <a:r>
              <a:rPr lang="en-US" sz="2000"/>
              <a:t>http://en.wikipedia.org/wiki/Python_language</a:t>
            </a:r>
          </a:p>
          <a:p>
            <a:pPr lvl="0"/>
            <a:r>
              <a:rPr lang="en-US" sz="2000"/>
              <a:t>http://en.wikipedia.org/wiki/History_of_Python</a:t>
            </a:r>
          </a:p>
          <a:p>
            <a:pPr lvl="0"/>
            <a:r>
              <a:rPr lang="en-US" sz="2000"/>
              <a:t>http://python-history.blogspot.com/2009/01/personal-history-part-1-cwi.html</a:t>
            </a:r>
          </a:p>
          <a:p>
            <a:pPr lvl="0"/>
            <a:r>
              <a:rPr lang="en-US" sz="2000"/>
              <a:t>http://www.vimeo.com/1093745 - Code Swarm</a:t>
            </a:r>
          </a:p>
          <a:p>
            <a:pPr lvl="0"/>
            <a:r>
              <a:rPr lang="en-US" sz="2000"/>
              <a:t>http://groups.engin.umd.umich.edu/CIS/course.des/cis400/python/python.html</a:t>
            </a:r>
          </a:p>
          <a:p>
            <a:pPr lvl="0"/>
            <a:r>
              <a:rPr lang="en-US" sz="2000"/>
              <a:t>http://www.artima.com/intv/python.html</a:t>
            </a:r>
          </a:p>
          <a:p>
            <a:pPr lvl="0"/>
            <a:r>
              <a:rPr lang="en-US" sz="2000"/>
              <a:t>http://wiki.python.org/moin/OrganizationsUsingPython</a:t>
            </a:r>
          </a:p>
          <a:p>
            <a:pPr lvl="0"/>
            <a:r>
              <a:rPr lang="en-US" sz="2000"/>
              <a:t>http://www.rose-hulman.edu/class/csse/csse120/201020robotics/C-Programming/Python_vs_C.html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yt golddrop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FAC0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../../../home/eric/.openoffice.org/3/user/template/lyt-golddrop.otp</Template>
  <TotalTime>2177</TotalTime>
  <Words>430</Words>
  <Application>Microsoft Office PowerPoint</Application>
  <PresentationFormat>Custom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Albany</vt:lpstr>
      <vt:lpstr>Calibri</vt:lpstr>
      <vt:lpstr>StarSymbol</vt:lpstr>
      <vt:lpstr>Thorndale</vt:lpstr>
      <vt:lpstr>lyt golddrop</vt:lpstr>
      <vt:lpstr>Overview of Python</vt:lpstr>
      <vt:lpstr>History of Python</vt:lpstr>
      <vt:lpstr>History of Python</vt:lpstr>
      <vt:lpstr>History of Python</vt:lpstr>
      <vt:lpstr>Timeline of Python Releases</vt:lpstr>
      <vt:lpstr>Key Features of Python </vt:lpstr>
      <vt:lpstr>Current Uses</vt:lpstr>
      <vt:lpstr>Comparison to C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lyt-golddrop</dc:title>
  <dc:subject>Gold Drop on Dark Background</dc:subject>
  <dc:creator>Eric Finkenbiner</dc:creator>
  <cp:keywords>presentation background</cp:keywords>
  <dc:description>Template created by Sun Microsystems</dc:description>
  <cp:lastModifiedBy>Stucki, David</cp:lastModifiedBy>
  <cp:revision>26</cp:revision>
  <dcterms:created xsi:type="dcterms:W3CDTF">2010-09-25T10:46:03Z</dcterms:created>
  <dcterms:modified xsi:type="dcterms:W3CDTF">2019-10-21T13:57:43Z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  <property fmtid="{D5CDD505-2E9C-101B-9397-08002B2CF9AE}" pid="6" name="License">
    <vt:lpwstr>&lt;a href="http://www.openoffice.org/licenses/BSD.pdf"&gt;BSD&lt;/a&gt; </vt:lpwstr>
  </property>
</Properties>
</file>