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sldIdLst>
    <p:sldId id="305" r:id="rId5"/>
    <p:sldId id="312" r:id="rId6"/>
    <p:sldId id="315" r:id="rId7"/>
    <p:sldId id="313" r:id="rId8"/>
    <p:sldId id="314" r:id="rId9"/>
    <p:sldId id="316" r:id="rId10"/>
    <p:sldId id="317" r:id="rId11"/>
    <p:sldId id="318" r:id="rId12"/>
    <p:sldId id="319" r:id="rId13"/>
    <p:sldId id="321" r:id="rId14"/>
    <p:sldId id="32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1" autoAdjust="0"/>
    <p:restoredTop sz="94619" autoAdjust="0"/>
  </p:normalViewPr>
  <p:slideViewPr>
    <p:cSldViewPr snapToGrid="0">
      <p:cViewPr varScale="1">
        <p:scale>
          <a:sx n="75" d="100"/>
          <a:sy n="75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8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43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2853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52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41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7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1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2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0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9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2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8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1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0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71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ideology.com.au/polyglot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hyperlink" Target="https://codegolf.stackexchange.com/a/199178" TargetMode="Externa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ople.ksp.sk/~misof/programy/polyglot7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292094"/>
            <a:ext cx="12191980" cy="6857990"/>
          </a:xfrm>
          <a:prstGeom prst="rect">
            <a:avLst/>
          </a:prstGeom>
        </p:spPr>
      </p:pic>
      <p:sp useBgFill="1">
        <p:nvSpPr>
          <p:cNvPr id="83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6" y="1623413"/>
            <a:ext cx="3503122" cy="1513488"/>
          </a:xfrm>
        </p:spPr>
        <p:txBody>
          <a:bodyPr>
            <a:normAutofit/>
          </a:bodyPr>
          <a:lstStyle/>
          <a:p>
            <a:pPr algn="l"/>
            <a:r>
              <a:rPr lang="en-US" sz="8000" dirty="0"/>
              <a:t>polyglot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3108071"/>
            <a:ext cx="3503122" cy="2126516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rgbClr val="FC05CB"/>
                </a:solidFill>
              </a:rPr>
              <a:t>recreational computing</a:t>
            </a:r>
          </a:p>
          <a:p>
            <a:pPr algn="r"/>
            <a:r>
              <a:rPr lang="en-US" sz="2600" dirty="0">
                <a:solidFill>
                  <a:schemeClr val="accent4">
                    <a:lumMod val="75000"/>
                  </a:schemeClr>
                </a:solidFill>
              </a:rPr>
              <a:t>thanks to Mišo Forišek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576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5119F-C322-464F-855F-E2C35B4AA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A1A26-515F-46B0-A50A-130AFCDBF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2076450"/>
            <a:ext cx="10937357" cy="3714749"/>
          </a:xfrm>
        </p:spPr>
        <p:txBody>
          <a:bodyPr>
            <a:normAutofit/>
          </a:bodyPr>
          <a:lstStyle/>
          <a:p>
            <a:pPr marL="631825" indent="-593725"/>
            <a:endParaRPr lang="en-US" sz="3200" dirty="0">
              <a:hlinkClick r:id="rId2"/>
            </a:endParaRPr>
          </a:p>
          <a:p>
            <a:pPr marL="631825" indent="-593725"/>
            <a:r>
              <a:rPr lang="en-US" sz="3200" dirty="0">
                <a:hlinkClick r:id="rId2"/>
              </a:rPr>
              <a:t>UseNet: </a:t>
            </a:r>
            <a:r>
              <a:rPr lang="en-US" sz="3200" dirty="0" err="1">
                <a:hlinkClick r:id="rId2"/>
              </a:rPr>
              <a:t>rec.puzzles</a:t>
            </a:r>
            <a:endParaRPr lang="en-US" sz="3200" dirty="0">
              <a:hlinkClick r:id="rId2"/>
            </a:endParaRPr>
          </a:p>
          <a:p>
            <a:pPr marL="631825" indent="-593725"/>
            <a:endParaRPr lang="en-US" sz="3200" dirty="0">
              <a:hlinkClick r:id="rId2"/>
            </a:endParaRPr>
          </a:p>
          <a:p>
            <a:pPr marL="631825" indent="-593725"/>
            <a:r>
              <a:rPr lang="en-US" sz="3200" dirty="0">
                <a:hlinkClick r:id="rId2"/>
              </a:rPr>
              <a:t>https://ideology.com.au/polyglot/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026543-37FA-4DA4-8208-40D63EBC6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437" y="1866900"/>
            <a:ext cx="5533343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77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292094"/>
            <a:ext cx="12191980" cy="6857990"/>
          </a:xfrm>
          <a:prstGeom prst="rect">
            <a:avLst/>
          </a:prstGeom>
        </p:spPr>
      </p:pic>
      <p:sp useBgFill="1">
        <p:nvSpPr>
          <p:cNvPr id="83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6" y="1623412"/>
            <a:ext cx="3503122" cy="2186587"/>
          </a:xfrm>
        </p:spPr>
        <p:txBody>
          <a:bodyPr>
            <a:noAutofit/>
          </a:bodyPr>
          <a:lstStyle/>
          <a:p>
            <a:pPr algn="l"/>
            <a:r>
              <a:rPr lang="en-US" sz="6600" dirty="0"/>
              <a:t>polyglot</a:t>
            </a:r>
            <a:br>
              <a:rPr lang="en-US" sz="6600" dirty="0"/>
            </a:br>
            <a:r>
              <a:rPr lang="en-US" sz="6600" dirty="0"/>
              <a:t>challenge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953000"/>
            <a:ext cx="8204200" cy="662586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rgbClr val="FC05CB"/>
                </a:solidFill>
                <a:hlinkClick r:id="rId5"/>
              </a:rPr>
              <a:t>https://codegolf.stackexchange.com/a/199178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924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37C11-D5CD-4982-A155-91F6097B2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/>
              </a:rPr>
              <a:t>a 7-language polyglot in 323 bytes</a:t>
            </a:r>
            <a:br>
              <a:rPr lang="en-US" b="1" dirty="0">
                <a:effectLst/>
              </a:rPr>
            </a:b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https://people.ksp.sk/~misof/programy/polyglot7.html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5E36D12-90F1-4284-AEF9-6C03AD0013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0260" y="3118217"/>
            <a:ext cx="11572399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(*a/*/ % #)(PostScript)/Helvetica 40 </a:t>
            </a:r>
            <a:r>
              <a:rPr lang="en-US" altLang="en-US" sz="200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selectfont</a:t>
            </a:r>
            <a:r>
              <a:rPr lang="en-US" altLang="en-US" sz="200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9 400 </a:t>
            </a:r>
            <a:r>
              <a:rPr lang="en-US" altLang="en-US" sz="200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moveto</a:t>
            </a:r>
            <a:r>
              <a:rPr lang="en-US" altLang="en-US" sz="200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show%v"f"a0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true </a:t>
            </a:r>
            <a:r>
              <a:rPr lang="en-US" altLang="en-US" sz="200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showpage</a:t>
            </a:r>
            <a:r>
              <a:rPr lang="en-US" altLang="en-US" sz="200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quit%#) 2&gt;/dev/</a:t>
            </a:r>
            <a:r>
              <a:rPr lang="en-US" altLang="en-US" sz="200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null;echo</a:t>
            </a:r>
            <a:r>
              <a:rPr lang="en-US" altLang="en-US" sz="200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bash;exit</a:t>
            </a:r>
            <a:r>
              <a:rPr lang="en-US" altLang="en-US" sz="200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#*/);int main()/*&gt;"</a:t>
            </a:r>
            <a:r>
              <a:rPr lang="en-US" altLang="en-US" sz="200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eb"v</a:t>
            </a:r>
            <a:r>
              <a:rPr lang="en-US" altLang="en-US" sz="200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%a*0)unless </a:t>
            </a:r>
            <a:r>
              <a:rPr lang="en-US" altLang="en-US" sz="200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print"perl</a:t>
            </a:r>
            <a:r>
              <a:rPr lang="en-US" altLang="en-US" sz="200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altLang="en-US" sz="200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n"__END</a:t>
            </a:r>
            <a:r>
              <a:rPr lang="en-US" altLang="en-US" sz="200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__*/{</a:t>
            </a:r>
            <a:r>
              <a:rPr lang="en-US" altLang="en-US" sz="200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altLang="en-US" sz="200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("C\n");/*&gt;&gt;#;"</a:t>
            </a:r>
            <a:r>
              <a:rPr lang="en-US" altLang="en-US" sz="200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egnu</a:t>
            </a:r>
            <a:r>
              <a:rPr lang="en-US" altLang="en-US" sz="200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"&gt;:#,_@;,,,&lt;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*)begin </a:t>
            </a:r>
            <a:r>
              <a:rPr lang="en-US" altLang="en-US" sz="200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lang="en-US" altLang="en-US" sz="200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(*\output={\setbox0=\box255}\eject\</a:t>
            </a:r>
            <a:r>
              <a:rPr lang="en-US" altLang="en-US" sz="200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shipout</a:t>
            </a:r>
            <a:r>
              <a:rPr lang="en-US" altLang="en-US" sz="200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altLang="en-US" sz="200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hbox</a:t>
            </a:r>
            <a:r>
              <a:rPr lang="en-US" altLang="en-US" sz="200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{\</a:t>
            </a:r>
            <a:r>
              <a:rPr lang="en-US" altLang="en-US" sz="200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</a:t>
            </a:r>
            <a:r>
              <a:rPr lang="en-US" altLang="en-US" sz="200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}\end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*)('pascal');end.{*/return 0;} </a:t>
            </a:r>
          </a:p>
        </p:txBody>
      </p:sp>
    </p:spTree>
    <p:extLst>
      <p:ext uri="{BB962C8B-B14F-4D97-AF65-F5344CB8AC3E}">
        <p14:creationId xmlns:p14="http://schemas.microsoft.com/office/powerpoint/2010/main" val="2177414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37C11-D5CD-4982-A155-91F6097B2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5E36D12-90F1-4284-AEF9-6C03AD0013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0260" y="3118217"/>
            <a:ext cx="11572399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(*a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/*/ % #)(PostScript)/Helvetica 40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selectfont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9 400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moveto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show%v"f"a0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true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showpage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quit%#) 2&gt;/dev/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null;echo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bash;exit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#*/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60FF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/*&gt;"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eb"v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%a*0)unless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print"perl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n"__END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__*/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A0A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A5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A0A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/*&gt;&gt;#;"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egnu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"&gt;:#,_@;,,,&lt;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*)begin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(*\output={\setbox0=\box255}\eject\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shipout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hbox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{\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}\end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*)('pascal');end.{*/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FF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A0A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;}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132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7D83C-BEC7-4614-8F43-8375FE3E1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Pascal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ECEA67D-ECBC-4ED2-B2F2-625155D7F1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3895" y="3118217"/>
            <a:ext cx="1126462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(*a/*/ % #)(PostScript)/Helvetica 40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selectfont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9 400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moveto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show%v"f"a0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true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showpage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quit%#) 2&gt;/dev/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null;echo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bash;exit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#*/);int main()/*&gt;"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eb"v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80A0FF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%a*0)unless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print"perl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n"__END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__*/{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("C\n");/*&gt;&gt;#;"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egnu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"&gt;:#,_@;,,,&lt;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*)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FF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0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(*\output={\setbox0=\box255}\eject\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shipout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hbox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{\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}\end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*)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A0A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'pascal'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FF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{*/return 0;}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842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6D5FF-1130-4D49-A3BC-DA704D506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Postscript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3564608-7960-40D9-B6F2-B3435E270B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3895" y="3118218"/>
            <a:ext cx="1141851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A0A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(*a/*/ % #)(PostScript)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0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/Helvetica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A0A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40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FF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selectfont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A0A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A0A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400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FF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moveto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FF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show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%v"f"a0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A0A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FF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showpage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FF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quit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%#) 2&gt;/dev/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null;echo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bash;exit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#*/);int main()/*&gt;"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eb"v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%a*0)unless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print"perl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n"__END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__*/{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("C\n");/*&gt;&gt;#;"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egnu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"&gt;:#,_@;,,,&lt;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*)begin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(*\output={\setbox0=\box255}\eject\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shipout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hbox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{\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}\end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*)('pascal');end.{*/return 0;}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262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FBE27-8EB4-4570-952D-83558D482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TeX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625BB16-F6B3-40A9-A30E-413BDDA03E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3895" y="3118218"/>
            <a:ext cx="1141851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(*a/*/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 #)(PostScript)/Helvetica 40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selectfont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9 400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moveto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show%v"f"a0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true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showpage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quit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%#) 2&gt;/dev/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null;echo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bash;exit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#*/);int main()/*&gt;"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eb"v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%a*0)unless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print"perl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n"__END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__*/{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("C\n");/*&gt;&gt;#;"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egnu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"&gt;:#,_@;,,,&lt;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*)begin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(*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FF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\output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A5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FF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\setbox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0=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FF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\box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255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A5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FF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\eject\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FF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shipout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FF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FF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hbox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A5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FF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FF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A5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FF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\end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*)('pascal');end.{*/return 0;}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798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C42BE-F6E2-49E3-BFB9-027E19FF8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Bash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1D16D90-501B-4A67-83C4-F13E190397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3895" y="3118218"/>
            <a:ext cx="1141851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FF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*a/*/ %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#)(PostScript)/Helvetica 40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selectfont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9 400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moveto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show%v"f"a0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FF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showpage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quit%#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FF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FF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2&gt;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/dev/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FF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;echo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A0A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A0A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bash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FF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;exit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#*/);int main()/*&gt;"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eb"v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%a*0)unless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print"perl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n"__END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__*/{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("C\n");/*&gt;&gt;#;"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egnu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"&gt;:#,_@;,,,&lt;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*)begin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(*\output={\setbox0=\box255}\eject\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shipout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hbox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{\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}\end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*)('pascal');end.{*/return 0;}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92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8C736-4517-4C02-9B95-4F3117565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Perl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AACBA23-D5DD-401D-9041-E7E0BC003D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3895" y="3118218"/>
            <a:ext cx="1141851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(*a/*/ %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#)(PostScript)/Helvetica 40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selectfont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9 400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moveto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show%v"f"a0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true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showpage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quit%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#) 2&gt;/dev/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null;echo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bash;exit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#*/);int main()/*&gt;"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eb"v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0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A0A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FF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unless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FF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A0A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"perl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A5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A5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A0A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__END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*/{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("C\n");/*&gt;&gt;#;"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egnu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"&gt;:#,_@;,,,&lt;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*)begin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(*\output={\setbox0=\box255}\eject\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shipout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hbox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{\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}\end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*)('pascal');end.{*/return 0;}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473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EF961-E5C4-4F42-87E4-E6955F048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Befunge</a:t>
            </a:r>
            <a:r>
              <a:rPr lang="en-US" dirty="0"/>
              <a:t> 98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279486F-DAD7-4B07-98A9-405A7F279E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3895" y="3118218"/>
            <a:ext cx="1141851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*a/*/ % #)(PostScript)/Helvetica 40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selectfont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9 400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moveto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show%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v"f"a0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true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showpage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quit%#) 2&gt;/dev/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null;echo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bash;exit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#*/);int main()/*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&gt;"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eb"v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%a*0)unless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print"perl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n"__END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__*/{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("C\n");/*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&gt;&gt;#;"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egnu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"&gt;:#,_@;,,,&lt;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*)begin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(*\output={\setbox0=\box255}\eject\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shipout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hbox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{\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}\end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A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*)('pascal');end.{*/return 0;}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32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Override1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ppt/theme/themeOverride2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A3AD49-9331-450C-A2FE-6857A4DB38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3CC670F-05B9-4BB7-BA2C-0DE5B5C1E5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9B453C-F2B2-4ECA-A6ED-7DBEF1B6D3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{83EC035B-5BDA-49A1-AC14-495BD04D8D50}tf00934815</Template>
  <TotalTime>0</TotalTime>
  <Words>787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Courier New</vt:lpstr>
      <vt:lpstr>Goudy Old Style</vt:lpstr>
      <vt:lpstr>Wingdings 2</vt:lpstr>
      <vt:lpstr>SlateVTI</vt:lpstr>
      <vt:lpstr>polyglot</vt:lpstr>
      <vt:lpstr>a 7-language polyglot in 323 bytes https://people.ksp.sk/~misof/programy/polyglot7.html</vt:lpstr>
      <vt:lpstr>C</vt:lpstr>
      <vt:lpstr>Pascal</vt:lpstr>
      <vt:lpstr>Postscript</vt:lpstr>
      <vt:lpstr>TeX</vt:lpstr>
      <vt:lpstr>Bash</vt:lpstr>
      <vt:lpstr>Perl</vt:lpstr>
      <vt:lpstr>Befunge 98</vt:lpstr>
      <vt:lpstr>History</vt:lpstr>
      <vt:lpstr>polyglot challenge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2020-04-30T22:54:42Z</dcterms:created>
  <dcterms:modified xsi:type="dcterms:W3CDTF">2020-05-01T00:14:47Z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