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61" r:id="rId2"/>
    <p:sldId id="270" r:id="rId3"/>
    <p:sldId id="264" r:id="rId4"/>
    <p:sldId id="267" r:id="rId5"/>
    <p:sldId id="268" r:id="rId6"/>
    <p:sldId id="265" r:id="rId7"/>
    <p:sldId id="269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BC89EF96-8CEA-46FF-86C4-4CE0E7609802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706" autoAdjust="0"/>
  </p:normalViewPr>
  <p:slideViewPr>
    <p:cSldViewPr snapToGrid="0">
      <p:cViewPr varScale="1">
        <p:scale>
          <a:sx n="90" d="100"/>
          <a:sy n="90" d="100"/>
        </p:scale>
        <p:origin x="102" y="114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2" d="100"/>
          <a:sy n="82" d="100"/>
        </p:scale>
        <p:origin x="3852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041DB8-B66F-4DC8-A96E-33677E0F90FF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04A0D4-B89B-4ADD-AF9E-38636B40EE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3891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B49C4A-65AC-492D-9701-81B46C3AD0E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869989-EB00-4EE7-BCB5-25BDC5BB29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6361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6" name="Straight Connector 5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3" name="Group 22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1" name="Straight Connector 40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6" name="Group 45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2" name="Straight Connector 51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Straight Connector 52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Straight Connector 53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7" name="Straight Connector 46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4" name="Group 23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5" name="Straight Connector 24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0" name="Group 29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6" name="Straight Connector 35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Straight Connector 36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Straight Connector 37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1" name="Straight Connector 30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3845" y="1909346"/>
            <a:ext cx="9604310" cy="3383280"/>
          </a:xfrm>
        </p:spPr>
        <p:txBody>
          <a:bodyPr anchor="b">
            <a:normAutofit/>
          </a:bodyPr>
          <a:lstStyle>
            <a:lvl1pPr algn="l">
              <a:lnSpc>
                <a:spcPct val="76000"/>
              </a:lnSpc>
              <a:defRPr sz="8000" cap="none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3845" y="5432564"/>
            <a:ext cx="9604310" cy="457200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cxnSp>
        <p:nvCxnSpPr>
          <p:cNvPr id="58" name="Straight Connector 57"/>
          <p:cNvCxnSpPr/>
          <p:nvPr userDrawn="1"/>
        </p:nvCxnSpPr>
        <p:spPr>
          <a:xfrm>
            <a:off x="1295400" y="5294175"/>
            <a:ext cx="960120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8862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A29A4-78C8-47AB-BA06-22CB45938951}" type="datetime1">
              <a:rPr lang="en-US" smtClean="0"/>
              <a:t>11/6/2025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154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09314" y="489856"/>
            <a:ext cx="1687286" cy="530134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5399" y="489856"/>
            <a:ext cx="7587344" cy="530134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D4ACF-2D82-46F2-A8E9-23963AA34E86}" type="datetime1">
              <a:rPr lang="en-US" smtClean="0"/>
              <a:t>11/6/2025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635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74B5B-21A0-4192-BF4C-38187F1A68D8}" type="datetime1">
              <a:rPr lang="en-US" smtClean="0"/>
              <a:t>11/6/2025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444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gradFill flip="none" rotWithShape="1">
          <a:gsLst>
            <a:gs pos="0">
              <a:schemeClr val="accent1"/>
            </a:gs>
            <a:gs pos="97000">
              <a:schemeClr val="accent1">
                <a:lumMod val="8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8" name="Straight Connector 7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4" name="Group 23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2" name="Straight Connector 41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7" name="Group 46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3" name="Straight Connector 52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Straight Connector 53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Straight Connector 56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8" name="Straight Connector 47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5" name="Group 24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6" name="Straight Connector 25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1" name="Group 30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7" name="Straight Connector 36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Straight Connector 37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2" name="Straight Connector 31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541573"/>
            <a:ext cx="9601200" cy="2743200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6000" cap="none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5431536"/>
            <a:ext cx="9601200" cy="45720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58" name="Straight Connector 57"/>
          <p:cNvCxnSpPr/>
          <p:nvPr userDrawn="1"/>
        </p:nvCxnSpPr>
        <p:spPr>
          <a:xfrm>
            <a:off x="1295400" y="5294175"/>
            <a:ext cx="96012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677804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5400" y="1981199"/>
            <a:ext cx="4572000" cy="381000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24600" y="1981199"/>
            <a:ext cx="4572000" cy="381000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5CF7C-B333-48E1-A4A6-83A3C8B73AC0}" type="datetime1">
              <a:rPr lang="en-US" smtClean="0"/>
              <a:t>11/6/2025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567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1818322"/>
            <a:ext cx="4572000" cy="64135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95400" y="2503713"/>
            <a:ext cx="4572000" cy="328748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24600" y="1818322"/>
            <a:ext cx="4572000" cy="64135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24600" y="2503713"/>
            <a:ext cx="4572000" cy="328748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20762-5CBF-4210-AB54-376B091119F8}" type="datetime1">
              <a:rPr lang="en-US" smtClean="0"/>
              <a:t>11/6/2025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906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DB371-BF5F-4058-A212-1A908E4D2674}" type="datetime1">
              <a:rPr lang="en-US" smtClean="0"/>
              <a:t>11/6/2025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976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1" name="Group 160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162" name="Straight Connector 161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Straight Connector 162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Straight Connector 163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Straight Connector 166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8" name="Straight Connector 167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0" name="Straight Connector 169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1" name="Straight Connector 170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2" name="Straight Connector 171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4" name="Straight Connector 173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5" name="Straight Connector 174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6" name="Straight Connector 175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8" name="Group 177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196" name="Straight Connector 195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7" name="Straight Connector 196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8" name="Straight Connector 197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9" name="Straight Connector 198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0" name="Straight Connector 199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01" name="Group 200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207" name="Straight Connector 206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8" name="Straight Connector 207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9" name="Straight Connector 208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0" name="Straight Connector 209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1" name="Straight Connector 210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02" name="Straight Connector 201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3" name="Straight Connector 202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4" name="Straight Connector 203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5" name="Straight Connector 204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6" name="Straight Connector 205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79" name="Group 178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180" name="Straight Connector 179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" name="Straight Connector 180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" name="Straight Connector 181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" name="Straight Connector 182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4" name="Straight Connector 183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85" name="Group 184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191" name="Straight Connector 190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2" name="Straight Connector 191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3" name="Straight Connector 192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4" name="Straight Connector 193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5" name="Straight Connector 194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86" name="Straight Connector 185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7" name="Straight Connector 186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8" name="Straight Connector 187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9" name="Straight Connector 188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0" name="Straight Connector 189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13" name="Footer Placeholder 2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212" name="Date Placeholder 2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4083B-90AA-48CF-BAD5-00AA24D7F288}" type="datetime1">
              <a:rPr lang="en-US" smtClean="0"/>
              <a:t>11/6/2025</a:t>
            </a:fld>
            <a:endParaRPr lang="en-US"/>
          </a:p>
        </p:txBody>
      </p:sp>
      <p:sp>
        <p:nvSpPr>
          <p:cNvPr id="214" name="Slide Number Placeholder 2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817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Pr>
        <a:gradFill flip="none" rotWithShape="1">
          <a:gsLst>
            <a:gs pos="0">
              <a:schemeClr val="accent1"/>
            </a:gs>
            <a:gs pos="100000">
              <a:schemeClr val="accent1">
                <a:lumMod val="8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10" name="Straight Connector 9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6" name="Group 25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4" name="Straight Connector 43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9" name="Group 48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5" name="Straight Connector 54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Straight Connector 56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Straight Connector 57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Straight Connector 58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0" name="Straight Connector 49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7" name="Group 26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8" name="Straight Connector 27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3" name="Group 32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9" name="Straight Connector 38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Connector 41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Connector 42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4" name="Straight Connector 33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7" name="Rectangle 6"/>
          <p:cNvSpPr/>
          <p:nvPr userDrawn="1"/>
        </p:nvSpPr>
        <p:spPr>
          <a:xfrm>
            <a:off x="0" y="0"/>
            <a:ext cx="7315200" cy="6858000"/>
          </a:xfrm>
          <a:prstGeom prst="rect">
            <a:avLst/>
          </a:prstGeom>
          <a:gradFill>
            <a:gsLst>
              <a:gs pos="69000">
                <a:schemeClr val="bg1"/>
              </a:gs>
              <a:gs pos="0">
                <a:schemeClr val="bg1"/>
              </a:gs>
              <a:gs pos="100000">
                <a:schemeClr val="bg1">
                  <a:lumMod val="95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13152" y="571500"/>
            <a:ext cx="3657600" cy="2197100"/>
          </a:xfrm>
        </p:spPr>
        <p:txBody>
          <a:bodyPr anchor="b"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3197" y="571500"/>
            <a:ext cx="6217920" cy="5715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13152" y="2995012"/>
            <a:ext cx="3657600" cy="228595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60" name="Straight Connector 59"/>
          <p:cNvCxnSpPr/>
          <p:nvPr userDrawn="1"/>
        </p:nvCxnSpPr>
        <p:spPr>
          <a:xfrm>
            <a:off x="7923089" y="2895600"/>
            <a:ext cx="365931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5BAF629-ECA2-4CF3-B790-9D9BDED98269}" type="datetime1">
              <a:rPr lang="en-US" smtClean="0"/>
              <a:pPr/>
              <a:t>11/6/2025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31375A4-56A4-47D6-9801-1991572033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374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Pr>
        <a:gradFill flip="none" rotWithShape="1">
          <a:gsLst>
            <a:gs pos="0">
              <a:schemeClr val="accent1"/>
            </a:gs>
            <a:gs pos="100000">
              <a:schemeClr val="accent1">
                <a:lumMod val="8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9" name="Straight Connector 8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5" name="Group 24"/>
            <p:cNvGrpSpPr/>
            <p:nvPr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3" name="Straight Connector 42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8" name="Group 47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4" name="Straight Connector 53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Straight Connector 56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Straight Connector 57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9" name="Straight Connector 48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6" name="Group 25"/>
            <p:cNvGrpSpPr/>
            <p:nvPr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7" name="Straight Connector 26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2" name="Group 31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8" name="Straight Connector 37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Connector 41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3" name="Straight Connector 32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60" name="Rectangle 59"/>
          <p:cNvSpPr/>
          <p:nvPr/>
        </p:nvSpPr>
        <p:spPr>
          <a:xfrm>
            <a:off x="0" y="0"/>
            <a:ext cx="7315200" cy="6858000"/>
          </a:xfrm>
          <a:prstGeom prst="rect">
            <a:avLst/>
          </a:prstGeom>
          <a:gradFill>
            <a:gsLst>
              <a:gs pos="69000">
                <a:schemeClr val="bg1"/>
              </a:gs>
              <a:gs pos="0">
                <a:schemeClr val="bg1"/>
              </a:gs>
              <a:gs pos="100000">
                <a:schemeClr val="bg1">
                  <a:lumMod val="95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9" name="Straight Connector 58"/>
          <p:cNvCxnSpPr/>
          <p:nvPr/>
        </p:nvCxnSpPr>
        <p:spPr>
          <a:xfrm>
            <a:off x="7923089" y="2895600"/>
            <a:ext cx="365931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09560" y="576072"/>
            <a:ext cx="3657600" cy="2194560"/>
          </a:xfrm>
        </p:spPr>
        <p:txBody>
          <a:bodyPr anchor="b"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 descr="An empty placeholder to add an image. Click on the placeholder and select the image that you wish to add."/>
          <p:cNvSpPr>
            <a:spLocks noGrp="1"/>
          </p:cNvSpPr>
          <p:nvPr>
            <p:ph type="pic" idx="1"/>
          </p:nvPr>
        </p:nvSpPr>
        <p:spPr>
          <a:xfrm>
            <a:off x="4412" y="-159"/>
            <a:ext cx="7315200" cy="6858000"/>
          </a:xfrm>
        </p:spPr>
        <p:txBody>
          <a:bodyPr tIns="45720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09560" y="2999232"/>
            <a:ext cx="3657600" cy="2286000"/>
          </a:xfrm>
        </p:spPr>
        <p:txBody>
          <a:bodyPr/>
          <a:lstStyle>
            <a:lvl1pPr marL="0" indent="0">
              <a:spcBef>
                <a:spcPts val="12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20318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3000">
              <a:schemeClr val="bg1"/>
            </a:gs>
            <a:gs pos="0">
              <a:schemeClr val="bg1">
                <a:lumMod val="100000"/>
              </a:schemeClr>
            </a:gs>
            <a:gs pos="100000">
              <a:schemeClr val="bg1">
                <a:lumMod val="95000"/>
                <a:alpha val="6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6" name="Group 95"/>
          <p:cNvGrpSpPr/>
          <p:nvPr userDrawn="1"/>
        </p:nvGrpSpPr>
        <p:grpSpPr bwMode="hidden">
          <a:xfrm>
            <a:off x="-1" y="-195943"/>
            <a:ext cx="12192002" cy="6858000"/>
            <a:chOff x="-1" y="0"/>
            <a:chExt cx="12192002" cy="6858000"/>
          </a:xfrm>
        </p:grpSpPr>
        <p:cxnSp>
          <p:nvCxnSpPr>
            <p:cNvPr id="97" name="Straight Connector 96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Connector 104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Connector 108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109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Connector 110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Connector 111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3" name="Group 112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131" name="Straight Connector 130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Straight Connector 131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Straight Connector 132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Straight Connector 133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5" name="Straight Connector 134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36" name="Group 135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142" name="Straight Connector 141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3" name="Straight Connector 142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4" name="Straight Connector 143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5" name="Straight Connector 144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6" name="Straight Connector 145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37" name="Straight Connector 136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Straight Connector 137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Straight Connector 138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" name="Straight Connector 139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Straight Connector 140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4" name="Group 113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115" name="Straight Connector 114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" name="Straight Connector 115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" name="Straight Connector 116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Straight Connector 117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Straight Connector 118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20" name="Group 119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126" name="Straight Connector 125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Straight Connector 126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8" name="Straight Connector 127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9" name="Straight Connector 128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Straight Connector 129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1" name="Straight Connector 120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Straight Connector 121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" name="Straight Connector 122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Straight Connector 123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Straight Connector 124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5400" y="503853"/>
            <a:ext cx="9601200" cy="114238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1981201"/>
            <a:ext cx="9601200" cy="38099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148" name="Straight Connector 147"/>
          <p:cNvCxnSpPr/>
          <p:nvPr userDrawn="1"/>
        </p:nvCxnSpPr>
        <p:spPr>
          <a:xfrm>
            <a:off x="609600" y="6172200"/>
            <a:ext cx="10972800" cy="0"/>
          </a:xfrm>
          <a:prstGeom prst="line">
            <a:avLst/>
          </a:prstGeom>
          <a:ln w="127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1" y="6289679"/>
            <a:ext cx="6128030" cy="2224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294042" y="6289679"/>
            <a:ext cx="965946" cy="2224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fld id="{B51B2453-8663-4C69-AF73-9FD7B1DEC5D0}" type="datetime1">
              <a:rPr lang="en-US" smtClean="0"/>
              <a:pPr/>
              <a:t>11/6/2025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65311" y="6289679"/>
            <a:ext cx="918882" cy="2224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fld id="{E31375A4-56A4-47D6-9801-1991572033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3259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9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79388" algn="l" defTabSz="914400" rtl="0" eaLnBrk="1" latinLnBrk="0" hangingPunct="1">
        <a:lnSpc>
          <a:spcPct val="90000"/>
        </a:lnSpc>
        <a:spcBef>
          <a:spcPts val="8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lnSpc>
          <a:spcPct val="90000"/>
        </a:lnSpc>
        <a:spcBef>
          <a:spcPts val="8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79388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79388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878012" indent="0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7.xml"/><Relationship Id="rId1" Type="http://schemas.openxmlformats.org/officeDocument/2006/relationships/video" Target="https://www.youtube.com/embed/DpwUVExX27E?feature=oembed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600" dirty="0"/>
              <a:t>Farey pairs, Enumerating </a:t>
            </a:r>
            <a:r>
              <a:rPr lang="en-US" sz="6600" dirty="0" err="1"/>
              <a:t>Rationals</a:t>
            </a:r>
            <a:r>
              <a:rPr lang="en-US" sz="6600" dirty="0"/>
              <a:t>, </a:t>
            </a:r>
            <a:endParaRPr lang="en-US" sz="6600" baseline="30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3845" y="5432564"/>
            <a:ext cx="9604310" cy="761202"/>
          </a:xfrm>
        </p:spPr>
        <p:txBody>
          <a:bodyPr>
            <a:normAutofit/>
          </a:bodyPr>
          <a:lstStyle/>
          <a:p>
            <a:r>
              <a:rPr lang="en-US" sz="3200" dirty="0"/>
              <a:t>&amp; Matt Parker</a:t>
            </a:r>
            <a:endParaRPr lang="en-US" sz="3200" baseline="30000" dirty="0"/>
          </a:p>
        </p:txBody>
      </p:sp>
    </p:spTree>
    <p:extLst>
      <p:ext uri="{BB962C8B-B14F-4D97-AF65-F5344CB8AC3E}">
        <p14:creationId xmlns:p14="http://schemas.microsoft.com/office/powerpoint/2010/main" val="106904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AAB63C-3099-37EE-41FA-BF5B6D8B34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44FDC4-B8B6-ACE5-8859-4D4F187282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Adding Fractions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Rectangle 1">
                <a:extLst>
                  <a:ext uri="{FF2B5EF4-FFF2-40B4-BE49-F238E27FC236}">
                    <a16:creationId xmlns:a16="http://schemas.microsoft.com/office/drawing/2014/main" id="{8E7ED01D-F1CC-5DE6-6805-94B7FE5BDF54}"/>
                  </a:ext>
                </a:extLst>
              </p:cNvPr>
              <p:cNvSpPr>
                <a:spLocks noGrp="1" noChangeArrowheads="1"/>
              </p:cNvSpPr>
              <p:nvPr>
                <p:ph idx="1"/>
              </p:nvPr>
            </p:nvSpPr>
            <p:spPr bwMode="auto">
              <a:xfrm>
                <a:off x="1295399" y="2115890"/>
                <a:ext cx="9601200" cy="3557877"/>
              </a:xfrm>
              <a:prstGeom prst="rect">
                <a:avLst/>
              </a:prstGeom>
              <a:solidFill>
                <a:srgbClr val="F9F9F9"/>
              </a:solidFill>
              <a:ln>
                <a:noFill/>
              </a:ln>
              <a:effectLst/>
              <a:extLs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0" tIns="0" rIns="0" bIns="6348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400" b="1" i="0" u="none" strike="noStrike" cap="none" normalizeH="0" baseline="0">
                    <a:ln>
                      <a:noFill/>
                    </a:ln>
                    <a:solidFill>
                      <a:srgbClr val="009900"/>
                    </a:solidFill>
                    <a:effectLst/>
                    <a:latin typeface="Courier New" panose="02070309020205020404" pitchFamily="49" charset="0"/>
                  </a:rPr>
                  <a:t>Do you remember how to add fractions?</a:t>
                </a:r>
                <a:endParaRPr kumimoji="0" lang="en-US" altLang="en-US" sz="2400" b="1" i="0" u="none" strike="noStrike" cap="none" normalizeH="0" baseline="0" dirty="0">
                  <a:ln>
                    <a:noFill/>
                  </a:ln>
                  <a:solidFill>
                    <a:srgbClr val="009900"/>
                  </a:solidFill>
                  <a:effectLst/>
                  <a:latin typeface="Courier New" panose="02070309020205020404" pitchFamily="49" charset="0"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US" altLang="en-US" sz="2400" b="1" i="1" u="none" strike="noStrike" cap="none" normalizeH="0" baseline="0" smtClean="0">
                              <a:ln>
                                <a:noFill/>
                              </a:ln>
                              <a:solidFill>
                                <a:srgbClr val="009900"/>
                              </a:solidFill>
                              <a:effectLst/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kumimoji="0" lang="en-US" altLang="en-US" sz="2400" b="1" i="1" u="none" strike="noStrike" cap="none" normalizeH="0" baseline="0" smtClean="0">
                              <a:ln>
                                <a:noFill/>
                              </a:ln>
                              <a:solidFill>
                                <a:srgbClr val="009900"/>
                              </a:solidFill>
                              <a:effectLst/>
                              <a:latin typeface="Cambria Math" panose="02040503050406030204" pitchFamily="18" charset="0"/>
                            </a:rPr>
                            <m:t>𝒂</m:t>
                          </m:r>
                        </m:num>
                        <m:den>
                          <m:r>
                            <a:rPr kumimoji="0" lang="en-US" altLang="en-US" sz="2400" b="1" i="1" u="none" strike="noStrike" cap="none" normalizeH="0" baseline="0" smtClean="0">
                              <a:ln>
                                <a:noFill/>
                              </a:ln>
                              <a:solidFill>
                                <a:srgbClr val="009900"/>
                              </a:solidFill>
                              <a:effectLst/>
                              <a:latin typeface="Cambria Math" panose="02040503050406030204" pitchFamily="18" charset="0"/>
                            </a:rPr>
                            <m:t>𝒃</m:t>
                          </m:r>
                        </m:den>
                      </m:f>
                      <m:r>
                        <a:rPr kumimoji="0" lang="en-US" altLang="en-US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kumimoji="0" lang="en-US" altLang="en-US" sz="2400" b="1" i="1" u="none" strike="noStrike" cap="none" normalizeH="0" baseline="0" smtClean="0">
                              <a:ln>
                                <a:noFill/>
                              </a:ln>
                              <a:solidFill>
                                <a:srgbClr val="009900"/>
                              </a:solidFill>
                              <a:effectLst/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kumimoji="0" lang="en-US" altLang="en-US" sz="2400" b="1" i="1" u="none" strike="noStrike" cap="none" normalizeH="0" baseline="0" smtClean="0">
                              <a:ln>
                                <a:noFill/>
                              </a:ln>
                              <a:solidFill>
                                <a:srgbClr val="009900"/>
                              </a:solidFill>
                              <a:effectLst/>
                              <a:latin typeface="Cambria Math" panose="02040503050406030204" pitchFamily="18" charset="0"/>
                            </a:rPr>
                            <m:t>𝒄</m:t>
                          </m:r>
                        </m:num>
                        <m:den>
                          <m:r>
                            <a:rPr kumimoji="0" lang="en-US" altLang="en-US" sz="2400" b="1" i="1" u="none" strike="noStrike" cap="none" normalizeH="0" baseline="0" smtClean="0">
                              <a:ln>
                                <a:noFill/>
                              </a:ln>
                              <a:solidFill>
                                <a:srgbClr val="009900"/>
                              </a:solidFill>
                              <a:effectLst/>
                              <a:latin typeface="Cambria Math" panose="02040503050406030204" pitchFamily="18" charset="0"/>
                            </a:rPr>
                            <m:t>𝒅</m:t>
                          </m:r>
                        </m:den>
                      </m:f>
                    </m:oMath>
                  </m:oMathPara>
                </a14:m>
                <a:endParaRPr kumimoji="0" lang="en-US" altLang="en-US" sz="2400" b="1" i="0" u="none" strike="noStrike" cap="none" normalizeH="0" baseline="0" dirty="0">
                  <a:ln>
                    <a:noFill/>
                  </a:ln>
                  <a:solidFill>
                    <a:srgbClr val="009900"/>
                  </a:solidFill>
                  <a:effectLst/>
                  <a:latin typeface="Courier New" panose="02070309020205020404" pitchFamily="49" charset="0"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400" b="1" i="0" u="none" strike="noStrike" cap="none" normalizeH="0" baseline="0">
                    <a:ln>
                      <a:noFill/>
                    </a:ln>
                    <a:solidFill>
                      <a:srgbClr val="009900"/>
                    </a:solidFill>
                    <a:effectLst/>
                    <a:latin typeface="Courier New" panose="02070309020205020404" pitchFamily="49" charset="0"/>
                  </a:rPr>
                  <a:t>You need to find the common denominator: </a:t>
                </a:r>
                <a:endParaRPr kumimoji="0" lang="en-US" altLang="en-US" sz="2400" b="1" i="0" u="none" strike="noStrike" cap="none" normalizeH="0" baseline="0" dirty="0">
                  <a:ln>
                    <a:noFill/>
                  </a:ln>
                  <a:solidFill>
                    <a:srgbClr val="009900"/>
                  </a:solidFill>
                  <a:effectLst/>
                  <a:latin typeface="Courier New" panose="02070309020205020404" pitchFamily="49" charset="0"/>
                </a:endParaRPr>
              </a:p>
              <a:p>
                <a:pPr marL="0" lvl="0" indent="0" algn="ctr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en-US" sz="2400" b="1" i="1">
                              <a:solidFill>
                                <a:srgbClr val="0099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en-US" sz="2400" b="1" i="1">
                              <a:solidFill>
                                <a:srgbClr val="009900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num>
                        <m:den>
                          <m:r>
                            <a:rPr lang="en-US" altLang="en-US" sz="2400" b="1" i="1">
                              <a:solidFill>
                                <a:srgbClr val="009900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den>
                      </m:f>
                      <m:r>
                        <a:rPr lang="en-US" altLang="en-US" sz="2400" b="1" i="1">
                          <a:solidFill>
                            <a:srgbClr val="0099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altLang="en-US" sz="2400" b="1" i="1">
                              <a:solidFill>
                                <a:srgbClr val="0099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en-US" sz="2400" b="1" i="1">
                              <a:solidFill>
                                <a:srgbClr val="009900"/>
                              </a:solidFill>
                              <a:latin typeface="Cambria Math" panose="02040503050406030204" pitchFamily="18" charset="0"/>
                            </a:rPr>
                            <m:t>𝒄</m:t>
                          </m:r>
                        </m:num>
                        <m:den>
                          <m:r>
                            <a:rPr lang="en-US" altLang="en-US" sz="2400" b="1" i="1">
                              <a:solidFill>
                                <a:srgbClr val="009900"/>
                              </a:solidFill>
                              <a:latin typeface="Cambria Math" panose="02040503050406030204" pitchFamily="18" charset="0"/>
                            </a:rPr>
                            <m:t>𝒅</m:t>
                          </m:r>
                        </m:den>
                      </m:f>
                      <m:r>
                        <a:rPr lang="en-US" altLang="en-US" sz="2400" b="1" i="1" smtClean="0">
                          <a:solidFill>
                            <a:srgbClr val="0099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en-US" sz="2400" b="1" i="1" smtClean="0">
                              <a:solidFill>
                                <a:srgbClr val="0099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en-US" sz="2400" b="1" i="1" smtClean="0">
                              <a:solidFill>
                                <a:srgbClr val="009900"/>
                              </a:solidFill>
                              <a:latin typeface="Cambria Math" panose="02040503050406030204" pitchFamily="18" charset="0"/>
                            </a:rPr>
                            <m:t>𝒂𝒅</m:t>
                          </m:r>
                        </m:num>
                        <m:den>
                          <m:r>
                            <a:rPr lang="en-US" altLang="en-US" sz="2400" b="1" i="1" smtClean="0">
                              <a:solidFill>
                                <a:srgbClr val="009900"/>
                              </a:solidFill>
                              <a:latin typeface="Cambria Math" panose="02040503050406030204" pitchFamily="18" charset="0"/>
                            </a:rPr>
                            <m:t>𝒃𝒅</m:t>
                          </m:r>
                        </m:den>
                      </m:f>
                      <m:r>
                        <a:rPr lang="en-US" altLang="en-US" sz="2400" b="1" i="1" smtClean="0">
                          <a:solidFill>
                            <a:srgbClr val="0099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altLang="en-US" sz="2400" b="1" i="1" smtClean="0">
                              <a:solidFill>
                                <a:srgbClr val="0099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en-US" sz="2400" b="1" i="1" smtClean="0">
                              <a:solidFill>
                                <a:srgbClr val="009900"/>
                              </a:solidFill>
                              <a:latin typeface="Cambria Math" panose="02040503050406030204" pitchFamily="18" charset="0"/>
                            </a:rPr>
                            <m:t>𝒃𝒄</m:t>
                          </m:r>
                        </m:num>
                        <m:den>
                          <m:r>
                            <a:rPr lang="en-US" altLang="en-US" sz="2400" b="1" i="1" smtClean="0">
                              <a:solidFill>
                                <a:srgbClr val="009900"/>
                              </a:solidFill>
                              <a:latin typeface="Cambria Math" panose="02040503050406030204" pitchFamily="18" charset="0"/>
                            </a:rPr>
                            <m:t>𝒃𝒅</m:t>
                          </m:r>
                        </m:den>
                      </m:f>
                      <m:r>
                        <a:rPr lang="en-US" altLang="en-US" sz="2400" b="1" i="1" smtClean="0">
                          <a:solidFill>
                            <a:srgbClr val="0099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en-US" sz="2400" b="1" i="1" smtClean="0">
                              <a:solidFill>
                                <a:srgbClr val="0099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en-US" sz="2400" b="1" i="1" smtClean="0">
                              <a:solidFill>
                                <a:srgbClr val="009900"/>
                              </a:solidFill>
                              <a:latin typeface="Cambria Math" panose="02040503050406030204" pitchFamily="18" charset="0"/>
                            </a:rPr>
                            <m:t>𝒂𝒅</m:t>
                          </m:r>
                          <m:r>
                            <a:rPr lang="en-US" altLang="en-US" sz="2400" b="1" i="1" smtClean="0">
                              <a:solidFill>
                                <a:srgbClr val="0099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altLang="en-US" sz="2400" b="1" i="1" smtClean="0">
                              <a:solidFill>
                                <a:srgbClr val="009900"/>
                              </a:solidFill>
                              <a:latin typeface="Cambria Math" panose="02040503050406030204" pitchFamily="18" charset="0"/>
                            </a:rPr>
                            <m:t>𝒃𝒄</m:t>
                          </m:r>
                        </m:num>
                        <m:den>
                          <m:r>
                            <a:rPr lang="en-US" altLang="en-US" sz="2400" b="1" i="1" smtClean="0">
                              <a:solidFill>
                                <a:srgbClr val="009900"/>
                              </a:solidFill>
                              <a:latin typeface="Cambria Math" panose="02040503050406030204" pitchFamily="18" charset="0"/>
                            </a:rPr>
                            <m:t>𝒃𝒅</m:t>
                          </m:r>
                        </m:den>
                      </m:f>
                    </m:oMath>
                  </m:oMathPara>
                </a14:m>
                <a:endParaRPr kumimoji="0" lang="en-US" altLang="en-US" sz="2400" b="1" i="0" u="none" strike="noStrike" cap="none" normalizeH="0" baseline="0" dirty="0">
                  <a:ln>
                    <a:noFill/>
                  </a:ln>
                  <a:solidFill>
                    <a:srgbClr val="009900"/>
                  </a:solidFill>
                  <a:effectLst/>
                  <a:latin typeface="Courier New" panose="02070309020205020404" pitchFamily="49" charset="0"/>
                </a:endParaRPr>
              </a:p>
              <a:p>
                <a:pPr marL="0" marR="0" lvl="0" indent="0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altLang="en-US" sz="2400" b="1" i="0" u="none" strike="noStrike" cap="none" normalizeH="0" baseline="0" dirty="0">
                  <a:ln>
                    <a:noFill/>
                  </a:ln>
                  <a:solidFill>
                    <a:srgbClr val="009900"/>
                  </a:solidFill>
                  <a:effectLst/>
                  <a:latin typeface="Courier New" panose="02070309020205020404" pitchFamily="49" charset="0"/>
                </a:endParaRPr>
              </a:p>
              <a:p>
                <a:pPr marL="0" marR="0" lvl="0" indent="0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400" b="1" i="0" u="none" strike="noStrike" cap="none" normalizeH="0" baseline="0">
                    <a:ln>
                      <a:noFill/>
                    </a:ln>
                    <a:solidFill>
                      <a:srgbClr val="009900"/>
                    </a:solidFill>
                    <a:effectLst/>
                    <a:latin typeface="Courier New" panose="02070309020205020404" pitchFamily="49" charset="0"/>
                  </a:rPr>
                  <a:t>However, you may have at one time been tempted...</a:t>
                </a:r>
                <a:endParaRPr kumimoji="0" lang="en-US" altLang="en-US" sz="2400" b="1" i="0" u="none" strike="noStrike" cap="none" normalizeH="0" baseline="0" dirty="0">
                  <a:ln>
                    <a:noFill/>
                  </a:ln>
                  <a:solidFill>
                    <a:srgbClr val="009900"/>
                  </a:solidFill>
                  <a:effectLst/>
                  <a:latin typeface="Courier New" panose="02070309020205020404" pitchFamily="49" charset="0"/>
                </a:endParaRPr>
              </a:p>
              <a:p>
                <a:pPr marL="0" lvl="0" indent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en-US" sz="2400" b="1" i="1">
                              <a:solidFill>
                                <a:srgbClr val="0099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en-US" sz="2400" b="1" i="1">
                              <a:solidFill>
                                <a:srgbClr val="009900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num>
                        <m:den>
                          <m:r>
                            <a:rPr lang="en-US" altLang="en-US" sz="2400" b="1" i="1">
                              <a:solidFill>
                                <a:srgbClr val="009900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den>
                      </m:f>
                      <m:r>
                        <a:rPr lang="en-US" altLang="en-US" sz="2400" b="1" i="1">
                          <a:solidFill>
                            <a:srgbClr val="0099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altLang="en-US" sz="2400" b="1" i="1">
                              <a:solidFill>
                                <a:srgbClr val="0099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en-US" sz="2400" b="1" i="1">
                              <a:solidFill>
                                <a:srgbClr val="009900"/>
                              </a:solidFill>
                              <a:latin typeface="Cambria Math" panose="02040503050406030204" pitchFamily="18" charset="0"/>
                            </a:rPr>
                            <m:t>𝒄</m:t>
                          </m:r>
                        </m:num>
                        <m:den>
                          <m:r>
                            <a:rPr lang="en-US" altLang="en-US" sz="2400" b="1" i="1">
                              <a:solidFill>
                                <a:srgbClr val="009900"/>
                              </a:solidFill>
                              <a:latin typeface="Cambria Math" panose="02040503050406030204" pitchFamily="18" charset="0"/>
                            </a:rPr>
                            <m:t>𝒅</m:t>
                          </m:r>
                        </m:den>
                      </m:f>
                      <m:r>
                        <a:rPr lang="en-US" altLang="en-US" sz="2400" b="1" i="1" smtClean="0">
                          <a:solidFill>
                            <a:srgbClr val="009900"/>
                          </a:solidFill>
                          <a:latin typeface="Cambria Math" panose="02040503050406030204" pitchFamily="18" charset="0"/>
                        </a:rPr>
                        <m:t> ? </m:t>
                      </m:r>
                      <m:f>
                        <m:fPr>
                          <m:ctrlPr>
                            <a:rPr lang="en-US" altLang="en-US" sz="2400" b="1" i="1" smtClean="0">
                              <a:solidFill>
                                <a:srgbClr val="0099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en-US" sz="2400" b="1" i="1" smtClean="0">
                              <a:solidFill>
                                <a:srgbClr val="009900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  <m:r>
                            <a:rPr lang="en-US" altLang="en-US" sz="2400" b="1" i="1" smtClean="0">
                              <a:solidFill>
                                <a:srgbClr val="0099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altLang="en-US" sz="2400" b="1" i="1" smtClean="0">
                              <a:solidFill>
                                <a:srgbClr val="009900"/>
                              </a:solidFill>
                              <a:latin typeface="Cambria Math" panose="02040503050406030204" pitchFamily="18" charset="0"/>
                            </a:rPr>
                            <m:t>𝒄</m:t>
                          </m:r>
                        </m:num>
                        <m:den>
                          <m:r>
                            <a:rPr lang="en-US" altLang="en-US" sz="2400" b="1" i="1" smtClean="0">
                              <a:solidFill>
                                <a:srgbClr val="009900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  <m:r>
                            <a:rPr lang="en-US" altLang="en-US" sz="2400" b="1" i="1" smtClean="0">
                              <a:solidFill>
                                <a:srgbClr val="0099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altLang="en-US" sz="2400" b="1" i="1" smtClean="0">
                              <a:solidFill>
                                <a:srgbClr val="009900"/>
                              </a:solidFill>
                              <a:latin typeface="Cambria Math" panose="02040503050406030204" pitchFamily="18" charset="0"/>
                            </a:rPr>
                            <m:t>𝒅</m:t>
                          </m:r>
                        </m:den>
                      </m:f>
                    </m:oMath>
                  </m:oMathPara>
                </a14:m>
                <a:endParaRPr lang="en-US" altLang="en-US" sz="2400" b="1" dirty="0">
                  <a:solidFill>
                    <a:srgbClr val="0000FF"/>
                  </a:solidFill>
                  <a:latin typeface="Courier New" panose="02070309020205020404" pitchFamily="49" charset="0"/>
                </a:endParaRPr>
              </a:p>
            </p:txBody>
          </p:sp>
        </mc:Choice>
        <mc:Fallback>
          <p:sp>
            <p:nvSpPr>
              <p:cNvPr id="4" name="Rectangle 1">
                <a:extLst>
                  <a:ext uri="{FF2B5EF4-FFF2-40B4-BE49-F238E27FC236}">
                    <a16:creationId xmlns:a16="http://schemas.microsoft.com/office/drawing/2014/main" id="{8E7ED01D-F1CC-5DE6-6805-94B7FE5BDF5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 bwMode="auto">
              <a:xfrm>
                <a:off x="1295399" y="2115890"/>
                <a:ext cx="9601200" cy="3557877"/>
              </a:xfrm>
              <a:prstGeom prst="rect">
                <a:avLst/>
              </a:prstGeom>
              <a:blipFill>
                <a:blip r:embed="rId2"/>
                <a:stretch>
                  <a:fillRect l="-1905" t="-2226"/>
                </a:stretch>
              </a:blip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068331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74C3CE-D062-42F6-B967-73B4E1E836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Farey Pairs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1">
                <a:extLst>
                  <a:ext uri="{FF2B5EF4-FFF2-40B4-BE49-F238E27FC236}">
                    <a16:creationId xmlns:a16="http://schemas.microsoft.com/office/drawing/2014/main" id="{FBCB10B1-702A-4464-BD5B-F218DEA737D5}"/>
                  </a:ext>
                </a:extLst>
              </p:cNvPr>
              <p:cNvSpPr>
                <a:spLocks noGrp="1" noChangeArrowheads="1"/>
              </p:cNvSpPr>
              <p:nvPr>
                <p:ph idx="1"/>
              </p:nvPr>
            </p:nvSpPr>
            <p:spPr bwMode="auto">
              <a:xfrm>
                <a:off x="1295399" y="2034842"/>
                <a:ext cx="9601200" cy="3719973"/>
              </a:xfrm>
              <a:prstGeom prst="rect">
                <a:avLst/>
              </a:prstGeom>
              <a:solidFill>
                <a:srgbClr val="F9F9F9"/>
              </a:solidFill>
              <a:ln>
                <a:noFill/>
              </a:ln>
              <a:effectLst/>
              <a:extLs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0" tIns="0" rIns="0" bIns="6348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400" b="1" i="0" u="none" strike="noStrike" cap="none" normalizeH="0" baseline="0" dirty="0">
                    <a:ln>
                      <a:noFill/>
                    </a:ln>
                    <a:solidFill>
                      <a:srgbClr val="009900"/>
                    </a:solidFill>
                    <a:effectLst/>
                    <a:latin typeface="Courier New" panose="02070309020205020404" pitchFamily="49" charset="0"/>
                  </a:rPr>
                  <a:t>A pair of non-negative fractions,</a:t>
                </a: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US" altLang="en-US" sz="2400" b="1" i="1" u="none" strike="noStrike" cap="none" normalizeH="0" baseline="0" smtClean="0">
                              <a:ln>
                                <a:noFill/>
                              </a:ln>
                              <a:solidFill>
                                <a:srgbClr val="009900"/>
                              </a:solidFill>
                              <a:effectLst/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kumimoji="0" lang="en-US" altLang="en-US" sz="2400" b="1" i="1" u="none" strike="noStrike" cap="none" normalizeH="0" baseline="0" smtClean="0">
                              <a:ln>
                                <a:noFill/>
                              </a:ln>
                              <a:solidFill>
                                <a:srgbClr val="009900"/>
                              </a:solidFill>
                              <a:effectLst/>
                              <a:latin typeface="Cambria Math" panose="02040503050406030204" pitchFamily="18" charset="0"/>
                            </a:rPr>
                            <m:t>𝒂</m:t>
                          </m:r>
                        </m:num>
                        <m:den>
                          <m:r>
                            <a:rPr kumimoji="0" lang="en-US" altLang="en-US" sz="2400" b="1" i="1" u="none" strike="noStrike" cap="none" normalizeH="0" baseline="0" smtClean="0">
                              <a:ln>
                                <a:noFill/>
                              </a:ln>
                              <a:solidFill>
                                <a:srgbClr val="009900"/>
                              </a:solidFill>
                              <a:effectLst/>
                              <a:latin typeface="Cambria Math" panose="02040503050406030204" pitchFamily="18" charset="0"/>
                            </a:rPr>
                            <m:t>𝒃</m:t>
                          </m:r>
                        </m:den>
                      </m:f>
                      <m:r>
                        <a:rPr kumimoji="0" lang="en-US" altLang="en-US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Cambria Math" panose="02040503050406030204" pitchFamily="18" charset="0"/>
                        </a:rPr>
                        <m:t>&lt;</m:t>
                      </m:r>
                      <m:f>
                        <m:fPr>
                          <m:ctrlPr>
                            <a:rPr kumimoji="0" lang="en-US" altLang="en-US" sz="2400" b="1" i="1" u="none" strike="noStrike" cap="none" normalizeH="0" baseline="0" smtClean="0">
                              <a:ln>
                                <a:noFill/>
                              </a:ln>
                              <a:solidFill>
                                <a:srgbClr val="009900"/>
                              </a:solidFill>
                              <a:effectLst/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kumimoji="0" lang="en-US" altLang="en-US" sz="2400" b="1" i="1" u="none" strike="noStrike" cap="none" normalizeH="0" baseline="0" smtClean="0">
                              <a:ln>
                                <a:noFill/>
                              </a:ln>
                              <a:solidFill>
                                <a:srgbClr val="009900"/>
                              </a:solidFill>
                              <a:effectLst/>
                              <a:latin typeface="Cambria Math" panose="02040503050406030204" pitchFamily="18" charset="0"/>
                            </a:rPr>
                            <m:t>𝒄</m:t>
                          </m:r>
                        </m:num>
                        <m:den>
                          <m:r>
                            <a:rPr kumimoji="0" lang="en-US" altLang="en-US" sz="2400" b="1" i="1" u="none" strike="noStrike" cap="none" normalizeH="0" baseline="0" smtClean="0">
                              <a:ln>
                                <a:noFill/>
                              </a:ln>
                              <a:solidFill>
                                <a:srgbClr val="009900"/>
                              </a:solidFill>
                              <a:effectLst/>
                              <a:latin typeface="Cambria Math" panose="02040503050406030204" pitchFamily="18" charset="0"/>
                            </a:rPr>
                            <m:t>𝒅</m:t>
                          </m:r>
                        </m:den>
                      </m:f>
                    </m:oMath>
                  </m:oMathPara>
                </a14:m>
                <a:endParaRPr kumimoji="0" lang="en-US" altLang="en-US" sz="2400" b="1" i="0" u="none" strike="noStrike" cap="none" normalizeH="0" baseline="0" dirty="0">
                  <a:ln>
                    <a:noFill/>
                  </a:ln>
                  <a:solidFill>
                    <a:srgbClr val="009900"/>
                  </a:solidFill>
                  <a:effectLst/>
                  <a:latin typeface="Courier New" panose="02070309020205020404" pitchFamily="49" charset="0"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400" b="1" i="0" u="none" strike="noStrike" cap="none" normalizeH="0" baseline="0" dirty="0">
                    <a:ln>
                      <a:noFill/>
                    </a:ln>
                    <a:solidFill>
                      <a:srgbClr val="009900"/>
                    </a:solidFill>
                    <a:effectLst/>
                    <a:latin typeface="Courier New" panose="02070309020205020404" pitchFamily="49" charset="0"/>
                  </a:rPr>
                  <a:t>is a </a:t>
                </a:r>
                <a:r>
                  <a:rPr lang="en-US" altLang="en-US" sz="2400" b="1" dirty="0">
                    <a:solidFill>
                      <a:srgbClr val="0000FF"/>
                    </a:solidFill>
                    <a:latin typeface="Courier New" panose="02070309020205020404" pitchFamily="49" charset="0"/>
                  </a:rPr>
                  <a:t>Farey</a:t>
                </a:r>
                <a:r>
                  <a:rPr kumimoji="0" lang="en-US" altLang="en-US" sz="2400" b="1" i="0" u="none" strike="noStrike" cap="none" normalizeH="0" baseline="0" dirty="0">
                    <a:ln>
                      <a:noFill/>
                    </a:ln>
                    <a:solidFill>
                      <a:srgbClr val="009900"/>
                    </a:solidFill>
                    <a:effectLst/>
                    <a:latin typeface="Courier New" panose="02070309020205020404" pitchFamily="49" charset="0"/>
                  </a:rPr>
                  <a:t> </a:t>
                </a:r>
                <a:r>
                  <a:rPr lang="en-US" altLang="en-US" sz="2400" b="1" dirty="0">
                    <a:solidFill>
                      <a:srgbClr val="0000FF"/>
                    </a:solidFill>
                    <a:latin typeface="Courier New" panose="02070309020205020404" pitchFamily="49" charset="0"/>
                  </a:rPr>
                  <a:t>Pair</a:t>
                </a:r>
                <a:r>
                  <a:rPr kumimoji="0" lang="en-US" altLang="en-US" sz="2400" b="1" i="0" u="none" strike="noStrike" cap="none" normalizeH="0" baseline="0" dirty="0">
                    <a:ln>
                      <a:noFill/>
                    </a:ln>
                    <a:solidFill>
                      <a:srgbClr val="009900"/>
                    </a:solidFill>
                    <a:effectLst/>
                    <a:latin typeface="Courier New" panose="02070309020205020404" pitchFamily="49" charset="0"/>
                  </a:rPr>
                  <a:t> if </a:t>
                </a: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en-US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Cambria Math" panose="02040503050406030204" pitchFamily="18" charset="0"/>
                        </a:rPr>
                        <m:t>𝒃𝒄</m:t>
                      </m:r>
                      <m:r>
                        <a:rPr kumimoji="0" lang="en-US" altLang="en-US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kumimoji="0" lang="en-US" altLang="en-US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Cambria Math" panose="02040503050406030204" pitchFamily="18" charset="0"/>
                        </a:rPr>
                        <m:t>𝒂𝒅</m:t>
                      </m:r>
                      <m:r>
                        <a:rPr kumimoji="0" lang="en-US" altLang="en-US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kumimoji="0" lang="en-US" altLang="en-US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kumimoji="0" lang="en-US" altLang="en-US" sz="2400" b="1" i="0" u="none" strike="noStrike" cap="none" normalizeH="0" baseline="0" dirty="0">
                  <a:ln>
                    <a:noFill/>
                  </a:ln>
                  <a:solidFill>
                    <a:srgbClr val="009900"/>
                  </a:solidFill>
                  <a:effectLst/>
                  <a:latin typeface="Courier New" panose="02070309020205020404" pitchFamily="49" charset="0"/>
                </a:endParaRPr>
              </a:p>
              <a:p>
                <a:pPr marL="0" marR="0" lvl="0" indent="0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altLang="en-US" sz="2400" b="1" i="0" u="none" strike="noStrike" cap="none" normalizeH="0" baseline="0" dirty="0">
                  <a:ln>
                    <a:noFill/>
                  </a:ln>
                  <a:solidFill>
                    <a:srgbClr val="009900"/>
                  </a:solidFill>
                  <a:effectLst/>
                  <a:latin typeface="Courier New" panose="02070309020205020404" pitchFamily="49" charset="0"/>
                </a:endParaRPr>
              </a:p>
              <a:p>
                <a:pPr marL="0" marR="0" lvl="0" indent="0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altLang="en-US" sz="2400" b="1" dirty="0">
                    <a:solidFill>
                      <a:srgbClr val="009900"/>
                    </a:solidFill>
                    <a:latin typeface="Courier New" panose="02070309020205020404" pitchFamily="49" charset="0"/>
                  </a:rPr>
                  <a:t>(which implies that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400" b="1" i="1" smtClean="0">
                            <a:solidFill>
                              <a:srgbClr val="0099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en-US" sz="2400" b="1" i="1" smtClean="0">
                            <a:solidFill>
                              <a:srgbClr val="009900"/>
                            </a:solidFill>
                            <a:latin typeface="Cambria Math" panose="02040503050406030204" pitchFamily="18" charset="0"/>
                          </a:rPr>
                          <m:t>𝒄</m:t>
                        </m:r>
                      </m:num>
                      <m:den>
                        <m:r>
                          <a:rPr lang="en-US" altLang="en-US" sz="2400" b="1" i="1" smtClean="0">
                            <a:solidFill>
                              <a:srgbClr val="009900"/>
                            </a:solidFill>
                            <a:latin typeface="Cambria Math" panose="02040503050406030204" pitchFamily="18" charset="0"/>
                          </a:rPr>
                          <m:t>𝒅</m:t>
                        </m:r>
                      </m:den>
                    </m:f>
                    <m:r>
                      <a:rPr lang="en-US" altLang="en-US" sz="2400" b="1" i="1" smtClean="0">
                        <a:solidFill>
                          <a:srgbClr val="0099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altLang="en-US" sz="2400" b="1" i="1" smtClean="0">
                            <a:solidFill>
                              <a:srgbClr val="0099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en-US" sz="2400" b="1" i="1" smtClean="0">
                            <a:solidFill>
                              <a:srgbClr val="00990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num>
                      <m:den>
                        <m:r>
                          <a:rPr lang="en-US" altLang="en-US" sz="2400" b="1" i="1" smtClean="0">
                            <a:solidFill>
                              <a:srgbClr val="00990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den>
                    </m:f>
                    <m:r>
                      <a:rPr lang="en-US" altLang="en-US" sz="2400" b="1" i="1" smtClean="0">
                        <a:solidFill>
                          <a:srgbClr val="0099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altLang="en-US" sz="2400" b="1" i="1" smtClean="0">
                            <a:solidFill>
                              <a:srgbClr val="0099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en-US" sz="2400" b="1" i="1" smtClean="0">
                            <a:solidFill>
                              <a:srgbClr val="0099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altLang="en-US" sz="2400" b="1" i="1" smtClean="0">
                            <a:solidFill>
                              <a:srgbClr val="009900"/>
                            </a:solidFill>
                            <a:latin typeface="Cambria Math" panose="02040503050406030204" pitchFamily="18" charset="0"/>
                          </a:rPr>
                          <m:t>𝒃𝒅</m:t>
                        </m:r>
                      </m:den>
                    </m:f>
                  </m:oMath>
                </a14:m>
                <a:r>
                  <a:rPr kumimoji="0" lang="en-US" altLang="en-US" sz="2400" b="1" i="0" u="none" strike="noStrike" cap="none" normalizeH="0" baseline="0" dirty="0">
                    <a:ln>
                      <a:noFill/>
                    </a:ln>
                    <a:solidFill>
                      <a:srgbClr val="009900"/>
                    </a:solidFill>
                    <a:effectLst/>
                    <a:latin typeface="Courier New" panose="02070309020205020404" pitchFamily="49" charset="0"/>
                  </a:rPr>
                  <a:t>).</a:t>
                </a:r>
              </a:p>
              <a:p>
                <a:pPr marL="0" marR="0" lvl="0" indent="0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altLang="en-US" sz="2400" b="1" i="0" u="none" strike="noStrike" cap="none" normalizeH="0" baseline="0" dirty="0">
                  <a:ln>
                    <a:noFill/>
                  </a:ln>
                  <a:solidFill>
                    <a:srgbClr val="009900"/>
                  </a:solidFill>
                  <a:effectLst/>
                  <a:latin typeface="Courier New" panose="02070309020205020404" pitchFamily="49" charset="0"/>
                </a:endParaRPr>
              </a:p>
              <a:p>
                <a:pPr marL="0" marR="0" lvl="0" indent="0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altLang="en-US" sz="2400" b="1" dirty="0">
                    <a:solidFill>
                      <a:srgbClr val="009900"/>
                    </a:solidFill>
                    <a:latin typeface="Courier New" panose="02070309020205020404" pitchFamily="49" charset="0"/>
                  </a:rPr>
                  <a:t>The interval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kumimoji="0" lang="en-US" altLang="en-US" sz="2400" b="1" i="1" u="none" strike="noStrike" cap="none" normalizeH="0" baseline="0" smtClean="0">
                            <a:ln>
                              <a:noFill/>
                            </a:ln>
                            <a:solidFill>
                              <a:srgbClr val="009900"/>
                            </a:solidFill>
                            <a:effectLst/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kumimoji="0" lang="en-US" altLang="en-US" sz="2400" b="1" i="1" u="none" strike="noStrike" cap="none" normalizeH="0" baseline="0" smtClean="0">
                                <a:ln>
                                  <a:noFill/>
                                </a:ln>
                                <a:solidFill>
                                  <a:srgbClr val="009900"/>
                                </a:solidFill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kumimoji="0" lang="en-US" altLang="en-US" sz="2400" b="1" i="1" u="none" strike="noStrike" cap="none" normalizeH="0" baseline="0" smtClean="0">
                                <a:ln>
                                  <a:noFill/>
                                </a:ln>
                                <a:solidFill>
                                  <a:srgbClr val="009900"/>
                                </a:solidFill>
                                <a:effectLst/>
                                <a:latin typeface="Cambria Math" panose="02040503050406030204" pitchFamily="18" charset="0"/>
                              </a:rPr>
                              <m:t>𝒂</m:t>
                            </m:r>
                          </m:num>
                          <m:den>
                            <m:r>
                              <a:rPr kumimoji="0" lang="en-US" altLang="en-US" sz="2400" b="1" i="1" u="none" strike="noStrike" cap="none" normalizeH="0" baseline="0" smtClean="0">
                                <a:ln>
                                  <a:noFill/>
                                </a:ln>
                                <a:solidFill>
                                  <a:srgbClr val="009900"/>
                                </a:solidFill>
                                <a:effectLst/>
                                <a:latin typeface="Cambria Math" panose="02040503050406030204" pitchFamily="18" charset="0"/>
                              </a:rPr>
                              <m:t>𝒃</m:t>
                            </m:r>
                          </m:den>
                        </m:f>
                        <m:r>
                          <a:rPr kumimoji="0" lang="en-US" altLang="en-US" sz="2400" b="1" i="1" u="none" strike="noStrike" cap="none" normalizeH="0" baseline="0" smtClean="0">
                            <a:ln>
                              <a:noFill/>
                            </a:ln>
                            <a:solidFill>
                              <a:srgbClr val="009900"/>
                            </a:solidFill>
                            <a:effectLst/>
                            <a:latin typeface="Cambria Math" panose="02040503050406030204" pitchFamily="18" charset="0"/>
                          </a:rPr>
                          <m:t>,</m:t>
                        </m:r>
                        <m:f>
                          <m:fPr>
                            <m:ctrlPr>
                              <a:rPr kumimoji="0" lang="en-US" altLang="en-US" sz="2400" b="1" i="1" u="none" strike="noStrike" cap="none" normalizeH="0" baseline="0" smtClean="0">
                                <a:ln>
                                  <a:noFill/>
                                </a:ln>
                                <a:solidFill>
                                  <a:srgbClr val="009900"/>
                                </a:solidFill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kumimoji="0" lang="en-US" altLang="en-US" sz="2400" b="1" i="1" u="none" strike="noStrike" cap="none" normalizeH="0" baseline="0" smtClean="0">
                                <a:ln>
                                  <a:noFill/>
                                </a:ln>
                                <a:solidFill>
                                  <a:srgbClr val="009900"/>
                                </a:solidFill>
                                <a:effectLst/>
                                <a:latin typeface="Cambria Math" panose="02040503050406030204" pitchFamily="18" charset="0"/>
                              </a:rPr>
                              <m:t>𝒄</m:t>
                            </m:r>
                          </m:num>
                          <m:den>
                            <m:r>
                              <a:rPr kumimoji="0" lang="en-US" altLang="en-US" sz="2400" b="1" i="1" u="none" strike="noStrike" cap="none" normalizeH="0" baseline="0" smtClean="0">
                                <a:ln>
                                  <a:noFill/>
                                </a:ln>
                                <a:solidFill>
                                  <a:srgbClr val="009900"/>
                                </a:solidFill>
                                <a:effectLst/>
                                <a:latin typeface="Cambria Math" panose="02040503050406030204" pitchFamily="18" charset="0"/>
                              </a:rPr>
                              <m:t>𝒅</m:t>
                            </m:r>
                          </m:den>
                        </m:f>
                      </m:e>
                    </m:d>
                  </m:oMath>
                </a14:m>
                <a:r>
                  <a:rPr kumimoji="0" lang="en-US" altLang="en-US" sz="2400" b="1" i="0" u="none" strike="noStrike" cap="none" normalizeH="0" baseline="0" dirty="0">
                    <a:ln>
                      <a:noFill/>
                    </a:ln>
                    <a:solidFill>
                      <a:srgbClr val="009900"/>
                    </a:solidFill>
                    <a:effectLst/>
                    <a:latin typeface="Courier New" panose="02070309020205020404" pitchFamily="49" charset="0"/>
                  </a:rPr>
                  <a:t> is called a </a:t>
                </a:r>
                <a:r>
                  <a:rPr lang="en-US" altLang="en-US" sz="2400" b="1" dirty="0">
                    <a:solidFill>
                      <a:srgbClr val="0000FF"/>
                    </a:solidFill>
                    <a:latin typeface="Courier New" panose="02070309020205020404" pitchFamily="49" charset="0"/>
                  </a:rPr>
                  <a:t>Farey Interval</a:t>
                </a:r>
              </a:p>
            </p:txBody>
          </p:sp>
        </mc:Choice>
        <mc:Fallback xmlns="">
          <p:sp>
            <p:nvSpPr>
              <p:cNvPr id="4" name="Rectangle 1">
                <a:extLst>
                  <a:ext uri="{FF2B5EF4-FFF2-40B4-BE49-F238E27FC236}">
                    <a16:creationId xmlns:a16="http://schemas.microsoft.com/office/drawing/2014/main" id="{FBCB10B1-702A-4464-BD5B-F218DEA737D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 bwMode="auto">
              <a:xfrm>
                <a:off x="1295399" y="2034842"/>
                <a:ext cx="9601200" cy="3719973"/>
              </a:xfrm>
              <a:prstGeom prst="rect">
                <a:avLst/>
              </a:prstGeom>
              <a:blipFill>
                <a:blip r:embed="rId2"/>
                <a:stretch>
                  <a:fillRect l="-1905" t="-984"/>
                </a:stretch>
              </a:blip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01693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74C3CE-D062-42F6-B967-73B4E1E836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Farey Intervals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1">
                <a:extLst>
                  <a:ext uri="{FF2B5EF4-FFF2-40B4-BE49-F238E27FC236}">
                    <a16:creationId xmlns:a16="http://schemas.microsoft.com/office/drawing/2014/main" id="{FBCB10B1-702A-4464-BD5B-F218DEA737D5}"/>
                  </a:ext>
                </a:extLst>
              </p:cNvPr>
              <p:cNvSpPr>
                <a:spLocks noGrp="1" noChangeArrowheads="1"/>
              </p:cNvSpPr>
              <p:nvPr>
                <p:ph idx="1"/>
              </p:nvPr>
            </p:nvSpPr>
            <p:spPr bwMode="auto">
              <a:xfrm>
                <a:off x="1107831" y="2170199"/>
                <a:ext cx="10111154" cy="3449257"/>
              </a:xfrm>
              <a:prstGeom prst="rect">
                <a:avLst/>
              </a:prstGeom>
              <a:solidFill>
                <a:srgbClr val="F9F9F9"/>
              </a:solidFill>
              <a:ln>
                <a:noFill/>
              </a:ln>
              <a:effectLst/>
              <a:extLs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0" tIns="0" rIns="0" bIns="6348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altLang="en-US" sz="2400" b="1" dirty="0">
                    <a:solidFill>
                      <a:srgbClr val="0000FF"/>
                    </a:solidFill>
                    <a:latin typeface="Courier New" panose="02070309020205020404" pitchFamily="49" charset="0"/>
                  </a:rPr>
                  <a:t>A surprising result:</a:t>
                </a:r>
                <a:r>
                  <a:rPr kumimoji="0" lang="en-US" altLang="en-US" sz="2400" b="1" i="0" u="none" strike="noStrike" cap="none" normalizeH="0" baseline="0" dirty="0">
                    <a:ln>
                      <a:noFill/>
                    </a:ln>
                    <a:solidFill>
                      <a:srgbClr val="009900"/>
                    </a:solidFill>
                    <a:effectLst/>
                    <a:latin typeface="Courier New" panose="02070309020205020404" pitchFamily="49" charset="0"/>
                  </a:rPr>
                  <a:t> if [a/b, c/d] is a Farey Interval</a:t>
                </a: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altLang="en-US" sz="2400" b="1" dirty="0">
                    <a:solidFill>
                      <a:srgbClr val="009900"/>
                    </a:solidFill>
                    <a:latin typeface="Courier New" panose="02070309020205020404" pitchFamily="49" charset="0"/>
                  </a:rPr>
                  <a:t>then the </a:t>
                </a:r>
                <a:r>
                  <a:rPr lang="en-US" altLang="en-US" sz="2400" b="1" dirty="0" err="1">
                    <a:solidFill>
                      <a:srgbClr val="0000FF"/>
                    </a:solidFill>
                    <a:latin typeface="Courier New" panose="02070309020205020404" pitchFamily="49" charset="0"/>
                  </a:rPr>
                  <a:t>mediant</a:t>
                </a:r>
                <a:endParaRPr lang="en-US" altLang="en-US" sz="2400" b="1" dirty="0">
                  <a:solidFill>
                    <a:srgbClr val="0000FF"/>
                  </a:solidFill>
                  <a:latin typeface="Courier New" panose="02070309020205020404" pitchFamily="49" charset="0"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US" altLang="en-US" sz="2400" b="1" i="1" u="none" strike="noStrike" cap="none" normalizeH="0" baseline="0" smtClean="0">
                              <a:ln>
                                <a:noFill/>
                              </a:ln>
                              <a:solidFill>
                                <a:srgbClr val="009900"/>
                              </a:solidFill>
                              <a:effectLst/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kumimoji="0" lang="en-US" altLang="en-US" sz="2400" b="1" i="1" u="none" strike="noStrike" cap="none" normalizeH="0" baseline="0" smtClean="0">
                              <a:ln>
                                <a:noFill/>
                              </a:ln>
                              <a:solidFill>
                                <a:srgbClr val="009900"/>
                              </a:solidFill>
                              <a:effectLst/>
                              <a:latin typeface="Cambria Math" panose="02040503050406030204" pitchFamily="18" charset="0"/>
                            </a:rPr>
                            <m:t>𝒂</m:t>
                          </m:r>
                          <m:r>
                            <a:rPr kumimoji="0" lang="en-US" altLang="en-US" sz="2400" b="1" i="1" u="none" strike="noStrike" cap="none" normalizeH="0" baseline="0" smtClean="0">
                              <a:ln>
                                <a:noFill/>
                              </a:ln>
                              <a:solidFill>
                                <a:srgbClr val="009900"/>
                              </a:solidFill>
                              <a:effectLst/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kumimoji="0" lang="en-US" altLang="en-US" sz="2400" b="1" i="1" u="none" strike="noStrike" cap="none" normalizeH="0" baseline="0" smtClean="0">
                              <a:ln>
                                <a:noFill/>
                              </a:ln>
                              <a:solidFill>
                                <a:srgbClr val="009900"/>
                              </a:solidFill>
                              <a:effectLst/>
                              <a:latin typeface="Cambria Math" panose="02040503050406030204" pitchFamily="18" charset="0"/>
                            </a:rPr>
                            <m:t>𝒄</m:t>
                          </m:r>
                        </m:num>
                        <m:den>
                          <m:r>
                            <a:rPr kumimoji="0" lang="en-US" altLang="en-US" sz="2400" b="1" i="1" u="none" strike="noStrike" cap="none" normalizeH="0" baseline="0" smtClean="0">
                              <a:ln>
                                <a:noFill/>
                              </a:ln>
                              <a:solidFill>
                                <a:srgbClr val="009900"/>
                              </a:solidFill>
                              <a:effectLst/>
                              <a:latin typeface="Cambria Math" panose="02040503050406030204" pitchFamily="18" charset="0"/>
                            </a:rPr>
                            <m:t>𝒃</m:t>
                          </m:r>
                          <m:r>
                            <a:rPr kumimoji="0" lang="en-US" altLang="en-US" sz="2400" b="1" i="1" u="none" strike="noStrike" cap="none" normalizeH="0" baseline="0" smtClean="0">
                              <a:ln>
                                <a:noFill/>
                              </a:ln>
                              <a:solidFill>
                                <a:srgbClr val="009900"/>
                              </a:solidFill>
                              <a:effectLst/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kumimoji="0" lang="en-US" altLang="en-US" sz="2400" b="1" i="1" u="none" strike="noStrike" cap="none" normalizeH="0" baseline="0" smtClean="0">
                              <a:ln>
                                <a:noFill/>
                              </a:ln>
                              <a:solidFill>
                                <a:srgbClr val="009900"/>
                              </a:solidFill>
                              <a:effectLst/>
                              <a:latin typeface="Cambria Math" panose="02040503050406030204" pitchFamily="18" charset="0"/>
                            </a:rPr>
                            <m:t>𝒅</m:t>
                          </m:r>
                        </m:den>
                      </m:f>
                    </m:oMath>
                  </m:oMathPara>
                </a14:m>
                <a:endParaRPr kumimoji="0" lang="en-US" altLang="en-US" sz="2400" b="1" i="0" u="none" strike="noStrike" cap="none" normalizeH="0" baseline="0" dirty="0">
                  <a:ln>
                    <a:noFill/>
                  </a:ln>
                  <a:solidFill>
                    <a:srgbClr val="009900"/>
                  </a:solidFill>
                  <a:effectLst/>
                  <a:latin typeface="Courier New" panose="02070309020205020404" pitchFamily="49" charset="0"/>
                </a:endParaRPr>
              </a:p>
              <a:p>
                <a:pPr marL="0" marR="0" lvl="0" indent="0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lang="en-US" altLang="en-US" sz="2400" b="1" dirty="0">
                  <a:solidFill>
                    <a:srgbClr val="009900"/>
                  </a:solidFill>
                  <a:latin typeface="Courier New" panose="02070309020205020404" pitchFamily="49" charset="0"/>
                </a:endParaRPr>
              </a:p>
              <a:p>
                <a:pPr marL="0" marR="0" lvl="0" indent="0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altLang="en-US" sz="2400" b="1" dirty="0">
                    <a:solidFill>
                      <a:srgbClr val="009900"/>
                    </a:solidFill>
                    <a:latin typeface="Courier New" panose="02070309020205020404" pitchFamily="49" charset="0"/>
                  </a:rPr>
                  <a:t>partitions it into two Farey Intervals.</a:t>
                </a:r>
                <a:endParaRPr kumimoji="0" lang="en-US" altLang="en-US" sz="2400" b="1" i="0" u="none" strike="noStrike" cap="none" normalizeH="0" baseline="0" dirty="0">
                  <a:ln>
                    <a:noFill/>
                  </a:ln>
                  <a:solidFill>
                    <a:srgbClr val="009900"/>
                  </a:solidFill>
                  <a:effectLst/>
                  <a:latin typeface="Courier New" panose="02070309020205020404" pitchFamily="49" charset="0"/>
                </a:endParaRPr>
              </a:p>
              <a:p>
                <a:pPr marL="0" marR="0" lvl="0" indent="0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kumimoji="0" lang="en-US" altLang="en-US" sz="2400" b="1" i="1" u="none" strike="noStrike" cap="none" normalizeH="0" baseline="0" smtClean="0">
                            <a:ln>
                              <a:noFill/>
                            </a:ln>
                            <a:solidFill>
                              <a:srgbClr val="009900"/>
                            </a:solidFill>
                            <a:effectLst/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kumimoji="0" lang="en-US" altLang="en-US" sz="2400" b="1" i="1" u="none" strike="noStrike" cap="none" normalizeH="0" baseline="0" smtClean="0">
                                <a:ln>
                                  <a:noFill/>
                                </a:ln>
                                <a:solidFill>
                                  <a:srgbClr val="009900"/>
                                </a:solidFill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kumimoji="0" lang="en-US" altLang="en-US" sz="2400" b="1" i="1" u="none" strike="noStrike" cap="none" normalizeH="0" baseline="0" smtClean="0">
                                <a:ln>
                                  <a:noFill/>
                                </a:ln>
                                <a:solidFill>
                                  <a:srgbClr val="009900"/>
                                </a:solidFill>
                                <a:effectLst/>
                                <a:latin typeface="Cambria Math" panose="02040503050406030204" pitchFamily="18" charset="0"/>
                              </a:rPr>
                              <m:t>𝒂</m:t>
                            </m:r>
                          </m:num>
                          <m:den>
                            <m:r>
                              <a:rPr kumimoji="0" lang="en-US" altLang="en-US" sz="2400" b="1" i="1" u="none" strike="noStrike" cap="none" normalizeH="0" baseline="0" smtClean="0">
                                <a:ln>
                                  <a:noFill/>
                                </a:ln>
                                <a:solidFill>
                                  <a:srgbClr val="009900"/>
                                </a:solidFill>
                                <a:effectLst/>
                                <a:latin typeface="Cambria Math" panose="02040503050406030204" pitchFamily="18" charset="0"/>
                              </a:rPr>
                              <m:t>𝒃</m:t>
                            </m:r>
                          </m:den>
                        </m:f>
                        <m:r>
                          <a:rPr kumimoji="0" lang="en-US" altLang="en-US" sz="2400" b="1" i="1" u="none" strike="noStrike" cap="none" normalizeH="0" baseline="0" smtClean="0">
                            <a:ln>
                              <a:noFill/>
                            </a:ln>
                            <a:solidFill>
                              <a:srgbClr val="009900"/>
                            </a:solidFill>
                            <a:effectLst/>
                            <a:latin typeface="Cambria Math" panose="02040503050406030204" pitchFamily="18" charset="0"/>
                          </a:rPr>
                          <m:t>,</m:t>
                        </m:r>
                        <m:f>
                          <m:fPr>
                            <m:ctrlPr>
                              <a:rPr kumimoji="0" lang="en-US" altLang="en-US" sz="2400" b="1" i="1" u="none" strike="noStrike" cap="none" normalizeH="0" baseline="0" smtClean="0">
                                <a:ln>
                                  <a:noFill/>
                                </a:ln>
                                <a:solidFill>
                                  <a:srgbClr val="009900"/>
                                </a:solidFill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kumimoji="0" lang="en-US" altLang="en-US" sz="2400" b="1" i="1" u="none" strike="noStrike" cap="none" normalizeH="0" baseline="0" smtClean="0">
                                <a:ln>
                                  <a:noFill/>
                                </a:ln>
                                <a:solidFill>
                                  <a:srgbClr val="009900"/>
                                </a:solidFill>
                                <a:effectLst/>
                                <a:latin typeface="Cambria Math" panose="02040503050406030204" pitchFamily="18" charset="0"/>
                              </a:rPr>
                              <m:t>𝒂</m:t>
                            </m:r>
                            <m:r>
                              <a:rPr kumimoji="0" lang="en-US" altLang="en-US" sz="2400" b="1" i="1" u="none" strike="noStrike" cap="none" normalizeH="0" baseline="0" smtClean="0">
                                <a:ln>
                                  <a:noFill/>
                                </a:ln>
                                <a:solidFill>
                                  <a:srgbClr val="009900"/>
                                </a:solidFill>
                                <a:effectLst/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kumimoji="0" lang="en-US" altLang="en-US" sz="2400" b="1" i="1" u="none" strike="noStrike" cap="none" normalizeH="0" baseline="0" smtClean="0">
                                <a:ln>
                                  <a:noFill/>
                                </a:ln>
                                <a:solidFill>
                                  <a:srgbClr val="009900"/>
                                </a:solidFill>
                                <a:effectLst/>
                                <a:latin typeface="Cambria Math" panose="02040503050406030204" pitchFamily="18" charset="0"/>
                              </a:rPr>
                              <m:t>𝒄</m:t>
                            </m:r>
                          </m:num>
                          <m:den>
                            <m:r>
                              <a:rPr kumimoji="0" lang="en-US" altLang="en-US" sz="2400" b="1" i="1" u="none" strike="noStrike" cap="none" normalizeH="0" baseline="0" smtClean="0">
                                <a:ln>
                                  <a:noFill/>
                                </a:ln>
                                <a:solidFill>
                                  <a:srgbClr val="009900"/>
                                </a:solidFill>
                                <a:effectLst/>
                                <a:latin typeface="Cambria Math" panose="02040503050406030204" pitchFamily="18" charset="0"/>
                              </a:rPr>
                              <m:t>𝒃</m:t>
                            </m:r>
                            <m:r>
                              <a:rPr kumimoji="0" lang="en-US" altLang="en-US" sz="2400" b="1" i="1" u="none" strike="noStrike" cap="none" normalizeH="0" baseline="0" smtClean="0">
                                <a:ln>
                                  <a:noFill/>
                                </a:ln>
                                <a:solidFill>
                                  <a:srgbClr val="009900"/>
                                </a:solidFill>
                                <a:effectLst/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kumimoji="0" lang="en-US" altLang="en-US" sz="2400" b="1" i="1" u="none" strike="noStrike" cap="none" normalizeH="0" baseline="0" smtClean="0">
                                <a:ln>
                                  <a:noFill/>
                                </a:ln>
                                <a:solidFill>
                                  <a:srgbClr val="009900"/>
                                </a:solidFill>
                                <a:effectLst/>
                                <a:latin typeface="Cambria Math" panose="02040503050406030204" pitchFamily="18" charset="0"/>
                              </a:rPr>
                              <m:t>𝒅</m:t>
                            </m:r>
                          </m:den>
                        </m:f>
                      </m:e>
                    </m:d>
                  </m:oMath>
                </a14:m>
                <a:r>
                  <a:rPr kumimoji="0" lang="en-US" altLang="en-US" sz="2400" b="1" i="0" u="none" strike="noStrike" cap="none" normalizeH="0" baseline="0" dirty="0">
                    <a:ln>
                      <a:noFill/>
                    </a:ln>
                    <a:solidFill>
                      <a:srgbClr val="009900"/>
                    </a:solidFill>
                    <a:effectLst/>
                    <a:latin typeface="Courier New" panose="02070309020205020404" pitchFamily="49" charset="0"/>
                  </a:rPr>
                  <a:t>: b(</a:t>
                </a:r>
                <a:r>
                  <a:rPr kumimoji="0" lang="en-US" altLang="en-US" sz="2400" b="1" i="0" u="none" strike="noStrike" cap="none" normalizeH="0" baseline="0" dirty="0" err="1">
                    <a:ln>
                      <a:noFill/>
                    </a:ln>
                    <a:solidFill>
                      <a:srgbClr val="009900"/>
                    </a:solidFill>
                    <a:effectLst/>
                    <a:latin typeface="Courier New" panose="02070309020205020404" pitchFamily="49" charset="0"/>
                  </a:rPr>
                  <a:t>a+c</a:t>
                </a:r>
                <a:r>
                  <a:rPr kumimoji="0" lang="en-US" altLang="en-US" sz="2400" b="1" i="0" u="none" strike="noStrike" cap="none" normalizeH="0" baseline="0" dirty="0">
                    <a:ln>
                      <a:noFill/>
                    </a:ln>
                    <a:solidFill>
                      <a:srgbClr val="009900"/>
                    </a:solidFill>
                    <a:effectLst/>
                    <a:latin typeface="Courier New" panose="02070309020205020404" pitchFamily="49" charset="0"/>
                  </a:rPr>
                  <a:t>) – a(</a:t>
                </a:r>
                <a:r>
                  <a:rPr kumimoji="0" lang="en-US" altLang="en-US" sz="2400" b="1" i="0" u="none" strike="noStrike" cap="none" normalizeH="0" baseline="0" dirty="0" err="1">
                    <a:ln>
                      <a:noFill/>
                    </a:ln>
                    <a:solidFill>
                      <a:srgbClr val="009900"/>
                    </a:solidFill>
                    <a:effectLst/>
                    <a:latin typeface="Courier New" panose="02070309020205020404" pitchFamily="49" charset="0"/>
                  </a:rPr>
                  <a:t>b+d</a:t>
                </a:r>
                <a:r>
                  <a:rPr kumimoji="0" lang="en-US" altLang="en-US" sz="2400" b="1" i="0" u="none" strike="noStrike" cap="none" normalizeH="0" baseline="0" dirty="0">
                    <a:ln>
                      <a:noFill/>
                    </a:ln>
                    <a:solidFill>
                      <a:srgbClr val="009900"/>
                    </a:solidFill>
                    <a:effectLst/>
                    <a:latin typeface="Courier New" panose="02070309020205020404" pitchFamily="49" charset="0"/>
                  </a:rPr>
                  <a:t>) = </a:t>
                </a:r>
                <a:r>
                  <a:rPr kumimoji="0" lang="en-US" altLang="en-US" sz="2400" b="1" i="0" u="none" strike="noStrike" cap="none" normalizeH="0" baseline="0" dirty="0" err="1">
                    <a:ln>
                      <a:noFill/>
                    </a:ln>
                    <a:solidFill>
                      <a:srgbClr val="009900"/>
                    </a:solidFill>
                    <a:effectLst/>
                    <a:latin typeface="Courier New" panose="02070309020205020404" pitchFamily="49" charset="0"/>
                  </a:rPr>
                  <a:t>ab+bc-ab-ad</a:t>
                </a:r>
                <a:r>
                  <a:rPr kumimoji="0" lang="en-US" altLang="en-US" sz="2400" b="1" i="0" u="none" strike="noStrike" cap="none" normalizeH="0" dirty="0">
                    <a:ln>
                      <a:noFill/>
                    </a:ln>
                    <a:solidFill>
                      <a:srgbClr val="009900"/>
                    </a:solidFill>
                    <a:effectLst/>
                    <a:latin typeface="Courier New" panose="02070309020205020404" pitchFamily="49" charset="0"/>
                  </a:rPr>
                  <a:t> = </a:t>
                </a:r>
                <a:r>
                  <a:rPr kumimoji="0" lang="en-US" altLang="en-US" sz="2400" b="1" i="0" u="none" strike="noStrike" cap="none" normalizeH="0" dirty="0" err="1">
                    <a:ln>
                      <a:noFill/>
                    </a:ln>
                    <a:solidFill>
                      <a:srgbClr val="009900"/>
                    </a:solidFill>
                    <a:effectLst/>
                    <a:latin typeface="Courier New" panose="02070309020205020404" pitchFamily="49" charset="0"/>
                  </a:rPr>
                  <a:t>bc</a:t>
                </a:r>
                <a:r>
                  <a:rPr kumimoji="0" lang="en-US" altLang="en-US" sz="2400" b="1" i="0" u="none" strike="noStrike" cap="none" normalizeH="0" dirty="0">
                    <a:ln>
                      <a:noFill/>
                    </a:ln>
                    <a:solidFill>
                      <a:srgbClr val="009900"/>
                    </a:solidFill>
                    <a:effectLst/>
                    <a:latin typeface="Courier New" panose="02070309020205020404" pitchFamily="49" charset="0"/>
                  </a:rPr>
                  <a:t> – ad = 1</a:t>
                </a:r>
              </a:p>
              <a:p>
                <a:pPr marL="0" lvl="0" indent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None/>
                </a:pP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altLang="en-US" sz="2400" b="1" i="1">
                            <a:solidFill>
                              <a:srgbClr val="0099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altLang="en-US" sz="2400" b="1" i="1">
                                <a:solidFill>
                                  <a:srgbClr val="0099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en-US" sz="2400" b="1" i="1">
                                <a:solidFill>
                                  <a:srgbClr val="009900"/>
                                </a:solidFill>
                                <a:latin typeface="Cambria Math" panose="02040503050406030204" pitchFamily="18" charset="0"/>
                              </a:rPr>
                              <m:t>𝒂</m:t>
                            </m:r>
                            <m:r>
                              <a:rPr lang="en-US" altLang="en-US" sz="2400" b="1" i="1">
                                <a:solidFill>
                                  <a:srgbClr val="009900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altLang="en-US" sz="2400" b="1" i="1">
                                <a:solidFill>
                                  <a:srgbClr val="009900"/>
                                </a:solidFill>
                                <a:latin typeface="Cambria Math" panose="02040503050406030204" pitchFamily="18" charset="0"/>
                              </a:rPr>
                              <m:t>𝒄</m:t>
                            </m:r>
                          </m:num>
                          <m:den>
                            <m:r>
                              <a:rPr lang="en-US" altLang="en-US" sz="2400" b="1" i="1">
                                <a:solidFill>
                                  <a:srgbClr val="009900"/>
                                </a:solidFill>
                                <a:latin typeface="Cambria Math" panose="02040503050406030204" pitchFamily="18" charset="0"/>
                              </a:rPr>
                              <m:t>𝒃</m:t>
                            </m:r>
                            <m:r>
                              <a:rPr lang="en-US" altLang="en-US" sz="2400" b="1" i="1">
                                <a:solidFill>
                                  <a:srgbClr val="009900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altLang="en-US" sz="2400" b="1" i="1">
                                <a:solidFill>
                                  <a:srgbClr val="009900"/>
                                </a:solidFill>
                                <a:latin typeface="Cambria Math" panose="02040503050406030204" pitchFamily="18" charset="0"/>
                              </a:rPr>
                              <m:t>𝒅</m:t>
                            </m:r>
                          </m:den>
                        </m:f>
                        <m:r>
                          <a:rPr lang="en-US" altLang="en-US" sz="2400" b="1" i="1" smtClean="0">
                            <a:solidFill>
                              <a:srgbClr val="0099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f>
                          <m:fPr>
                            <m:ctrlPr>
                              <a:rPr lang="en-US" altLang="en-US" sz="2400" b="1" i="1" smtClean="0">
                                <a:solidFill>
                                  <a:srgbClr val="0099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en-US" sz="2400" b="1" i="1" smtClean="0">
                                <a:solidFill>
                                  <a:srgbClr val="009900"/>
                                </a:solidFill>
                                <a:latin typeface="Cambria Math" panose="02040503050406030204" pitchFamily="18" charset="0"/>
                              </a:rPr>
                              <m:t>𝒄</m:t>
                            </m:r>
                          </m:num>
                          <m:den>
                            <m:r>
                              <a:rPr lang="en-US" altLang="en-US" sz="2400" b="1" i="1" smtClean="0">
                                <a:solidFill>
                                  <a:srgbClr val="009900"/>
                                </a:solidFill>
                                <a:latin typeface="Cambria Math" panose="02040503050406030204" pitchFamily="18" charset="0"/>
                              </a:rPr>
                              <m:t>𝒅</m:t>
                            </m:r>
                          </m:den>
                        </m:f>
                      </m:e>
                    </m:d>
                  </m:oMath>
                </a14:m>
                <a:r>
                  <a:rPr kumimoji="0" lang="en-US" altLang="en-US" sz="2400" b="1" i="0" u="none" strike="noStrike" cap="none" normalizeH="0" baseline="0" dirty="0">
                    <a:ln>
                      <a:noFill/>
                    </a:ln>
                    <a:solidFill>
                      <a:srgbClr val="009900"/>
                    </a:solidFill>
                    <a:effectLst/>
                    <a:latin typeface="Courier New" panose="02070309020205020404" pitchFamily="49" charset="0"/>
                  </a:rPr>
                  <a:t>: (</a:t>
                </a:r>
                <a:r>
                  <a:rPr kumimoji="0" lang="en-US" altLang="en-US" sz="2400" b="1" i="0" u="none" strike="noStrike" cap="none" normalizeH="0" baseline="0" dirty="0" err="1">
                    <a:ln>
                      <a:noFill/>
                    </a:ln>
                    <a:solidFill>
                      <a:srgbClr val="009900"/>
                    </a:solidFill>
                    <a:effectLst/>
                    <a:latin typeface="Courier New" panose="02070309020205020404" pitchFamily="49" charset="0"/>
                  </a:rPr>
                  <a:t>b+d</a:t>
                </a:r>
                <a:r>
                  <a:rPr kumimoji="0" lang="en-US" altLang="en-US" sz="2400" b="1" i="0" u="none" strike="noStrike" cap="none" normalizeH="0" baseline="0" dirty="0">
                    <a:ln>
                      <a:noFill/>
                    </a:ln>
                    <a:solidFill>
                      <a:srgbClr val="009900"/>
                    </a:solidFill>
                    <a:effectLst/>
                    <a:latin typeface="Courier New" panose="02070309020205020404" pitchFamily="49" charset="0"/>
                  </a:rPr>
                  <a:t>)c – (</a:t>
                </a:r>
                <a:r>
                  <a:rPr kumimoji="0" lang="en-US" altLang="en-US" sz="2400" b="1" i="0" u="none" strike="noStrike" cap="none" normalizeH="0" baseline="0" dirty="0" err="1">
                    <a:ln>
                      <a:noFill/>
                    </a:ln>
                    <a:solidFill>
                      <a:srgbClr val="009900"/>
                    </a:solidFill>
                    <a:effectLst/>
                    <a:latin typeface="Courier New" panose="02070309020205020404" pitchFamily="49" charset="0"/>
                  </a:rPr>
                  <a:t>a+c</a:t>
                </a:r>
                <a:r>
                  <a:rPr kumimoji="0" lang="en-US" altLang="en-US" sz="2400" b="1" i="0" u="none" strike="noStrike" cap="none" normalizeH="0" baseline="0" dirty="0">
                    <a:ln>
                      <a:noFill/>
                    </a:ln>
                    <a:solidFill>
                      <a:srgbClr val="009900"/>
                    </a:solidFill>
                    <a:effectLst/>
                    <a:latin typeface="Courier New" panose="02070309020205020404" pitchFamily="49" charset="0"/>
                  </a:rPr>
                  <a:t>)d = </a:t>
                </a:r>
                <a:r>
                  <a:rPr kumimoji="0" lang="en-US" altLang="en-US" sz="2400" b="1" i="0" u="none" strike="noStrike" cap="none" normalizeH="0" baseline="0" dirty="0" err="1">
                    <a:ln>
                      <a:noFill/>
                    </a:ln>
                    <a:solidFill>
                      <a:srgbClr val="009900"/>
                    </a:solidFill>
                    <a:effectLst/>
                    <a:latin typeface="Courier New" panose="02070309020205020404" pitchFamily="49" charset="0"/>
                  </a:rPr>
                  <a:t>bc+cd-ad-cd</a:t>
                </a:r>
                <a:r>
                  <a:rPr kumimoji="0" lang="en-US" altLang="en-US" sz="2400" b="1" i="0" u="none" strike="noStrike" cap="none" normalizeH="0" baseline="0" dirty="0">
                    <a:ln>
                      <a:noFill/>
                    </a:ln>
                    <a:solidFill>
                      <a:srgbClr val="009900"/>
                    </a:solidFill>
                    <a:effectLst/>
                    <a:latin typeface="Courier New" panose="02070309020205020404" pitchFamily="49" charset="0"/>
                  </a:rPr>
                  <a:t> = </a:t>
                </a:r>
                <a:r>
                  <a:rPr kumimoji="0" lang="en-US" altLang="en-US" sz="2400" b="1" i="0" u="none" strike="noStrike" cap="none" normalizeH="0" baseline="0" dirty="0" err="1">
                    <a:ln>
                      <a:noFill/>
                    </a:ln>
                    <a:solidFill>
                      <a:srgbClr val="009900"/>
                    </a:solidFill>
                    <a:effectLst/>
                    <a:latin typeface="Courier New" panose="02070309020205020404" pitchFamily="49" charset="0"/>
                  </a:rPr>
                  <a:t>bc</a:t>
                </a:r>
                <a:r>
                  <a:rPr kumimoji="0" lang="en-US" altLang="en-US" sz="2400" b="1" i="0" u="none" strike="noStrike" cap="none" normalizeH="0" baseline="0" dirty="0">
                    <a:ln>
                      <a:noFill/>
                    </a:ln>
                    <a:solidFill>
                      <a:srgbClr val="009900"/>
                    </a:solidFill>
                    <a:effectLst/>
                    <a:latin typeface="Courier New" panose="02070309020205020404" pitchFamily="49" charset="0"/>
                  </a:rPr>
                  <a:t> – ad =</a:t>
                </a:r>
                <a:r>
                  <a:rPr kumimoji="0" lang="en-US" altLang="en-US" sz="2400" b="1" i="0" u="none" strike="noStrike" cap="none" normalizeH="0" dirty="0">
                    <a:ln>
                      <a:noFill/>
                    </a:ln>
                    <a:solidFill>
                      <a:srgbClr val="009900"/>
                    </a:solidFill>
                    <a:effectLst/>
                    <a:latin typeface="Courier New" panose="02070309020205020404" pitchFamily="49" charset="0"/>
                  </a:rPr>
                  <a:t> 1</a:t>
                </a:r>
                <a:endParaRPr kumimoji="0" lang="en-US" altLang="en-US" sz="2400" b="1" i="0" u="none" strike="noStrike" cap="none" normalizeH="0" baseline="0" dirty="0">
                  <a:ln>
                    <a:noFill/>
                  </a:ln>
                  <a:solidFill>
                    <a:srgbClr val="009900"/>
                  </a:solidFill>
                  <a:effectLst/>
                  <a:latin typeface="Courier New" panose="02070309020205020404" pitchFamily="49" charset="0"/>
                </a:endParaRPr>
              </a:p>
            </p:txBody>
          </p:sp>
        </mc:Choice>
        <mc:Fallback xmlns="">
          <p:sp>
            <p:nvSpPr>
              <p:cNvPr id="4" name="Rectangle 1">
                <a:extLst>
                  <a:ext uri="{FF2B5EF4-FFF2-40B4-BE49-F238E27FC236}">
                    <a16:creationId xmlns:a16="http://schemas.microsoft.com/office/drawing/2014/main" id="{FBCB10B1-702A-4464-BD5B-F218DEA737D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 bwMode="auto">
              <a:xfrm>
                <a:off x="1107831" y="2170199"/>
                <a:ext cx="10111154" cy="3449257"/>
              </a:xfrm>
              <a:prstGeom prst="rect">
                <a:avLst/>
              </a:prstGeom>
              <a:blipFill>
                <a:blip r:embed="rId2"/>
                <a:stretch>
                  <a:fillRect l="-1870" t="-353"/>
                </a:stretch>
              </a:blip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Picture 2">
            <a:extLst>
              <a:ext uri="{FF2B5EF4-FFF2-40B4-BE49-F238E27FC236}">
                <a16:creationId xmlns:a16="http://schemas.microsoft.com/office/drawing/2014/main" id="{C9C89A24-1D35-48EC-95F9-F1276C0472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9649" y="503853"/>
            <a:ext cx="6076950" cy="17145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485AE9D-4BC2-4280-A84F-5C02D5806460}"/>
              </a:ext>
            </a:extLst>
          </p:cNvPr>
          <p:cNvSpPr txBox="1"/>
          <p:nvPr/>
        </p:nvSpPr>
        <p:spPr>
          <a:xfrm>
            <a:off x="5700564" y="6286173"/>
            <a:ext cx="602556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C00000"/>
                </a:solidFill>
              </a:rPr>
              <a:t>* Image from ‘Continued Fractions Without Tears’ by Ian Richard,</a:t>
            </a:r>
          </a:p>
          <a:p>
            <a:r>
              <a:rPr lang="en-US" sz="1600" dirty="0">
                <a:solidFill>
                  <a:srgbClr val="C00000"/>
                </a:solidFill>
              </a:rPr>
              <a:t>   Mathematics Magazine vol. 54, No. 4, September 1981</a:t>
            </a:r>
          </a:p>
        </p:txBody>
      </p:sp>
    </p:spTree>
    <p:extLst>
      <p:ext uri="{BB962C8B-B14F-4D97-AF65-F5344CB8AC3E}">
        <p14:creationId xmlns:p14="http://schemas.microsoft.com/office/powerpoint/2010/main" val="3657186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74C3CE-D062-42F6-B967-73B4E1E836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Farey Intervals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1">
                <a:extLst>
                  <a:ext uri="{FF2B5EF4-FFF2-40B4-BE49-F238E27FC236}">
                    <a16:creationId xmlns:a16="http://schemas.microsoft.com/office/drawing/2014/main" id="{FBCB10B1-702A-4464-BD5B-F218DEA737D5}"/>
                  </a:ext>
                </a:extLst>
              </p:cNvPr>
              <p:cNvSpPr>
                <a:spLocks noGrp="1" noChangeArrowheads="1"/>
              </p:cNvSpPr>
              <p:nvPr>
                <p:ph idx="1"/>
              </p:nvPr>
            </p:nvSpPr>
            <p:spPr bwMode="auto">
              <a:xfrm>
                <a:off x="1107831" y="2169558"/>
                <a:ext cx="10111154" cy="3450540"/>
              </a:xfrm>
              <a:prstGeom prst="rect">
                <a:avLst/>
              </a:prstGeom>
              <a:solidFill>
                <a:srgbClr val="F9F9F9"/>
              </a:solidFill>
              <a:ln>
                <a:noFill/>
              </a:ln>
              <a:effectLst/>
              <a:extLs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0" tIns="0" rIns="0" bIns="6348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altLang="en-US" sz="2400" b="1" dirty="0">
                    <a:solidFill>
                      <a:srgbClr val="0000FF"/>
                    </a:solidFill>
                    <a:latin typeface="Courier New" panose="02070309020205020404" pitchFamily="49" charset="0"/>
                  </a:rPr>
                  <a:t>Another surprising result:</a:t>
                </a:r>
                <a:endParaRPr lang="en-US" altLang="en-US" sz="2400" b="1" dirty="0">
                  <a:solidFill>
                    <a:srgbClr val="009900"/>
                  </a:solidFill>
                  <a:latin typeface="Courier New" panose="02070309020205020404" pitchFamily="49" charset="0"/>
                </a:endParaRPr>
              </a:p>
              <a:p>
                <a:pPr marL="0" marR="0" lvl="0" indent="0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altLang="en-US" sz="2400" b="1" i="0" u="none" strike="noStrike" cap="none" normalizeH="0" baseline="0" dirty="0">
                  <a:ln>
                    <a:noFill/>
                  </a:ln>
                  <a:solidFill>
                    <a:srgbClr val="009900"/>
                  </a:solidFill>
                  <a:effectLst/>
                  <a:latin typeface="Courier New" panose="02070309020205020404" pitchFamily="49" charset="0"/>
                </a:endParaRPr>
              </a:p>
              <a:p>
                <a:pPr marL="0" marR="0" lvl="0" indent="0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altLang="en-US" sz="2400" b="1" dirty="0">
                    <a:solidFill>
                      <a:srgbClr val="009900"/>
                    </a:solidFill>
                    <a:latin typeface="Courier New" panose="02070309020205020404" pitchFamily="49" charset="0"/>
                  </a:rPr>
                  <a:t>Of all the rational numbers x/y between a/b and c/d, the </a:t>
                </a:r>
                <a:r>
                  <a:rPr lang="en-US" altLang="en-US" sz="2400" b="1" dirty="0" err="1">
                    <a:solidFill>
                      <a:srgbClr val="009900"/>
                    </a:solidFill>
                    <a:latin typeface="Courier New" panose="02070309020205020404" pitchFamily="49" charset="0"/>
                  </a:rPr>
                  <a:t>mediant</a:t>
                </a:r>
                <a:r>
                  <a:rPr lang="en-US" altLang="en-US" sz="2400" b="1" dirty="0">
                    <a:solidFill>
                      <a:srgbClr val="009900"/>
                    </a:solidFill>
                    <a:latin typeface="Courier New" panose="02070309020205020404" pitchFamily="49" charset="0"/>
                  </a:rPr>
                  <a:t> is the unique rational with the smallest denominator. Consider the assumption that y &lt; </a:t>
                </a:r>
                <a:r>
                  <a:rPr lang="en-US" altLang="en-US" sz="2400" b="1" dirty="0" err="1">
                    <a:solidFill>
                      <a:srgbClr val="009900"/>
                    </a:solidFill>
                    <a:latin typeface="Courier New" panose="02070309020205020404" pitchFamily="49" charset="0"/>
                  </a:rPr>
                  <a:t>b+d</a:t>
                </a:r>
                <a:endParaRPr lang="en-US" altLang="en-US" sz="2400" b="1" dirty="0">
                  <a:solidFill>
                    <a:srgbClr val="009900"/>
                  </a:solidFill>
                  <a:latin typeface="Courier New" panose="02070309020205020404" pitchFamily="49" charset="0"/>
                </a:endParaRPr>
              </a:p>
              <a:p>
                <a:pPr marL="0" marR="0" lvl="0" indent="0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altLang="en-US" sz="2400" b="1" i="0" u="none" strike="noStrike" cap="none" normalizeH="0" baseline="0" dirty="0">
                  <a:ln>
                    <a:noFill/>
                  </a:ln>
                  <a:solidFill>
                    <a:srgbClr val="009900"/>
                  </a:solidFill>
                  <a:effectLst/>
                  <a:latin typeface="Courier New" panose="02070309020205020404" pitchFamily="49" charset="0"/>
                </a:endParaRPr>
              </a:p>
              <a:p>
                <a:pPr marL="457200" marR="0" lvl="0" indent="0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14:m>
                  <m:oMath xmlns:m="http://schemas.openxmlformats.org/officeDocument/2006/math">
                    <m:sSub>
                      <m:sSubPr>
                        <m:ctrlPr>
                          <a:rPr kumimoji="0" lang="en-US" altLang="en-US" sz="2400" b="1" i="1" u="none" strike="noStrike" cap="none" normalizeH="0" baseline="0" smtClean="0">
                            <a:ln>
                              <a:noFill/>
                            </a:ln>
                            <a:solidFill>
                              <a:srgbClr val="009900"/>
                            </a:solidFill>
                            <a:effectLst/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kumimoji="0" lang="en-US" altLang="en-US" sz="2400" b="1" i="1" u="none" strike="noStrike" cap="none" normalizeH="0" baseline="0" smtClean="0">
                            <a:ln>
                              <a:noFill/>
                            </a:ln>
                            <a:solidFill>
                              <a:srgbClr val="009900"/>
                            </a:solidFill>
                            <a:effectLst/>
                            <a:latin typeface="Cambria Math" panose="02040503050406030204" pitchFamily="18" charset="0"/>
                          </a:rPr>
                          <m:t>𝒅</m:t>
                        </m:r>
                      </m:e>
                      <m:sub>
                        <m:r>
                          <a:rPr kumimoji="0" lang="en-US" altLang="en-US" sz="2400" b="1" i="1" u="none" strike="noStrike" cap="none" normalizeH="0" baseline="0" smtClean="0">
                            <a:ln>
                              <a:noFill/>
                            </a:ln>
                            <a:solidFill>
                              <a:srgbClr val="009900"/>
                            </a:solidFill>
                            <a:effectLst/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kumimoji="0" lang="en-US" altLang="en-US" sz="2400" b="1" i="1" u="none" strike="noStrike" cap="none" normalizeH="0" baseline="0" smtClean="0">
                        <a:ln>
                          <a:noFill/>
                        </a:ln>
                        <a:solidFill>
                          <a:srgbClr val="009900"/>
                        </a:solidFill>
                        <a:effectLst/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kumimoji="0" lang="en-US" altLang="en-US" sz="2400" b="1" i="1" u="none" strike="noStrike" cap="none" normalizeH="0" baseline="0" smtClean="0">
                            <a:ln>
                              <a:noFill/>
                            </a:ln>
                            <a:solidFill>
                              <a:srgbClr val="009900"/>
                            </a:solidFill>
                            <a:effectLst/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kumimoji="0" lang="en-US" altLang="en-US" sz="2400" b="1" i="1" u="none" strike="noStrike" cap="none" normalizeH="0" baseline="0" smtClean="0">
                            <a:ln>
                              <a:noFill/>
                            </a:ln>
                            <a:solidFill>
                              <a:srgbClr val="009900"/>
                            </a:solidFill>
                            <a:effectLst/>
                            <a:latin typeface="Cambria Math" panose="02040503050406030204" pitchFamily="18" charset="0"/>
                          </a:rPr>
                          <m:t>𝒙</m:t>
                        </m:r>
                      </m:num>
                      <m:den>
                        <m:r>
                          <a:rPr kumimoji="0" lang="en-US" altLang="en-US" sz="2400" b="1" i="1" u="none" strike="noStrike" cap="none" normalizeH="0" baseline="0" smtClean="0">
                            <a:ln>
                              <a:noFill/>
                            </a:ln>
                            <a:solidFill>
                              <a:srgbClr val="009900"/>
                            </a:solidFill>
                            <a:effectLst/>
                            <a:latin typeface="Cambria Math" panose="02040503050406030204" pitchFamily="18" charset="0"/>
                          </a:rPr>
                          <m:t>𝒚</m:t>
                        </m:r>
                      </m:den>
                    </m:f>
                    <m:r>
                      <a:rPr kumimoji="0" lang="en-US" altLang="en-US" sz="2400" b="1" i="1" u="none" strike="noStrike" cap="none" normalizeH="0" baseline="0" smtClean="0">
                        <a:ln>
                          <a:noFill/>
                        </a:ln>
                        <a:solidFill>
                          <a:srgbClr val="009900"/>
                        </a:solidFill>
                        <a:effectLst/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kumimoji="0" lang="en-US" altLang="en-US" sz="2400" b="1" i="1" u="none" strike="noStrike" cap="none" normalizeH="0" baseline="0" smtClean="0">
                            <a:ln>
                              <a:noFill/>
                            </a:ln>
                            <a:solidFill>
                              <a:srgbClr val="009900"/>
                            </a:solidFill>
                            <a:effectLst/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kumimoji="0" lang="en-US" altLang="en-US" sz="2400" b="1" i="1" u="none" strike="noStrike" cap="none" normalizeH="0" baseline="0" smtClean="0">
                            <a:ln>
                              <a:noFill/>
                            </a:ln>
                            <a:solidFill>
                              <a:srgbClr val="009900"/>
                            </a:solidFill>
                            <a:effectLst/>
                            <a:latin typeface="Cambria Math" panose="02040503050406030204" pitchFamily="18" charset="0"/>
                          </a:rPr>
                          <m:t>𝒂</m:t>
                        </m:r>
                      </m:num>
                      <m:den>
                        <m:r>
                          <a:rPr kumimoji="0" lang="en-US" altLang="en-US" sz="2400" b="1" i="1" u="none" strike="noStrike" cap="none" normalizeH="0" baseline="0" smtClean="0">
                            <a:ln>
                              <a:noFill/>
                            </a:ln>
                            <a:solidFill>
                              <a:srgbClr val="009900"/>
                            </a:solidFill>
                            <a:effectLst/>
                            <a:latin typeface="Cambria Math" panose="02040503050406030204" pitchFamily="18" charset="0"/>
                          </a:rPr>
                          <m:t>𝒃</m:t>
                        </m:r>
                      </m:den>
                    </m:f>
                    <m:r>
                      <a:rPr kumimoji="0" lang="en-US" altLang="en-US" sz="2400" b="1" i="1" u="none" strike="noStrike" cap="none" normalizeH="0" baseline="0" smtClean="0">
                        <a:ln>
                          <a:noFill/>
                        </a:ln>
                        <a:solidFill>
                          <a:srgbClr val="009900"/>
                        </a:solidFill>
                        <a:effectLst/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kumimoji="0" lang="en-US" altLang="en-US" sz="2400" b="1" i="1" u="none" strike="noStrike" cap="none" normalizeH="0" baseline="0" smtClean="0">
                            <a:ln>
                              <a:noFill/>
                            </a:ln>
                            <a:solidFill>
                              <a:srgbClr val="009900"/>
                            </a:solidFill>
                            <a:effectLst/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kumimoji="0" lang="en-US" altLang="en-US" sz="2400" b="1" i="1" u="none" strike="noStrike" cap="none" normalizeH="0" baseline="0" smtClean="0">
                            <a:ln>
                              <a:noFill/>
                            </a:ln>
                            <a:solidFill>
                              <a:srgbClr val="009900"/>
                            </a:solidFill>
                            <a:effectLst/>
                            <a:latin typeface="Cambria Math" panose="02040503050406030204" pitchFamily="18" charset="0"/>
                          </a:rPr>
                          <m:t>𝒃𝒙</m:t>
                        </m:r>
                        <m:r>
                          <a:rPr kumimoji="0" lang="en-US" altLang="en-US" sz="2400" b="1" i="1" u="none" strike="noStrike" cap="none" normalizeH="0" baseline="0" smtClean="0">
                            <a:ln>
                              <a:noFill/>
                            </a:ln>
                            <a:solidFill>
                              <a:srgbClr val="009900"/>
                            </a:solidFill>
                            <a:effectLst/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kumimoji="0" lang="en-US" altLang="en-US" sz="2400" b="1" i="1" u="none" strike="noStrike" cap="none" normalizeH="0" baseline="0" smtClean="0">
                            <a:ln>
                              <a:noFill/>
                            </a:ln>
                            <a:solidFill>
                              <a:srgbClr val="009900"/>
                            </a:solidFill>
                            <a:effectLst/>
                            <a:latin typeface="Cambria Math" panose="02040503050406030204" pitchFamily="18" charset="0"/>
                          </a:rPr>
                          <m:t>𝒂𝒚</m:t>
                        </m:r>
                      </m:num>
                      <m:den>
                        <m:r>
                          <a:rPr kumimoji="0" lang="en-US" altLang="en-US" sz="2400" b="1" i="1" u="none" strike="noStrike" cap="none" normalizeH="0" baseline="0" smtClean="0">
                            <a:ln>
                              <a:noFill/>
                            </a:ln>
                            <a:solidFill>
                              <a:srgbClr val="009900"/>
                            </a:solidFill>
                            <a:effectLst/>
                            <a:latin typeface="Cambria Math" panose="02040503050406030204" pitchFamily="18" charset="0"/>
                          </a:rPr>
                          <m:t>𝒃𝒚</m:t>
                        </m:r>
                      </m:den>
                    </m:f>
                    <m:r>
                      <a:rPr kumimoji="0" lang="en-US" altLang="en-US" sz="2400" b="1" i="1" u="none" strike="noStrike" cap="none" normalizeH="0" baseline="0" smtClean="0">
                        <a:ln>
                          <a:noFill/>
                        </a:ln>
                        <a:solidFill>
                          <a:srgbClr val="009900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</m:t>
                    </m:r>
                    <m:f>
                      <m:fPr>
                        <m:ctrlPr>
                          <a:rPr kumimoji="0" lang="en-US" altLang="en-US" sz="2400" b="1" i="1" u="none" strike="noStrike" cap="none" normalizeH="0" baseline="0" smtClean="0">
                            <a:ln>
                              <a:noFill/>
                            </a:ln>
                            <a:solidFill>
                              <a:srgbClr val="0099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kumimoji="0" lang="en-US" altLang="en-US" sz="2400" b="1" i="1" u="none" strike="noStrike" cap="none" normalizeH="0" baseline="0" smtClean="0">
                            <a:ln>
                              <a:noFill/>
                            </a:ln>
                            <a:solidFill>
                              <a:srgbClr val="0099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kumimoji="0" lang="en-US" altLang="en-US" sz="2400" b="1" i="1" u="none" strike="noStrike" cap="none" normalizeH="0" baseline="0" smtClean="0">
                            <a:ln>
                              <a:noFill/>
                            </a:ln>
                            <a:solidFill>
                              <a:srgbClr val="0099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𝒃𝒚</m:t>
                        </m:r>
                      </m:den>
                    </m:f>
                  </m:oMath>
                </a14:m>
                <a:r>
                  <a:rPr kumimoji="0" lang="en-US" altLang="en-US" sz="2400" b="1" i="0" u="none" strike="noStrike" cap="none" normalizeH="0" baseline="0" dirty="0">
                    <a:ln>
                      <a:noFill/>
                    </a:ln>
                    <a:solidFill>
                      <a:srgbClr val="009900"/>
                    </a:solidFill>
                    <a:effectLst/>
                    <a:latin typeface="Courier New" panose="02070309020205020404" pitchFamily="49" charset="0"/>
                  </a:rPr>
                  <a:t>	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0" lang="en-US" altLang="en-US" sz="2400" b="1" i="1" u="none" strike="noStrike" cap="none" normalizeH="0" baseline="0" smtClean="0">
                            <a:ln>
                              <a:noFill/>
                            </a:ln>
                            <a:solidFill>
                              <a:srgbClr val="009900"/>
                            </a:solidFill>
                            <a:effectLst/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kumimoji="0" lang="en-US" altLang="en-US" sz="2400" b="1" i="1" u="none" strike="noStrike" cap="none" normalizeH="0" baseline="0" smtClean="0">
                            <a:ln>
                              <a:noFill/>
                            </a:ln>
                            <a:solidFill>
                              <a:srgbClr val="009900"/>
                            </a:solidFill>
                            <a:effectLst/>
                            <a:latin typeface="Cambria Math" panose="02040503050406030204" pitchFamily="18" charset="0"/>
                          </a:rPr>
                          <m:t>𝒅</m:t>
                        </m:r>
                      </m:e>
                      <m:sub>
                        <m:r>
                          <a:rPr kumimoji="0" lang="en-US" altLang="en-US" sz="2400" b="1" i="1" u="none" strike="noStrike" cap="none" normalizeH="0" baseline="0" smtClean="0">
                            <a:ln>
                              <a:noFill/>
                            </a:ln>
                            <a:solidFill>
                              <a:srgbClr val="009900"/>
                            </a:solidFill>
                            <a:effectLst/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kumimoji="0" lang="en-US" altLang="en-US" sz="2400" b="1" i="1" u="none" strike="noStrike" cap="none" normalizeH="0" baseline="0" smtClean="0">
                        <a:ln>
                          <a:noFill/>
                        </a:ln>
                        <a:solidFill>
                          <a:srgbClr val="009900"/>
                        </a:solidFill>
                        <a:effectLst/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kumimoji="0" lang="en-US" altLang="en-US" sz="2400" b="1" i="1" u="none" strike="noStrike" cap="none" normalizeH="0" baseline="0" smtClean="0">
                            <a:ln>
                              <a:noFill/>
                            </a:ln>
                            <a:solidFill>
                              <a:srgbClr val="009900"/>
                            </a:solidFill>
                            <a:effectLst/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kumimoji="0" lang="en-US" altLang="en-US" sz="2400" b="1" i="1" u="none" strike="noStrike" cap="none" normalizeH="0" baseline="0" smtClean="0">
                            <a:ln>
                              <a:noFill/>
                            </a:ln>
                            <a:solidFill>
                              <a:srgbClr val="009900"/>
                            </a:solidFill>
                            <a:effectLst/>
                            <a:latin typeface="Cambria Math" panose="02040503050406030204" pitchFamily="18" charset="0"/>
                          </a:rPr>
                          <m:t>𝒅</m:t>
                        </m:r>
                      </m:e>
                      <m:sub>
                        <m:r>
                          <a:rPr kumimoji="0" lang="en-US" altLang="en-US" sz="2400" b="1" i="1" u="none" strike="noStrike" cap="none" normalizeH="0" baseline="0" smtClean="0">
                            <a:ln>
                              <a:noFill/>
                            </a:ln>
                            <a:solidFill>
                              <a:srgbClr val="009900"/>
                            </a:solidFill>
                            <a:effectLst/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  <m:r>
                      <a:rPr lang="en-US" altLang="en-US" sz="2400" b="1" i="1">
                        <a:solidFill>
                          <a:srgbClr val="0099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</m:t>
                    </m:r>
                    <m:f>
                      <m:fPr>
                        <m:ctrlPr>
                          <a:rPr lang="en-US" altLang="en-US" sz="2400" b="1" i="1" smtClean="0">
                            <a:solidFill>
                              <a:srgbClr val="0099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en-US" sz="2400" b="1" i="1" smtClean="0">
                            <a:solidFill>
                              <a:srgbClr val="0099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altLang="en-US" sz="2400" b="1" i="1" smtClean="0">
                            <a:solidFill>
                              <a:srgbClr val="0099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𝒃𝒚</m:t>
                        </m:r>
                      </m:den>
                    </m:f>
                    <m:r>
                      <a:rPr lang="en-US" altLang="en-US" sz="2400" b="1" i="1" smtClean="0">
                        <a:solidFill>
                          <a:srgbClr val="0099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altLang="en-US" sz="2400" b="1" i="1" smtClean="0">
                            <a:solidFill>
                              <a:srgbClr val="0099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en-US" sz="2400" b="1" i="1" smtClean="0">
                            <a:solidFill>
                              <a:srgbClr val="0099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altLang="en-US" sz="2400" b="1" i="1" smtClean="0">
                            <a:solidFill>
                              <a:srgbClr val="0099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𝒅𝒚</m:t>
                        </m:r>
                      </m:den>
                    </m:f>
                    <m:r>
                      <a:rPr lang="en-US" altLang="en-US" sz="2400" b="1" i="1" smtClean="0">
                        <a:solidFill>
                          <a:srgbClr val="0099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altLang="en-US" sz="2400" b="1" i="1" smtClean="0">
                            <a:solidFill>
                              <a:srgbClr val="0099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en-US" sz="2400" b="1" i="1" smtClean="0">
                            <a:solidFill>
                              <a:srgbClr val="0099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𝒃</m:t>
                        </m:r>
                        <m:r>
                          <a:rPr lang="en-US" altLang="en-US" sz="2400" b="1" i="1" smtClean="0">
                            <a:solidFill>
                              <a:srgbClr val="0099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a:rPr lang="en-US" altLang="en-US" sz="2400" b="1" i="1" smtClean="0">
                            <a:solidFill>
                              <a:srgbClr val="0099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𝒅</m:t>
                        </m:r>
                      </m:num>
                      <m:den>
                        <m:r>
                          <a:rPr lang="en-US" altLang="en-US" sz="2400" b="1" i="1" smtClean="0">
                            <a:solidFill>
                              <a:srgbClr val="0099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𝒚</m:t>
                        </m:r>
                      </m:den>
                    </m:f>
                    <m:r>
                      <a:rPr lang="en-US" altLang="en-US" sz="2400" b="1" i="1" smtClean="0">
                        <a:solidFill>
                          <a:srgbClr val="0099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f>
                      <m:fPr>
                        <m:ctrlPr>
                          <a:rPr lang="en-US" altLang="en-US" sz="2400" b="1" i="1" smtClean="0">
                            <a:solidFill>
                              <a:srgbClr val="0099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en-US" sz="2400" b="1" i="1" smtClean="0">
                            <a:solidFill>
                              <a:srgbClr val="0099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altLang="en-US" sz="2400" b="1" i="1" smtClean="0">
                            <a:solidFill>
                              <a:srgbClr val="0099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𝒃𝒅</m:t>
                        </m:r>
                      </m:den>
                    </m:f>
                  </m:oMath>
                </a14:m>
                <a:endParaRPr kumimoji="0" lang="en-US" altLang="en-US" sz="2400" b="1" i="0" u="none" strike="noStrike" cap="none" normalizeH="0" baseline="0" dirty="0">
                  <a:ln>
                    <a:noFill/>
                  </a:ln>
                  <a:solidFill>
                    <a:srgbClr val="009900"/>
                  </a:solidFill>
                  <a:effectLst/>
                  <a:latin typeface="Courier New" panose="02070309020205020404" pitchFamily="49" charset="0"/>
                </a:endParaRPr>
              </a:p>
              <a:p>
                <a:pPr marL="457200" lvl="0" indent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altLang="en-US" sz="2400" b="1" i="1">
                            <a:solidFill>
                              <a:srgbClr val="0099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en-US" sz="2400" b="1" i="1">
                            <a:solidFill>
                              <a:srgbClr val="009900"/>
                            </a:solidFill>
                            <a:latin typeface="Cambria Math" panose="02040503050406030204" pitchFamily="18" charset="0"/>
                          </a:rPr>
                          <m:t>𝒅</m:t>
                        </m:r>
                      </m:e>
                      <m:sub>
                        <m:r>
                          <a:rPr lang="en-US" altLang="en-US" sz="2400" b="1" i="1" smtClean="0">
                            <a:solidFill>
                              <a:srgbClr val="0099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  <m:r>
                      <a:rPr lang="en-US" altLang="en-US" sz="2400" b="1" i="1">
                        <a:solidFill>
                          <a:srgbClr val="0099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altLang="en-US" sz="2400" b="1" i="1">
                            <a:solidFill>
                              <a:srgbClr val="0099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en-US" sz="2400" b="1" i="1" smtClean="0">
                            <a:solidFill>
                              <a:srgbClr val="009900"/>
                            </a:solidFill>
                            <a:latin typeface="Cambria Math" panose="02040503050406030204" pitchFamily="18" charset="0"/>
                          </a:rPr>
                          <m:t>𝒄</m:t>
                        </m:r>
                      </m:num>
                      <m:den>
                        <m:r>
                          <a:rPr lang="en-US" altLang="en-US" sz="2400" b="1" i="1" smtClean="0">
                            <a:solidFill>
                              <a:srgbClr val="009900"/>
                            </a:solidFill>
                            <a:latin typeface="Cambria Math" panose="02040503050406030204" pitchFamily="18" charset="0"/>
                          </a:rPr>
                          <m:t>𝒅</m:t>
                        </m:r>
                      </m:den>
                    </m:f>
                    <m:r>
                      <a:rPr lang="en-US" altLang="en-US" sz="2400" b="1" i="1">
                        <a:solidFill>
                          <a:srgbClr val="0099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altLang="en-US" sz="2400" b="1" i="1">
                            <a:solidFill>
                              <a:srgbClr val="0099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en-US" sz="2400" b="1" i="1" smtClean="0">
                            <a:solidFill>
                              <a:srgbClr val="00990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num>
                      <m:den>
                        <m:r>
                          <a:rPr lang="en-US" altLang="en-US" sz="2400" b="1" i="1" smtClean="0">
                            <a:solidFill>
                              <a:srgbClr val="009900"/>
                            </a:solidFill>
                            <a:latin typeface="Cambria Math" panose="02040503050406030204" pitchFamily="18" charset="0"/>
                          </a:rPr>
                          <m:t>𝒚</m:t>
                        </m:r>
                      </m:den>
                    </m:f>
                    <m:r>
                      <a:rPr lang="en-US" altLang="en-US" sz="2400" b="1" i="1">
                        <a:solidFill>
                          <a:srgbClr val="0099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altLang="en-US" sz="2400" b="1" i="1">
                            <a:solidFill>
                              <a:srgbClr val="0099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en-US" sz="2400" b="1" i="1" smtClean="0">
                            <a:solidFill>
                              <a:srgbClr val="009900"/>
                            </a:solidFill>
                            <a:latin typeface="Cambria Math" panose="02040503050406030204" pitchFamily="18" charset="0"/>
                          </a:rPr>
                          <m:t>𝒄𝒚</m:t>
                        </m:r>
                        <m:r>
                          <a:rPr lang="en-US" altLang="en-US" sz="2400" b="1" i="1">
                            <a:solidFill>
                              <a:srgbClr val="0099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altLang="en-US" sz="2400" b="1" i="1" smtClean="0">
                            <a:solidFill>
                              <a:srgbClr val="009900"/>
                            </a:solidFill>
                            <a:latin typeface="Cambria Math" panose="02040503050406030204" pitchFamily="18" charset="0"/>
                          </a:rPr>
                          <m:t>𝒅𝒙</m:t>
                        </m:r>
                      </m:num>
                      <m:den>
                        <m:r>
                          <a:rPr lang="en-US" altLang="en-US" sz="2400" b="1" i="1" smtClean="0">
                            <a:solidFill>
                              <a:srgbClr val="009900"/>
                            </a:solidFill>
                            <a:latin typeface="Cambria Math" panose="02040503050406030204" pitchFamily="18" charset="0"/>
                          </a:rPr>
                          <m:t>𝒅</m:t>
                        </m:r>
                        <m:r>
                          <a:rPr lang="en-US" altLang="en-US" sz="2400" b="1" i="1">
                            <a:solidFill>
                              <a:srgbClr val="009900"/>
                            </a:solidFill>
                            <a:latin typeface="Cambria Math" panose="02040503050406030204" pitchFamily="18" charset="0"/>
                          </a:rPr>
                          <m:t>𝒚</m:t>
                        </m:r>
                      </m:den>
                    </m:f>
                    <m:r>
                      <a:rPr lang="en-US" altLang="en-US" sz="2400" b="1" i="1">
                        <a:solidFill>
                          <a:srgbClr val="0099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</m:t>
                    </m:r>
                    <m:f>
                      <m:fPr>
                        <m:ctrlPr>
                          <a:rPr lang="en-US" altLang="en-US" sz="2400" b="1" i="1">
                            <a:solidFill>
                              <a:srgbClr val="0099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en-US" sz="2400" b="1" i="1">
                            <a:solidFill>
                              <a:srgbClr val="0099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altLang="en-US" sz="2400" b="1" i="1" smtClean="0">
                            <a:solidFill>
                              <a:srgbClr val="0099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𝒅</m:t>
                        </m:r>
                        <m:r>
                          <a:rPr lang="en-US" altLang="en-US" sz="2400" b="1" i="1">
                            <a:solidFill>
                              <a:srgbClr val="0099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𝒚</m:t>
                        </m:r>
                      </m:den>
                    </m:f>
                  </m:oMath>
                </a14:m>
                <a:r>
                  <a:rPr kumimoji="0" lang="en-US" altLang="en-US" sz="2400" b="1" i="0" u="none" strike="noStrike" cap="none" normalizeH="0" baseline="0" dirty="0">
                    <a:ln>
                      <a:noFill/>
                    </a:ln>
                    <a:solidFill>
                      <a:srgbClr val="009900"/>
                    </a:solidFill>
                    <a:effectLst/>
                    <a:latin typeface="Courier New" panose="02070309020205020404" pitchFamily="49" charset="0"/>
                  </a:rPr>
                  <a:t>	</a:t>
                </a:r>
              </a:p>
            </p:txBody>
          </p:sp>
        </mc:Choice>
        <mc:Fallback xmlns="">
          <p:sp>
            <p:nvSpPr>
              <p:cNvPr id="4" name="Rectangle 1">
                <a:extLst>
                  <a:ext uri="{FF2B5EF4-FFF2-40B4-BE49-F238E27FC236}">
                    <a16:creationId xmlns:a16="http://schemas.microsoft.com/office/drawing/2014/main" id="{FBCB10B1-702A-4464-BD5B-F218DEA737D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 bwMode="auto">
              <a:xfrm>
                <a:off x="1107831" y="2169558"/>
                <a:ext cx="10111154" cy="3450540"/>
              </a:xfrm>
              <a:prstGeom prst="rect">
                <a:avLst/>
              </a:prstGeom>
              <a:blipFill>
                <a:blip r:embed="rId2"/>
                <a:stretch>
                  <a:fillRect l="-1870" t="-2297"/>
                </a:stretch>
              </a:blip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Picture 2">
            <a:extLst>
              <a:ext uri="{FF2B5EF4-FFF2-40B4-BE49-F238E27FC236}">
                <a16:creationId xmlns:a16="http://schemas.microsoft.com/office/drawing/2014/main" id="{C9C89A24-1D35-48EC-95F9-F1276C0472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9649" y="503853"/>
            <a:ext cx="6076950" cy="17145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485AE9D-4BC2-4280-A84F-5C02D5806460}"/>
              </a:ext>
            </a:extLst>
          </p:cNvPr>
          <p:cNvSpPr txBox="1"/>
          <p:nvPr/>
        </p:nvSpPr>
        <p:spPr>
          <a:xfrm>
            <a:off x="5700564" y="6286173"/>
            <a:ext cx="602556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C00000"/>
                </a:solidFill>
              </a:rPr>
              <a:t>* Image from ‘Continued Fractions Without Tears’ by Ian Richard,</a:t>
            </a:r>
          </a:p>
          <a:p>
            <a:r>
              <a:rPr lang="en-US" sz="1600" dirty="0">
                <a:solidFill>
                  <a:srgbClr val="C00000"/>
                </a:solidFill>
              </a:rPr>
              <a:t>   Mathematics Magazine vol. 54, No. 4, September 1981</a:t>
            </a:r>
          </a:p>
        </p:txBody>
      </p:sp>
    </p:spTree>
    <p:extLst>
      <p:ext uri="{BB962C8B-B14F-4D97-AF65-F5344CB8AC3E}">
        <p14:creationId xmlns:p14="http://schemas.microsoft.com/office/powerpoint/2010/main" val="1128470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74C3CE-D062-42F6-B967-73B4E1E836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Enumerating </a:t>
            </a:r>
            <a:r>
              <a:rPr lang="en-US" dirty="0" err="1"/>
              <a:t>Rationals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65573F1-E8CD-44B2-BC66-3BB3815DCF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5400" y="1646238"/>
            <a:ext cx="4630947" cy="376729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03E76BB-A277-4D5A-9A3A-8C920904D3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73161" y="1646237"/>
            <a:ext cx="5371341" cy="376729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4990FB9-26CD-4DD5-9F7F-E0566437F74C}"/>
              </a:ext>
            </a:extLst>
          </p:cNvPr>
          <p:cNvSpPr txBox="1"/>
          <p:nvPr/>
        </p:nvSpPr>
        <p:spPr>
          <a:xfrm>
            <a:off x="1225380" y="5413534"/>
            <a:ext cx="940193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Courier New" panose="02070309020205020404" pitchFamily="49" charset="0"/>
              </a:rPr>
              <a:t>Every</a:t>
            </a:r>
            <a:r>
              <a:rPr lang="en-US" sz="2400" b="1" dirty="0">
                <a:solidFill>
                  <a:srgbClr val="009900"/>
                </a:solidFill>
                <a:latin typeface="Courier New" panose="02070309020205020404" pitchFamily="49" charset="0"/>
              </a:rPr>
              <a:t> rational number in the Farey Interval [0,1] </a:t>
            </a:r>
          </a:p>
          <a:p>
            <a:r>
              <a:rPr lang="en-US" sz="2400" b="1" dirty="0">
                <a:solidFill>
                  <a:srgbClr val="009900"/>
                </a:solidFill>
                <a:latin typeface="Courier New" panose="02070309020205020404" pitchFamily="49" charset="0"/>
              </a:rPr>
              <a:t>appears in this process!</a:t>
            </a:r>
          </a:p>
        </p:txBody>
      </p:sp>
    </p:spTree>
    <p:extLst>
      <p:ext uri="{BB962C8B-B14F-4D97-AF65-F5344CB8AC3E}">
        <p14:creationId xmlns:p14="http://schemas.microsoft.com/office/powerpoint/2010/main" val="2010061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nline Media 1" title="Infinite Fractions - Numberphile">
            <a:hlinkClick r:id="" action="ppaction://media"/>
            <a:extLst>
              <a:ext uri="{FF2B5EF4-FFF2-40B4-BE49-F238E27FC236}">
                <a16:creationId xmlns:a16="http://schemas.microsoft.com/office/drawing/2014/main" id="{6C238EE0-B025-4EDE-83B7-8788A3B4213D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0991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iamond Grid 16x9">
  <a:themeElements>
    <a:clrScheme name="DiamondGrid">
      <a:dk1>
        <a:srgbClr val="2D2E2D"/>
      </a:dk1>
      <a:lt1>
        <a:sysClr val="window" lastClr="FFFFFF"/>
      </a:lt1>
      <a:dk2>
        <a:srgbClr val="000000"/>
      </a:dk2>
      <a:lt2>
        <a:srgbClr val="EAEAEA"/>
      </a:lt2>
      <a:accent1>
        <a:srgbClr val="D15A3E"/>
      </a:accent1>
      <a:accent2>
        <a:srgbClr val="B2B2B2"/>
      </a:accent2>
      <a:accent3>
        <a:srgbClr val="4F91A1"/>
      </a:accent3>
      <a:accent4>
        <a:srgbClr val="F0BA34"/>
      </a:accent4>
      <a:accent5>
        <a:srgbClr val="AEB733"/>
      </a:accent5>
      <a:accent6>
        <a:srgbClr val="926397"/>
      </a:accent6>
      <a:hlink>
        <a:srgbClr val="4F91A1"/>
      </a:hlink>
      <a:folHlink>
        <a:srgbClr val="808080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usiness diamond grid presentation (widescreen).potx" id="{B2221865-AD13-4DF0-B68E-BF08E8CC5659}" vid="{BAA0C488-98B6-4F47-8E1C-5C7CD9605F73}"/>
    </a:ext>
  </a:extLst>
</a:theme>
</file>

<file path=ppt/theme/theme2.xml><?xml version="1.0" encoding="utf-8"?>
<a:theme xmlns:a="http://schemas.openxmlformats.org/drawingml/2006/main" name="Office Theme">
  <a:themeElements>
    <a:clrScheme name="DiamondGrid">
      <a:dk1>
        <a:srgbClr val="2D2E2D"/>
      </a:dk1>
      <a:lt1>
        <a:sysClr val="window" lastClr="FFFFFF"/>
      </a:lt1>
      <a:dk2>
        <a:srgbClr val="000000"/>
      </a:dk2>
      <a:lt2>
        <a:srgbClr val="EAEAEA"/>
      </a:lt2>
      <a:accent1>
        <a:srgbClr val="D15A3E"/>
      </a:accent1>
      <a:accent2>
        <a:srgbClr val="B2B2B2"/>
      </a:accent2>
      <a:accent3>
        <a:srgbClr val="4F91A1"/>
      </a:accent3>
      <a:accent4>
        <a:srgbClr val="F0BA34"/>
      </a:accent4>
      <a:accent5>
        <a:srgbClr val="AEB733"/>
      </a:accent5>
      <a:accent6>
        <a:srgbClr val="926397"/>
      </a:accent6>
      <a:hlink>
        <a:srgbClr val="4F91A1"/>
      </a:hlink>
      <a:folHlink>
        <a:srgbClr val="808080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DiamondGrid">
      <a:dk1>
        <a:srgbClr val="2D2E2D"/>
      </a:dk1>
      <a:lt1>
        <a:sysClr val="window" lastClr="FFFFFF"/>
      </a:lt1>
      <a:dk2>
        <a:srgbClr val="000000"/>
      </a:dk2>
      <a:lt2>
        <a:srgbClr val="EAEAEA"/>
      </a:lt2>
      <a:accent1>
        <a:srgbClr val="D15A3E"/>
      </a:accent1>
      <a:accent2>
        <a:srgbClr val="B2B2B2"/>
      </a:accent2>
      <a:accent3>
        <a:srgbClr val="4F91A1"/>
      </a:accent3>
      <a:accent4>
        <a:srgbClr val="F0BA34"/>
      </a:accent4>
      <a:accent5>
        <a:srgbClr val="AEB733"/>
      </a:accent5>
      <a:accent6>
        <a:srgbClr val="926397"/>
      </a:accent6>
      <a:hlink>
        <a:srgbClr val="4F91A1"/>
      </a:hlink>
      <a:folHlink>
        <a:srgbClr val="808080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Business diamond grid presentation (widescreen)</Template>
  <TotalTime>874</TotalTime>
  <Words>319</Words>
  <Application>Microsoft Office PowerPoint</Application>
  <PresentationFormat>Widescreen</PresentationFormat>
  <Paragraphs>41</Paragraphs>
  <Slides>7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Cambria Math</vt:lpstr>
      <vt:lpstr>Courier New</vt:lpstr>
      <vt:lpstr>Diamond Grid 16x9</vt:lpstr>
      <vt:lpstr>Farey pairs, Enumerating Rationals, </vt:lpstr>
      <vt:lpstr>Adding Fractions</vt:lpstr>
      <vt:lpstr>Farey Pairs</vt:lpstr>
      <vt:lpstr>Farey Intervals</vt:lpstr>
      <vt:lpstr>Farey Intervals</vt:lpstr>
      <vt:lpstr>Enumerating Rationals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is gcd()?</dc:title>
  <dc:creator>Stucki, David</dc:creator>
  <cp:lastModifiedBy>Stucki, David</cp:lastModifiedBy>
  <cp:revision>27</cp:revision>
  <dcterms:created xsi:type="dcterms:W3CDTF">2020-02-26T05:25:08Z</dcterms:created>
  <dcterms:modified xsi:type="dcterms:W3CDTF">2025-11-06T21:24:14Z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InternalTags">
    <vt:lpwstr/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